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5"/>
  </p:notesMasterIdLst>
  <p:sldIdLst>
    <p:sldId id="267" r:id="rId3"/>
    <p:sldId id="307" r:id="rId4"/>
    <p:sldId id="268" r:id="rId5"/>
    <p:sldId id="269" r:id="rId6"/>
    <p:sldId id="289" r:id="rId7"/>
    <p:sldId id="262" r:id="rId8"/>
    <p:sldId id="293" r:id="rId9"/>
    <p:sldId id="296" r:id="rId10"/>
    <p:sldId id="297" r:id="rId11"/>
    <p:sldId id="258" r:id="rId12"/>
    <p:sldId id="259" r:id="rId13"/>
    <p:sldId id="260" r:id="rId14"/>
    <p:sldId id="286" r:id="rId15"/>
    <p:sldId id="265" r:id="rId16"/>
    <p:sldId id="266" r:id="rId17"/>
    <p:sldId id="302" r:id="rId18"/>
    <p:sldId id="303" r:id="rId19"/>
    <p:sldId id="301" r:id="rId20"/>
    <p:sldId id="282" r:id="rId21"/>
    <p:sldId id="283" r:id="rId22"/>
    <p:sldId id="284" r:id="rId23"/>
    <p:sldId id="285" r:id="rId24"/>
    <p:sldId id="270" r:id="rId25"/>
    <p:sldId id="271" r:id="rId26"/>
    <p:sldId id="308" r:id="rId27"/>
    <p:sldId id="309" r:id="rId28"/>
    <p:sldId id="272" r:id="rId29"/>
    <p:sldId id="273" r:id="rId30"/>
    <p:sldId id="256" r:id="rId31"/>
    <p:sldId id="280" r:id="rId32"/>
    <p:sldId id="277" r:id="rId33"/>
    <p:sldId id="278" r:id="rId34"/>
    <p:sldId id="263" r:id="rId35"/>
    <p:sldId id="264" r:id="rId36"/>
    <p:sldId id="299" r:id="rId37"/>
    <p:sldId id="300" r:id="rId38"/>
    <p:sldId id="287" r:id="rId39"/>
    <p:sldId id="288" r:id="rId40"/>
    <p:sldId id="298" r:id="rId41"/>
    <p:sldId id="304" r:id="rId42"/>
    <p:sldId id="305" r:id="rId43"/>
    <p:sldId id="306" r:id="rId44"/>
  </p:sldIdLst>
  <p:sldSz cx="9144000" cy="6858000" type="screen4x3"/>
  <p:notesSz cx="6797675" cy="992663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3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EEBD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2099" autoAdjust="0"/>
  </p:normalViewPr>
  <p:slideViewPr>
    <p:cSldViewPr>
      <p:cViewPr varScale="1">
        <p:scale>
          <a:sx n="133" d="100"/>
          <a:sy n="133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</a:t>
            </a:r>
          </a:p>
        </c:rich>
      </c:tx>
      <c:layout>
        <c:manualLayout>
          <c:xMode val="edge"/>
          <c:yMode val="edge"/>
          <c:x val="0.23347222222222222"/>
          <c:y val="0.4383561643835616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6786964129483817E-4"/>
          <c:y val="1.9474166756552693E-2"/>
          <c:w val="0.53931342957130357"/>
          <c:h val="0.886542623952827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ln w="57150"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ln w="57150"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bubble3D val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9"/>
            <c:bubble3D val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1"/>
              <c:layout>
                <c:manualLayout>
                  <c:x val="1.3888888888888889E-3"/>
                  <c:y val="-4.10958904109589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050" b="1" dirty="0"/>
                      <a:t>39%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286476</c:v>
                </c:pt>
                <c:pt idx="1">
                  <c:v>561.4</c:v>
                </c:pt>
                <c:pt idx="2">
                  <c:v>40073</c:v>
                </c:pt>
                <c:pt idx="3">
                  <c:v>152288.5</c:v>
                </c:pt>
                <c:pt idx="4">
                  <c:v>1104087.3</c:v>
                </c:pt>
                <c:pt idx="5">
                  <c:v>1687.1</c:v>
                </c:pt>
                <c:pt idx="6">
                  <c:v>636129.1</c:v>
                </c:pt>
                <c:pt idx="7">
                  <c:v>141789.1</c:v>
                </c:pt>
                <c:pt idx="8">
                  <c:v>54846.6</c:v>
                </c:pt>
                <c:pt idx="9">
                  <c:v>70877.899999999994</c:v>
                </c:pt>
                <c:pt idx="10">
                  <c:v>25267.9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7814927821522311"/>
          <c:y val="2.0453025563585372E-2"/>
          <c:w val="0.40657294400699912"/>
          <c:h val="0.95899902923093516"/>
        </c:manualLayout>
      </c:layout>
      <c:overlay val="0"/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27844447156149"/>
          <c:y val="0.10402958039823985"/>
          <c:w val="0.49760945633481801"/>
          <c:h val="0.784162870792134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c:spPr>
          <c:dLbls>
            <c:dLbl>
              <c:idx val="0"/>
              <c:layout>
                <c:manualLayout>
                  <c:x val="9.491897362124864E-2"/>
                  <c:y val="-0.1859250167702885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; </c:separator>
            </c:dLbl>
            <c:dLbl>
              <c:idx val="1"/>
              <c:layout>
                <c:manualLayout>
                  <c:x val="0.20683836042839257"/>
                  <c:y val="6.944833133871201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; </c:separator>
            </c:dLbl>
            <c:dLbl>
              <c:idx val="2"/>
              <c:layout>
                <c:manualLayout>
                  <c:x val="0.24933939339313077"/>
                  <c:y val="9.7329632750832562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; </c:separator>
            </c:dLbl>
            <c:dLbl>
              <c:idx val="3"/>
              <c:layout>
                <c:manualLayout>
                  <c:x val="-0.1870046565961157"/>
                  <c:y val="0.1678676962722299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; </c:separator>
            </c:dLbl>
            <c:dLbl>
              <c:idx val="4"/>
              <c:layout>
                <c:manualLayout>
                  <c:x val="-0.22808887691076166"/>
                  <c:y val="8.654259934550169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; </c:separator>
            </c:dLbl>
            <c:dLbl>
              <c:idx val="5"/>
              <c:layout>
                <c:manualLayout>
                  <c:x val="-0.24050453299731117"/>
                  <c:y val="1.9821637258307444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; </c:separator>
            </c:dLbl>
            <c:dLbl>
              <c:idx val="6"/>
              <c:layout>
                <c:manualLayout>
                  <c:x val="-0.20683836042839257"/>
                  <c:y val="-1.5102149896623953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; </c:separator>
            </c:dLbl>
            <c:dLbl>
              <c:idx val="7"/>
              <c:layout>
                <c:manualLayout>
                  <c:x val="-0.18478712894701851"/>
                  <c:y val="-5.6722600442426184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; </c:separator>
            </c:dLbl>
            <c:dLbl>
              <c:idx val="8"/>
              <c:layout>
                <c:manualLayout>
                  <c:x val="-0.19574659478600451"/>
                  <c:y val="-6.8944167947583887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; </c:separator>
            </c:dLbl>
            <c:dLbl>
              <c:idx val="9"/>
              <c:layout>
                <c:manualLayout>
                  <c:x val="-0.15725393352079894"/>
                  <c:y val="-0.14410582368485078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; </c:separator>
            </c:dLbl>
            <c:dLbl>
              <c:idx val="10"/>
              <c:layout>
                <c:manualLayout>
                  <c:x val="-0.13924877806741445"/>
                  <c:y val="-0.1875798961859371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; </c:separator>
            </c:dLbl>
            <c:dLbl>
              <c:idx val="11"/>
              <c:layout>
                <c:manualLayout>
                  <c:x val="-0.17992115110199267"/>
                  <c:y val="-0.224116448383372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; </c:separator>
            </c:dLbl>
            <c:dLbl>
              <c:idx val="12"/>
              <c:layout>
                <c:manualLayout>
                  <c:x val="-3.9667630767089013E-2"/>
                  <c:y val="-0.24299128507521667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; </c:separator>
            </c:dLbl>
            <c:dLbl>
              <c:idx val="13"/>
              <c:layout>
                <c:manualLayout>
                  <c:x val="0.11900278074999933"/>
                  <c:y val="-0.25920660714210375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; </c:separator>
            </c:dLbl>
            <c:dLbl>
              <c:idx val="14"/>
              <c:layout>
                <c:manualLayout>
                  <c:x val="-2.5500619778842919E-2"/>
                  <c:y val="-0.18083433767556065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; </c:separator>
            </c:dLbl>
            <c:numFmt formatCode="General" sourceLinked="0"/>
            <c:txPr>
              <a:bodyPr/>
              <a:lstStyle/>
              <a:p>
                <a:pPr>
                  <a:defRPr sz="800" u="sng"/>
                </a:pPr>
                <a:endParaRPr lang="ru-RU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eparator>; </c:separator>
            <c:showLeaderLines val="1"/>
          </c:dLbls>
          <c:cat>
            <c:strRef>
              <c:f>Лист1!$A$2:$A$15</c:f>
              <c:strCache>
                <c:ptCount val="14"/>
                <c:pt idx="0">
                  <c:v>Развитие образования </c:v>
                </c:pt>
                <c:pt idx="1">
                  <c:v>Реформирование и модернизация жилищно-коммунального хозяйства и повышение энергетической эффективности</c:v>
                </c:pt>
                <c:pt idx="2">
                  <c:v>Защита населения и территории Северо-Енисейского района от чрезвычайных ситуаций природного и техногенного характера</c:v>
                </c:pt>
                <c:pt idx="3">
                  <c:v>Развитие культуры</c:v>
                </c:pt>
                <c:pt idx="4">
                  <c:v>Развитие физической культуры, спорта и молодежной политики  </c:v>
                </c:pt>
                <c:pt idx="5">
                  <c:v>Развитие транспортной системы Северо-Енисейского района</c:v>
                </c:pt>
                <c:pt idx="6">
                  <c:v>Развитие местного самоуправления</c:v>
                </c:pt>
                <c:pt idx="7">
                  <c:v>Создание условий для обеспечения доступным и комфортным жильем граждан Северо-Енисейского района</c:v>
                </c:pt>
                <c:pt idx="8">
                  <c:v>Управление муниципальными финансами</c:v>
                </c:pt>
                <c:pt idx="9">
                  <c:v>Содействие развитию гражданского общества</c:v>
                </c:pt>
                <c:pt idx="10">
                  <c:v>Управление муниципальным имуществом</c:v>
                </c:pt>
                <c:pt idx="11">
                  <c:v>Благоустройство территории</c:v>
                </c:pt>
                <c:pt idx="12">
                  <c:v>Муниципальная программа «Развитие социальных отношений, рост благополучия и защищенности граждан в Северо-Енисейском районе»</c:v>
                </c:pt>
                <c:pt idx="13">
                  <c:v>непрограммные расходы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649570.80000000005</c:v>
                </c:pt>
                <c:pt idx="1">
                  <c:v>472599.4</c:v>
                </c:pt>
                <c:pt idx="2" formatCode="0.0">
                  <c:v>40073</c:v>
                </c:pt>
                <c:pt idx="3">
                  <c:v>152787.5</c:v>
                </c:pt>
                <c:pt idx="4">
                  <c:v>82321.2</c:v>
                </c:pt>
                <c:pt idx="5">
                  <c:v>122393.60000000001</c:v>
                </c:pt>
                <c:pt idx="6">
                  <c:v>24794.9</c:v>
                </c:pt>
                <c:pt idx="7">
                  <c:v>513106.9</c:v>
                </c:pt>
                <c:pt idx="8">
                  <c:v>34054.6</c:v>
                </c:pt>
                <c:pt idx="9">
                  <c:v>25267.9</c:v>
                </c:pt>
                <c:pt idx="10">
                  <c:v>23881.4</c:v>
                </c:pt>
                <c:pt idx="11">
                  <c:v>117343</c:v>
                </c:pt>
                <c:pt idx="12">
                  <c:v>20237.8</c:v>
                </c:pt>
                <c:pt idx="13">
                  <c:v>235651.6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20"/>
      </c:doughnutChart>
    </c:plotArea>
    <c:plotVisOnly val="1"/>
    <c:dispBlanksAs val="zero"/>
    <c:showDLblsOverMax val="0"/>
  </c:chart>
  <c:spPr>
    <a:noFill/>
    <a:effectLst>
      <a:glow rad="101600">
        <a:schemeClr val="accent4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CAB8D0-CF4F-4918-9948-7AA0FE52FB1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7085FA-5835-4158-85AD-54EF08FBAD9B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prst="convex"/>
        </a:sp3d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2800" b="1" cap="none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Дорожный фонд</a:t>
          </a:r>
        </a:p>
        <a:p>
          <a:r>
            <a:rPr lang="ru-RU" sz="2800" b="1" cap="none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Северо-Енисейского района</a:t>
          </a:r>
          <a:endParaRPr lang="ru-RU" sz="2800" b="1" cap="none" spc="50" dirty="0">
            <a:ln w="11430"/>
            <a:solidFill>
              <a:schemeClr val="tx1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2BDB11-4111-4AA7-AF94-5EEB8F4EDED8}" type="parTrans" cxnId="{3B770FCF-3E1C-4C5C-9507-5AAA1197BC2A}">
      <dgm:prSet/>
      <dgm:spPr/>
      <dgm:t>
        <a:bodyPr/>
        <a:lstStyle/>
        <a:p>
          <a:endParaRPr lang="ru-RU"/>
        </a:p>
      </dgm:t>
    </dgm:pt>
    <dgm:pt modelId="{CE622894-A3E1-43A5-9716-C85F8B7174DA}" type="sibTrans" cxnId="{3B770FCF-3E1C-4C5C-9507-5AAA1197BC2A}">
      <dgm:prSet/>
      <dgm:spPr/>
      <dgm:t>
        <a:bodyPr/>
        <a:lstStyle/>
        <a:p>
          <a:endParaRPr lang="ru-RU"/>
        </a:p>
      </dgm:t>
    </dgm:pt>
    <dgm:pt modelId="{EE92E85A-2B8C-4B73-B978-D0C22610FABD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  <a:effectLst/>
            </a:rPr>
            <a:t>Госпошлина за выдачу органом ОМСУ специального разрешения на движение по автомобильным дорогам транспортных средств, осуществляющих перевозки опасных, тяжеловесных и (или) крупногабаритных грузов</a:t>
          </a:r>
          <a:endParaRPr lang="ru-RU" sz="1000" dirty="0">
            <a:solidFill>
              <a:schemeClr val="tx1"/>
            </a:solidFill>
            <a:effectLst/>
          </a:endParaRPr>
        </a:p>
      </dgm:t>
    </dgm:pt>
    <dgm:pt modelId="{9297BBF4-EB52-4B89-A57D-9C1AABAA6AD4}" type="parTrans" cxnId="{D334A28B-3041-48C1-8588-EFE24D74FCB4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E6AB2620-EB77-4E43-9D4F-F4573BB4ABB7}" type="sibTrans" cxnId="{D334A28B-3041-48C1-8588-EFE24D74FCB4}">
      <dgm:prSet/>
      <dgm:spPr/>
      <dgm:t>
        <a:bodyPr/>
        <a:lstStyle/>
        <a:p>
          <a:endParaRPr lang="ru-RU"/>
        </a:p>
      </dgm:t>
    </dgm:pt>
    <dgm:pt modelId="{57D7F2FD-ED5D-4755-BAE1-FE3D80D5ED84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Акцизы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CFFE7F-67CA-4F4C-BBBA-A4D9F265E5FA}" type="parTrans" cxnId="{037C740E-7343-4BCF-9855-208F9A3E6BCE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C4FA7172-3969-4B42-A73A-F8EF6D06E7FD}" type="sibTrans" cxnId="{037C740E-7343-4BCF-9855-208F9A3E6BCE}">
      <dgm:prSet/>
      <dgm:spPr/>
      <dgm:t>
        <a:bodyPr/>
        <a:lstStyle/>
        <a:p>
          <a:endParaRPr lang="ru-RU"/>
        </a:p>
      </dgm:t>
    </dgm:pt>
    <dgm:pt modelId="{D1D6EA47-A577-418C-A872-7C0C7610D58E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Прочие денежные взыскания (штрафы) за правонарушение в области дорожного движения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0F4E30-7FF9-4F92-80C5-91789158FB33}" type="parTrans" cxnId="{22F2FC95-8347-46A0-978C-E014126414C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297B8290-EE6C-447D-A811-A6A739EFB08F}" type="sibTrans" cxnId="{22F2FC95-8347-46A0-978C-E014126414CC}">
      <dgm:prSet/>
      <dgm:spPr/>
      <dgm:t>
        <a:bodyPr/>
        <a:lstStyle/>
        <a:p>
          <a:endParaRPr lang="ru-RU"/>
        </a:p>
      </dgm:t>
    </dgm:pt>
    <dgm:pt modelId="{9028702F-E4EB-4A88-8CEB-E594711215C0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прибыль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CE64CB-98C7-49D9-AF06-E84AF593894B}" type="parTrans" cxnId="{B63F21E0-9A06-4E6D-B322-D6FB211F096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F92D7B5-5E7E-44F1-BCA4-C3D8CC57C586}" type="sibTrans" cxnId="{B63F21E0-9A06-4E6D-B322-D6FB211F0966}">
      <dgm:prSet/>
      <dgm:spPr/>
      <dgm:t>
        <a:bodyPr/>
        <a:lstStyle/>
        <a:p>
          <a:endParaRPr lang="ru-RU"/>
        </a:p>
      </dgm:t>
    </dgm:pt>
    <dgm:pt modelId="{D43910CE-76FE-4B5F-9E2A-6403D21AF1EA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Субсидии бюджетам муниципальных образований на содержание и капитальный ремонт автомобильных дорог общего пользования местного значения за счет средств дорожного фонда Красноярского края в рамках подпрограммы «Дороги Красноярья» государственной программы Красноярского края «Развитие транспортной системы</a:t>
          </a:r>
          <a:r>
            <a:rPr lang="ru-RU" sz="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sz="5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72B82C-44EC-43E5-8FD1-91631848A276}" type="parTrans" cxnId="{964C88D4-0DCA-4874-A897-BCE1E61D9C5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4C76A3F6-98C1-4F0E-A20C-CF309BE03D82}" type="sibTrans" cxnId="{964C88D4-0DCA-4874-A897-BCE1E61D9C59}">
      <dgm:prSet/>
      <dgm:spPr/>
      <dgm:t>
        <a:bodyPr/>
        <a:lstStyle/>
        <a:p>
          <a:endParaRPr lang="ru-RU"/>
        </a:p>
      </dgm:t>
    </dgm:pt>
    <dgm:pt modelId="{DDBD418F-C463-4B7B-AB98-B27016544C07}">
      <dgm:prSet/>
      <dgm:spPr/>
      <dgm:t>
        <a:bodyPr/>
        <a:lstStyle/>
        <a:p>
          <a:endParaRPr lang="ru-RU"/>
        </a:p>
      </dgm:t>
    </dgm:pt>
    <dgm:pt modelId="{D179B0D3-817D-4B5B-B3A6-E96A8D697130}" type="parTrans" cxnId="{BDFB4B4B-109E-433E-A203-5A7E37DEF27A}">
      <dgm:prSet/>
      <dgm:spPr/>
      <dgm:t>
        <a:bodyPr/>
        <a:lstStyle/>
        <a:p>
          <a:endParaRPr lang="ru-RU"/>
        </a:p>
      </dgm:t>
    </dgm:pt>
    <dgm:pt modelId="{F8E5DEFF-146D-4EE9-908E-57E6735D81AB}" type="sibTrans" cxnId="{BDFB4B4B-109E-433E-A203-5A7E37DEF27A}">
      <dgm:prSet/>
      <dgm:spPr/>
      <dgm:t>
        <a:bodyPr/>
        <a:lstStyle/>
        <a:p>
          <a:endParaRPr lang="ru-RU"/>
        </a:p>
      </dgm:t>
    </dgm:pt>
    <dgm:pt modelId="{BC4572D0-030C-466A-8F29-AFDEA54BFEB2}">
      <dgm:prSet/>
      <dgm:spPr/>
      <dgm:t>
        <a:bodyPr/>
        <a:lstStyle/>
        <a:p>
          <a:endParaRPr lang="ru-RU"/>
        </a:p>
      </dgm:t>
    </dgm:pt>
    <dgm:pt modelId="{073BEB64-E4B3-4202-AF1C-C46B315AC08D}" type="parTrans" cxnId="{C5BD564B-0111-4938-A91F-2149400CD565}">
      <dgm:prSet/>
      <dgm:spPr/>
      <dgm:t>
        <a:bodyPr/>
        <a:lstStyle/>
        <a:p>
          <a:endParaRPr lang="ru-RU"/>
        </a:p>
      </dgm:t>
    </dgm:pt>
    <dgm:pt modelId="{D4B39C16-4EEC-43E1-BEE2-E63E29CA9FD8}" type="sibTrans" cxnId="{C5BD564B-0111-4938-A91F-2149400CD565}">
      <dgm:prSet/>
      <dgm:spPr/>
      <dgm:t>
        <a:bodyPr/>
        <a:lstStyle/>
        <a:p>
          <a:endParaRPr lang="ru-RU"/>
        </a:p>
      </dgm:t>
    </dgm:pt>
    <dgm:pt modelId="{91FA6B4F-6417-47F5-AEFD-E1CAF7951CBE}">
      <dgm:prSet/>
      <dgm:spPr/>
      <dgm:t>
        <a:bodyPr/>
        <a:lstStyle/>
        <a:p>
          <a:endParaRPr lang="ru-RU"/>
        </a:p>
      </dgm:t>
    </dgm:pt>
    <dgm:pt modelId="{441F4FF2-94AC-4845-B3FE-32DC356629AA}" type="parTrans" cxnId="{F138ED51-267E-4422-ABF2-40066781DA03}">
      <dgm:prSet/>
      <dgm:spPr/>
      <dgm:t>
        <a:bodyPr/>
        <a:lstStyle/>
        <a:p>
          <a:endParaRPr lang="ru-RU"/>
        </a:p>
      </dgm:t>
    </dgm:pt>
    <dgm:pt modelId="{1B6E2648-D12A-4C46-A4FB-6D172B2AD133}" type="sibTrans" cxnId="{F138ED51-267E-4422-ABF2-40066781DA03}">
      <dgm:prSet/>
      <dgm:spPr/>
      <dgm:t>
        <a:bodyPr/>
        <a:lstStyle/>
        <a:p>
          <a:endParaRPr lang="ru-RU"/>
        </a:p>
      </dgm:t>
    </dgm:pt>
    <dgm:pt modelId="{DEC29882-377D-4347-9934-D177FE0BAEF9}">
      <dgm:prSet/>
      <dgm:spPr/>
      <dgm:t>
        <a:bodyPr/>
        <a:lstStyle/>
        <a:p>
          <a:endParaRPr lang="ru-RU"/>
        </a:p>
      </dgm:t>
    </dgm:pt>
    <dgm:pt modelId="{C7D10F6A-FB6D-46AB-92DF-423F842D906B}" type="parTrans" cxnId="{7FF7E90D-F891-4EF8-A33B-E15C81E8877D}">
      <dgm:prSet/>
      <dgm:spPr/>
      <dgm:t>
        <a:bodyPr/>
        <a:lstStyle/>
        <a:p>
          <a:endParaRPr lang="ru-RU"/>
        </a:p>
      </dgm:t>
    </dgm:pt>
    <dgm:pt modelId="{79150305-476E-4FD2-B275-AB5067C07A50}" type="sibTrans" cxnId="{7FF7E90D-F891-4EF8-A33B-E15C81E8877D}">
      <dgm:prSet/>
      <dgm:spPr/>
      <dgm:t>
        <a:bodyPr/>
        <a:lstStyle/>
        <a:p>
          <a:endParaRPr lang="ru-RU"/>
        </a:p>
      </dgm:t>
    </dgm:pt>
    <dgm:pt modelId="{F25E01EA-2E39-4AD3-8F8D-52A6E28EF9E6}" type="pres">
      <dgm:prSet presAssocID="{1FCAB8D0-CF4F-4918-9948-7AA0FE52FB1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4435AF-A9B2-49D9-8E95-5A6DB11D930C}" type="pres">
      <dgm:prSet presAssocID="{B17085FA-5835-4158-85AD-54EF08FBAD9B}" presName="centerShape" presStyleLbl="node0" presStyleIdx="0" presStyleCnt="1" custScaleX="442647" custScaleY="98041" custLinFactNeighborX="-3182" custLinFactNeighborY="-5592"/>
      <dgm:spPr/>
      <dgm:t>
        <a:bodyPr/>
        <a:lstStyle/>
        <a:p>
          <a:endParaRPr lang="ru-RU"/>
        </a:p>
      </dgm:t>
    </dgm:pt>
    <dgm:pt modelId="{3EBE1EE8-E349-48C3-9CA9-F7462A5DE6C2}" type="pres">
      <dgm:prSet presAssocID="{9297BBF4-EB52-4B89-A57D-9C1AABAA6AD4}" presName="parTrans" presStyleLbl="bgSibTrans2D1" presStyleIdx="0" presStyleCnt="5" custLinFactNeighborX="-8295" custLinFactNeighborY="60514"/>
      <dgm:spPr/>
      <dgm:t>
        <a:bodyPr/>
        <a:lstStyle/>
        <a:p>
          <a:endParaRPr lang="ru-RU"/>
        </a:p>
      </dgm:t>
    </dgm:pt>
    <dgm:pt modelId="{16CA6871-A5AD-4260-8E53-79D0F96DDF7B}" type="pres">
      <dgm:prSet presAssocID="{EE92E85A-2B8C-4B73-B978-D0C22610FABD}" presName="node" presStyleLbl="node1" presStyleIdx="0" presStyleCnt="5" custScaleX="202931" custScaleY="138811" custRadScaleRad="183967" custRadScaleInc="85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670CD-16E2-47CA-B98E-7F4655187D72}" type="pres">
      <dgm:prSet presAssocID="{13CE64CB-98C7-49D9-AF06-E84AF593894B}" presName="parTrans" presStyleLbl="bgSibTrans2D1" presStyleIdx="1" presStyleCnt="5" custLinFactNeighborX="-11650" custLinFactNeighborY="55108"/>
      <dgm:spPr/>
      <dgm:t>
        <a:bodyPr/>
        <a:lstStyle/>
        <a:p>
          <a:endParaRPr lang="ru-RU"/>
        </a:p>
      </dgm:t>
    </dgm:pt>
    <dgm:pt modelId="{4A361CAF-CF7C-49C0-862D-260D5FA93803}" type="pres">
      <dgm:prSet presAssocID="{9028702F-E4EB-4A88-8CEB-E594711215C0}" presName="node" presStyleLbl="node1" presStyleIdx="1" presStyleCnt="5" custScaleX="81801" custScaleY="138812" custRadScaleRad="115541" custRadScaleInc="26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2D9CD-0E67-4AE3-8001-383907D8CD27}" type="pres">
      <dgm:prSet presAssocID="{83CFFE7F-67CA-4F4C-BBBA-A4D9F265E5FA}" presName="parTrans" presStyleLbl="bgSibTrans2D1" presStyleIdx="2" presStyleCnt="5" custAng="10904" custLinFactNeighborX="-5224" custLinFactNeighborY="44936"/>
      <dgm:spPr/>
      <dgm:t>
        <a:bodyPr/>
        <a:lstStyle/>
        <a:p>
          <a:endParaRPr lang="ru-RU"/>
        </a:p>
      </dgm:t>
    </dgm:pt>
    <dgm:pt modelId="{9E5355DE-753A-4A3C-AF73-89839EA78AF8}" type="pres">
      <dgm:prSet presAssocID="{57D7F2FD-ED5D-4755-BAE1-FE3D80D5ED84}" presName="node" presStyleLbl="node1" presStyleIdx="2" presStyleCnt="5" custScaleX="107741" custScaleY="138173" custRadScaleRad="94510" custRadScaleInc="-13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421CF-64A1-4762-8ED4-1B9DBB67DCCA}" type="pres">
      <dgm:prSet presAssocID="{2272B82C-44EC-43E5-8FD1-91631848A276}" presName="parTrans" presStyleLbl="bgSibTrans2D1" presStyleIdx="3" presStyleCnt="5" custLinFactNeighborX="21760" custLinFactNeighborY="70776"/>
      <dgm:spPr/>
      <dgm:t>
        <a:bodyPr/>
        <a:lstStyle/>
        <a:p>
          <a:endParaRPr lang="ru-RU"/>
        </a:p>
      </dgm:t>
    </dgm:pt>
    <dgm:pt modelId="{22BD411D-55AA-46CF-BF13-7CE70A83FFE6}" type="pres">
      <dgm:prSet presAssocID="{D43910CE-76FE-4B5F-9E2A-6403D21AF1EA}" presName="node" presStyleLbl="node1" presStyleIdx="3" presStyleCnt="5" custScaleX="183192" custScaleY="133757" custRadScaleRad="183667" custRadScaleInc="34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69875-54B4-48F6-888B-260A58C8F458}" type="pres">
      <dgm:prSet presAssocID="{9B0F4E30-7FF9-4F92-80C5-91789158FB33}" presName="parTrans" presStyleLbl="bgSibTrans2D1" presStyleIdx="4" presStyleCnt="5" custLinFactNeighborX="21532" custLinFactNeighborY="49172"/>
      <dgm:spPr/>
      <dgm:t>
        <a:bodyPr/>
        <a:lstStyle/>
        <a:p>
          <a:endParaRPr lang="ru-RU"/>
        </a:p>
      </dgm:t>
    </dgm:pt>
    <dgm:pt modelId="{B295385A-5117-49F4-A309-A3A46C0D3EAE}" type="pres">
      <dgm:prSet presAssocID="{D1D6EA47-A577-418C-A872-7C0C7610D58E}" presName="node" presStyleLbl="node1" presStyleIdx="4" presStyleCnt="5" custScaleX="110956" custScaleY="137194" custRadScaleRad="112829" custRadScaleInc="-157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1F8BE7-80A7-4A9C-9451-1B9B2E37839D}" type="presOf" srcId="{1FCAB8D0-CF4F-4918-9948-7AA0FE52FB18}" destId="{F25E01EA-2E39-4AD3-8F8D-52A6E28EF9E6}" srcOrd="0" destOrd="0" presId="urn:microsoft.com/office/officeart/2005/8/layout/radial4"/>
    <dgm:cxn modelId="{30C21970-8C75-4615-8B70-E0A38BA7E227}" type="presOf" srcId="{EE92E85A-2B8C-4B73-B978-D0C22610FABD}" destId="{16CA6871-A5AD-4260-8E53-79D0F96DDF7B}" srcOrd="0" destOrd="0" presId="urn:microsoft.com/office/officeart/2005/8/layout/radial4"/>
    <dgm:cxn modelId="{83C86AB5-C3F5-4DF7-B32B-AF47D431E8BA}" type="presOf" srcId="{9028702F-E4EB-4A88-8CEB-E594711215C0}" destId="{4A361CAF-CF7C-49C0-862D-260D5FA93803}" srcOrd="0" destOrd="0" presId="urn:microsoft.com/office/officeart/2005/8/layout/radial4"/>
    <dgm:cxn modelId="{22F2FC95-8347-46A0-978C-E014126414CC}" srcId="{B17085FA-5835-4158-85AD-54EF08FBAD9B}" destId="{D1D6EA47-A577-418C-A872-7C0C7610D58E}" srcOrd="4" destOrd="0" parTransId="{9B0F4E30-7FF9-4F92-80C5-91789158FB33}" sibTransId="{297B8290-EE6C-447D-A811-A6A739EFB08F}"/>
    <dgm:cxn modelId="{712A1881-7559-4DC5-9D2D-85705A26642B}" type="presOf" srcId="{D1D6EA47-A577-418C-A872-7C0C7610D58E}" destId="{B295385A-5117-49F4-A309-A3A46C0D3EAE}" srcOrd="0" destOrd="0" presId="urn:microsoft.com/office/officeart/2005/8/layout/radial4"/>
    <dgm:cxn modelId="{3BE39963-DDAD-4792-8DA1-7D1830B963D4}" type="presOf" srcId="{B17085FA-5835-4158-85AD-54EF08FBAD9B}" destId="{B64435AF-A9B2-49D9-8E95-5A6DB11D930C}" srcOrd="0" destOrd="0" presId="urn:microsoft.com/office/officeart/2005/8/layout/radial4"/>
    <dgm:cxn modelId="{7FF7E90D-F891-4EF8-A33B-E15C81E8877D}" srcId="{1FCAB8D0-CF4F-4918-9948-7AA0FE52FB18}" destId="{DEC29882-377D-4347-9934-D177FE0BAEF9}" srcOrd="1" destOrd="0" parTransId="{C7D10F6A-FB6D-46AB-92DF-423F842D906B}" sibTransId="{79150305-476E-4FD2-B275-AB5067C07A50}"/>
    <dgm:cxn modelId="{D334A28B-3041-48C1-8588-EFE24D74FCB4}" srcId="{B17085FA-5835-4158-85AD-54EF08FBAD9B}" destId="{EE92E85A-2B8C-4B73-B978-D0C22610FABD}" srcOrd="0" destOrd="0" parTransId="{9297BBF4-EB52-4B89-A57D-9C1AABAA6AD4}" sibTransId="{E6AB2620-EB77-4E43-9D4F-F4573BB4ABB7}"/>
    <dgm:cxn modelId="{42C16B16-9FEA-4975-97A4-2894F1156664}" type="presOf" srcId="{9B0F4E30-7FF9-4F92-80C5-91789158FB33}" destId="{C0369875-54B4-48F6-888B-260A58C8F458}" srcOrd="0" destOrd="0" presId="urn:microsoft.com/office/officeart/2005/8/layout/radial4"/>
    <dgm:cxn modelId="{54814DFC-9824-444E-AB32-3861B859DDFB}" type="presOf" srcId="{57D7F2FD-ED5D-4755-BAE1-FE3D80D5ED84}" destId="{9E5355DE-753A-4A3C-AF73-89839EA78AF8}" srcOrd="0" destOrd="0" presId="urn:microsoft.com/office/officeart/2005/8/layout/radial4"/>
    <dgm:cxn modelId="{B63F21E0-9A06-4E6D-B322-D6FB211F0966}" srcId="{B17085FA-5835-4158-85AD-54EF08FBAD9B}" destId="{9028702F-E4EB-4A88-8CEB-E594711215C0}" srcOrd="1" destOrd="0" parTransId="{13CE64CB-98C7-49D9-AF06-E84AF593894B}" sibTransId="{9F92D7B5-5E7E-44F1-BCA4-C3D8CC57C586}"/>
    <dgm:cxn modelId="{BB04270B-8695-408D-AD8A-F1BE5315F74E}" type="presOf" srcId="{83CFFE7F-67CA-4F4C-BBBA-A4D9F265E5FA}" destId="{AFE2D9CD-0E67-4AE3-8001-383907D8CD27}" srcOrd="0" destOrd="0" presId="urn:microsoft.com/office/officeart/2005/8/layout/radial4"/>
    <dgm:cxn modelId="{BDFB4B4B-109E-433E-A203-5A7E37DEF27A}" srcId="{1FCAB8D0-CF4F-4918-9948-7AA0FE52FB18}" destId="{DDBD418F-C463-4B7B-AB98-B27016544C07}" srcOrd="4" destOrd="0" parTransId="{D179B0D3-817D-4B5B-B3A6-E96A8D697130}" sibTransId="{F8E5DEFF-146D-4EE9-908E-57E6735D81AB}"/>
    <dgm:cxn modelId="{3B770FCF-3E1C-4C5C-9507-5AAA1197BC2A}" srcId="{1FCAB8D0-CF4F-4918-9948-7AA0FE52FB18}" destId="{B17085FA-5835-4158-85AD-54EF08FBAD9B}" srcOrd="0" destOrd="0" parTransId="{E82BDB11-4111-4AA7-AF94-5EEB8F4EDED8}" sibTransId="{CE622894-A3E1-43A5-9716-C85F8B7174DA}"/>
    <dgm:cxn modelId="{42F7DFD2-872A-4551-B114-D8CEABFB2B5B}" type="presOf" srcId="{13CE64CB-98C7-49D9-AF06-E84AF593894B}" destId="{E08670CD-16E2-47CA-B98E-7F4655187D72}" srcOrd="0" destOrd="0" presId="urn:microsoft.com/office/officeart/2005/8/layout/radial4"/>
    <dgm:cxn modelId="{775D0C4F-F953-46BD-AECA-69172160510B}" type="presOf" srcId="{2272B82C-44EC-43E5-8FD1-91631848A276}" destId="{79A421CF-64A1-4762-8ED4-1B9DBB67DCCA}" srcOrd="0" destOrd="0" presId="urn:microsoft.com/office/officeart/2005/8/layout/radial4"/>
    <dgm:cxn modelId="{037C740E-7343-4BCF-9855-208F9A3E6BCE}" srcId="{B17085FA-5835-4158-85AD-54EF08FBAD9B}" destId="{57D7F2FD-ED5D-4755-BAE1-FE3D80D5ED84}" srcOrd="2" destOrd="0" parTransId="{83CFFE7F-67CA-4F4C-BBBA-A4D9F265E5FA}" sibTransId="{C4FA7172-3969-4B42-A73A-F8EF6D06E7FD}"/>
    <dgm:cxn modelId="{964C88D4-0DCA-4874-A897-BCE1E61D9C59}" srcId="{B17085FA-5835-4158-85AD-54EF08FBAD9B}" destId="{D43910CE-76FE-4B5F-9E2A-6403D21AF1EA}" srcOrd="3" destOrd="0" parTransId="{2272B82C-44EC-43E5-8FD1-91631848A276}" sibTransId="{4C76A3F6-98C1-4F0E-A20C-CF309BE03D82}"/>
    <dgm:cxn modelId="{E9D4F937-B396-4480-81BE-AF2CDB31E31A}" type="presOf" srcId="{D43910CE-76FE-4B5F-9E2A-6403D21AF1EA}" destId="{22BD411D-55AA-46CF-BF13-7CE70A83FFE6}" srcOrd="0" destOrd="0" presId="urn:microsoft.com/office/officeart/2005/8/layout/radial4"/>
    <dgm:cxn modelId="{7F0146DC-21BF-4F3D-B981-B648628FD1E6}" type="presOf" srcId="{9297BBF4-EB52-4B89-A57D-9C1AABAA6AD4}" destId="{3EBE1EE8-E349-48C3-9CA9-F7462A5DE6C2}" srcOrd="0" destOrd="0" presId="urn:microsoft.com/office/officeart/2005/8/layout/radial4"/>
    <dgm:cxn modelId="{F138ED51-267E-4422-ABF2-40066781DA03}" srcId="{1FCAB8D0-CF4F-4918-9948-7AA0FE52FB18}" destId="{91FA6B4F-6417-47F5-AEFD-E1CAF7951CBE}" srcOrd="2" destOrd="0" parTransId="{441F4FF2-94AC-4845-B3FE-32DC356629AA}" sibTransId="{1B6E2648-D12A-4C46-A4FB-6D172B2AD133}"/>
    <dgm:cxn modelId="{C5BD564B-0111-4938-A91F-2149400CD565}" srcId="{1FCAB8D0-CF4F-4918-9948-7AA0FE52FB18}" destId="{BC4572D0-030C-466A-8F29-AFDEA54BFEB2}" srcOrd="3" destOrd="0" parTransId="{073BEB64-E4B3-4202-AF1C-C46B315AC08D}" sibTransId="{D4B39C16-4EEC-43E1-BEE2-E63E29CA9FD8}"/>
    <dgm:cxn modelId="{D2D87ECF-12CB-4611-9984-11703FFEE12C}" type="presParOf" srcId="{F25E01EA-2E39-4AD3-8F8D-52A6E28EF9E6}" destId="{B64435AF-A9B2-49D9-8E95-5A6DB11D930C}" srcOrd="0" destOrd="0" presId="urn:microsoft.com/office/officeart/2005/8/layout/radial4"/>
    <dgm:cxn modelId="{98F84F30-534A-42C0-9AC5-5231C128DEB6}" type="presParOf" srcId="{F25E01EA-2E39-4AD3-8F8D-52A6E28EF9E6}" destId="{3EBE1EE8-E349-48C3-9CA9-F7462A5DE6C2}" srcOrd="1" destOrd="0" presId="urn:microsoft.com/office/officeart/2005/8/layout/radial4"/>
    <dgm:cxn modelId="{2939BACA-7898-49C0-8455-FAB98337BFC6}" type="presParOf" srcId="{F25E01EA-2E39-4AD3-8F8D-52A6E28EF9E6}" destId="{16CA6871-A5AD-4260-8E53-79D0F96DDF7B}" srcOrd="2" destOrd="0" presId="urn:microsoft.com/office/officeart/2005/8/layout/radial4"/>
    <dgm:cxn modelId="{17AA1EFC-C608-44EA-8224-FA49E7AB2BC7}" type="presParOf" srcId="{F25E01EA-2E39-4AD3-8F8D-52A6E28EF9E6}" destId="{E08670CD-16E2-47CA-B98E-7F4655187D72}" srcOrd="3" destOrd="0" presId="urn:microsoft.com/office/officeart/2005/8/layout/radial4"/>
    <dgm:cxn modelId="{30393469-A268-4F20-922E-B90B7E826392}" type="presParOf" srcId="{F25E01EA-2E39-4AD3-8F8D-52A6E28EF9E6}" destId="{4A361CAF-CF7C-49C0-862D-260D5FA93803}" srcOrd="4" destOrd="0" presId="urn:microsoft.com/office/officeart/2005/8/layout/radial4"/>
    <dgm:cxn modelId="{EE438B1E-6823-4A77-8EF2-EA4EEE35FC25}" type="presParOf" srcId="{F25E01EA-2E39-4AD3-8F8D-52A6E28EF9E6}" destId="{AFE2D9CD-0E67-4AE3-8001-383907D8CD27}" srcOrd="5" destOrd="0" presId="urn:microsoft.com/office/officeart/2005/8/layout/radial4"/>
    <dgm:cxn modelId="{167327E0-5966-4884-B392-9ED91D9B0EC8}" type="presParOf" srcId="{F25E01EA-2E39-4AD3-8F8D-52A6E28EF9E6}" destId="{9E5355DE-753A-4A3C-AF73-89839EA78AF8}" srcOrd="6" destOrd="0" presId="urn:microsoft.com/office/officeart/2005/8/layout/radial4"/>
    <dgm:cxn modelId="{1C847B60-3D06-43C1-8785-F428B71408A6}" type="presParOf" srcId="{F25E01EA-2E39-4AD3-8F8D-52A6E28EF9E6}" destId="{79A421CF-64A1-4762-8ED4-1B9DBB67DCCA}" srcOrd="7" destOrd="0" presId="urn:microsoft.com/office/officeart/2005/8/layout/radial4"/>
    <dgm:cxn modelId="{A87C4CAD-F854-4CEF-8665-34990B4202FA}" type="presParOf" srcId="{F25E01EA-2E39-4AD3-8F8D-52A6E28EF9E6}" destId="{22BD411D-55AA-46CF-BF13-7CE70A83FFE6}" srcOrd="8" destOrd="0" presId="urn:microsoft.com/office/officeart/2005/8/layout/radial4"/>
    <dgm:cxn modelId="{FEDC9F9B-4F5A-4336-8641-F9F933D30E22}" type="presParOf" srcId="{F25E01EA-2E39-4AD3-8F8D-52A6E28EF9E6}" destId="{C0369875-54B4-48F6-888B-260A58C8F458}" srcOrd="9" destOrd="0" presId="urn:microsoft.com/office/officeart/2005/8/layout/radial4"/>
    <dgm:cxn modelId="{1641FE38-E114-4A2F-8FFC-1BC23D21D7E3}" type="presParOf" srcId="{F25E01EA-2E39-4AD3-8F8D-52A6E28EF9E6}" destId="{B295385A-5117-49F4-A309-A3A46C0D3EA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D5F760-C37F-4E64-B52F-D0B7BC95EBDA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CBA8247-B8EE-4199-BC4E-55727E0A58B4}">
      <dgm:prSet custT="1"/>
      <dgm:spPr/>
      <dgm:t>
        <a:bodyPr lIns="0" rIns="0"/>
        <a:lstStyle/>
        <a:p>
          <a:pPr algn="ctr" rtl="0"/>
          <a:r>
            <a: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налог на прибыль организаций - 45 311,2 </a:t>
          </a:r>
          <a:endParaRPr lang="ru-RU" sz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12E2C0-BE7A-46A9-909F-7EE0091F9228}" type="parTrans" cxnId="{D630AA0F-F4A1-429E-843C-7615CCCB1DBB}">
      <dgm:prSet/>
      <dgm:spPr/>
      <dgm:t>
        <a:bodyPr/>
        <a:lstStyle/>
        <a:p>
          <a:endParaRPr lang="ru-RU"/>
        </a:p>
      </dgm:t>
    </dgm:pt>
    <dgm:pt modelId="{E9865047-17B4-4DDB-B455-5D4D4A7B92EC}" type="sibTrans" cxnId="{D630AA0F-F4A1-429E-843C-7615CCCB1DBB}">
      <dgm:prSet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D656B178-255D-4FB6-B5EF-D45DED474B11}">
      <dgm:prSet custT="1"/>
      <dgm:spPr/>
      <dgm:t>
        <a:bodyPr/>
        <a:lstStyle/>
        <a:p>
          <a:pPr algn="ctr"/>
          <a:r>
            <a: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акцизы – 1 532,6</a:t>
          </a:r>
        </a:p>
      </dgm:t>
    </dgm:pt>
    <dgm:pt modelId="{6C7ACD20-9DBA-4429-99A5-66BEFD2F1505}" type="parTrans" cxnId="{EE2DC7CD-9D60-4278-864C-24493FC77D3C}">
      <dgm:prSet/>
      <dgm:spPr/>
      <dgm:t>
        <a:bodyPr/>
        <a:lstStyle/>
        <a:p>
          <a:endParaRPr lang="ru-RU"/>
        </a:p>
      </dgm:t>
    </dgm:pt>
    <dgm:pt modelId="{37FDFE8B-2783-4628-8BE3-64ADA886A325}" type="sibTrans" cxnId="{EE2DC7CD-9D60-4278-864C-24493FC77D3C}">
      <dgm:prSet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accent3">
              <a:lumMod val="75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C9A5CFD4-D651-4DE4-8FE0-295725F32891}">
      <dgm:prSet custT="1"/>
      <dgm:spPr/>
      <dgm:t>
        <a:bodyPr/>
        <a:lstStyle/>
        <a:p>
          <a:pPr algn="ctr"/>
          <a:r>
            <a: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платежи, уплачиваемые в целях возмещения вреда, причиняемого автомобильным дорогам местного значения транспортными средствами, осуществляющими перевозки тяжеловесных и (или) крупногабаритных грузов – 602,0</a:t>
          </a:r>
        </a:p>
      </dgm:t>
    </dgm:pt>
    <dgm:pt modelId="{22F17BAE-0A3A-4D6D-BE7D-11CBAC86C904}" type="parTrans" cxnId="{AB66BA24-7DE4-4A50-93F7-FD6A09D87312}">
      <dgm:prSet/>
      <dgm:spPr/>
      <dgm:t>
        <a:bodyPr/>
        <a:lstStyle/>
        <a:p>
          <a:endParaRPr lang="ru-RU"/>
        </a:p>
      </dgm:t>
    </dgm:pt>
    <dgm:pt modelId="{01C410C1-2150-4219-9878-77263906C206}" type="sibTrans" cxnId="{AB66BA24-7DE4-4A50-93F7-FD6A09D87312}">
      <dgm:prSet/>
      <dgm:spPr>
        <a:solidFill>
          <a:schemeClr val="accent4">
            <a:lumMod val="60000"/>
            <a:lumOff val="40000"/>
            <a:alpha val="90000"/>
          </a:schemeClr>
        </a:solidFill>
        <a:ln>
          <a:solidFill>
            <a:schemeClr val="accent4">
              <a:lumMod val="75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8F9C63B1-895D-4D59-BF22-FB3CF67180F6}">
      <dgm:prSet custT="1"/>
      <dgm:spPr/>
      <dgm:t>
        <a:bodyPr/>
        <a:lstStyle/>
        <a:p>
          <a:pPr algn="ctr"/>
          <a:r>
            <a: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госпошлина за выдачу органом ОМСУ специального разрешения на движение транспортных средств, осуществляющих перевозки опасных, тяжеловесных и (или) крупногабаритных грузов-224,0</a:t>
          </a:r>
        </a:p>
      </dgm:t>
    </dgm:pt>
    <dgm:pt modelId="{914967AD-AD8E-4BC3-8859-430D20045354}" type="parTrans" cxnId="{84C0863B-E3A6-4412-A3C6-BA61C6347BA3}">
      <dgm:prSet/>
      <dgm:spPr/>
      <dgm:t>
        <a:bodyPr/>
        <a:lstStyle/>
        <a:p>
          <a:endParaRPr lang="ru-RU"/>
        </a:p>
      </dgm:t>
    </dgm:pt>
    <dgm:pt modelId="{A1246CE0-F4BF-4123-AD35-449D6A0FCBA1}" type="sibTrans" cxnId="{84C0863B-E3A6-4412-A3C6-BA61C6347BA3}">
      <dgm:prSet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5">
              <a:lumMod val="75000"/>
              <a:alpha val="90000"/>
            </a:schemeClr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CD3FD2D-4EAD-47A9-BC27-B159707977D6}">
      <dgm:prSet custT="1"/>
      <dgm:spPr/>
      <dgm:t>
        <a:bodyPr/>
        <a:lstStyle/>
        <a:p>
          <a:endParaRPr lang="ru-RU" sz="1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41C0A5-7C2C-4E6C-B0A3-2BF4A5B7B6AA}" type="parTrans" cxnId="{3E411219-0B43-4690-B6D1-62D0DB22AAF8}">
      <dgm:prSet/>
      <dgm:spPr/>
      <dgm:t>
        <a:bodyPr/>
        <a:lstStyle/>
        <a:p>
          <a:endParaRPr lang="ru-RU"/>
        </a:p>
      </dgm:t>
    </dgm:pt>
    <dgm:pt modelId="{74747B89-5F8A-4EC5-AAFF-563BA8A94042}" type="sibTrans" cxnId="{3E411219-0B43-4690-B6D1-62D0DB22AAF8}">
      <dgm:prSet/>
      <dgm:spPr/>
      <dgm:t>
        <a:bodyPr/>
        <a:lstStyle/>
        <a:p>
          <a:endParaRPr lang="ru-RU"/>
        </a:p>
      </dgm:t>
    </dgm:pt>
    <dgm:pt modelId="{582C31E7-93C1-48DF-8A50-BA202524AD44}">
      <dgm:prSet custT="1"/>
      <dgm:spPr/>
      <dgm:t>
        <a:bodyPr/>
        <a:lstStyle/>
        <a:p>
          <a:pPr algn="ctr"/>
          <a:r>
            <a: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трансферты по разделу «Дорожное хозяйство (дорожные фонды</a:t>
          </a:r>
          <a:r>
            <a:rPr lang="ru-RU" sz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) 31 </a:t>
          </a:r>
          <a:r>
            <a: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073,6</a:t>
          </a:r>
        </a:p>
      </dgm:t>
    </dgm:pt>
    <dgm:pt modelId="{CE17D803-879C-4E7A-A9B7-0620C78CC43A}" type="parTrans" cxnId="{8692EE20-B416-4200-ADC6-9B8538AEB96E}">
      <dgm:prSet/>
      <dgm:spPr/>
      <dgm:t>
        <a:bodyPr/>
        <a:lstStyle/>
        <a:p>
          <a:endParaRPr lang="ru-RU"/>
        </a:p>
      </dgm:t>
    </dgm:pt>
    <dgm:pt modelId="{D0EEA53F-3FB4-4EC4-BC62-21E140571086}" type="sibTrans" cxnId="{8692EE20-B416-4200-ADC6-9B8538AEB96E}">
      <dgm:prSet/>
      <dgm:spPr/>
      <dgm:t>
        <a:bodyPr/>
        <a:lstStyle/>
        <a:p>
          <a:endParaRPr lang="ru-RU"/>
        </a:p>
      </dgm:t>
    </dgm:pt>
    <dgm:pt modelId="{E6A0A7A2-EAE0-4663-8281-6F7DB6193A22}" type="pres">
      <dgm:prSet presAssocID="{9BD5F760-C37F-4E64-B52F-D0B7BC95EBD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E9D881-C90D-4E61-8FED-8F63FBEC6CC2}" type="pres">
      <dgm:prSet presAssocID="{9BD5F760-C37F-4E64-B52F-D0B7BC95EBDA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937B866B-5204-42A6-AD45-BDD52223566C}" type="pres">
      <dgm:prSet presAssocID="{9BD5F760-C37F-4E64-B52F-D0B7BC95EBDA}" presName="FiveNodes_1" presStyleLbl="node1" presStyleIdx="0" presStyleCnt="5" custScaleY="46948" custLinFactNeighborX="14425" custLinFactNeighborY="-26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D099A-1A6A-4DA6-8B93-14CCC32D841A}" type="pres">
      <dgm:prSet presAssocID="{9BD5F760-C37F-4E64-B52F-D0B7BC95EBDA}" presName="FiveNodes_2" presStyleLbl="node1" presStyleIdx="1" presStyleCnt="5" custScaleX="111846" custScaleY="47809" custLinFactNeighborX="10087" custLinFactNeighborY="-53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9CEB1-14BA-405F-B583-DB37ECC6FEEA}" type="pres">
      <dgm:prSet presAssocID="{9BD5F760-C37F-4E64-B52F-D0B7BC95EBDA}" presName="FiveNodes_3" presStyleLbl="node1" presStyleIdx="2" presStyleCnt="5" custScaleX="111317" custScaleY="107825" custLinFactNeighborX="3298" custLinFactNeighborY="-59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EA35F-8530-4FA1-A84C-737F030203DA}" type="pres">
      <dgm:prSet presAssocID="{9BD5F760-C37F-4E64-B52F-D0B7BC95EBDA}" presName="FiveNodes_4" presStyleLbl="node1" presStyleIdx="3" presStyleCnt="5" custScaleY="114789" custLinFactNeighborX="-3703" custLinFactNeighborY="-21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D1DF5-DAD3-49AB-97CB-A8AE084A7E21}" type="pres">
      <dgm:prSet presAssocID="{9BD5F760-C37F-4E64-B52F-D0B7BC95EBDA}" presName="FiveNodes_5" presStyleLbl="node1" presStyleIdx="4" presStyleCnt="5" custScaleX="120594" custLinFactNeighborX="-1142" custLinFactNeighborY="-1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53585-5680-470A-BC5B-368FA69B6070}" type="pres">
      <dgm:prSet presAssocID="{9BD5F760-C37F-4E64-B52F-D0B7BC95EBDA}" presName="FiveConn_1-2" presStyleLbl="fgAccFollowNode1" presStyleIdx="0" presStyleCnt="4" custLinFactY="-355" custLinFactNeighborX="6678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29706-B017-481C-8373-85FCBDE92D2C}" type="pres">
      <dgm:prSet presAssocID="{9BD5F760-C37F-4E64-B52F-D0B7BC95EBDA}" presName="FiveConn_2-3" presStyleLbl="fgAccFollowNode1" presStyleIdx="1" presStyleCnt="4" custLinFactY="-31112" custLinFactNeighborX="1833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69698-9BCA-4544-BCBD-4FEC86AD355E}" type="pres">
      <dgm:prSet presAssocID="{9BD5F760-C37F-4E64-B52F-D0B7BC95EBDA}" presName="FiveConn_3-4" presStyleLbl="fgAccFollowNode1" presStyleIdx="2" presStyleCnt="4" custLinFactNeighborX="-30119" custLinFactNeighborY="-87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5D66B-AF84-408A-B23A-81DA497854F1}" type="pres">
      <dgm:prSet presAssocID="{9BD5F760-C37F-4E64-B52F-D0B7BC95EBDA}" presName="FiveConn_4-5" presStyleLbl="fgAccFollowNode1" presStyleIdx="3" presStyleCnt="4" custLinFactNeighborX="-66534" custLinFactNeighborY="-59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8E0A7-2EA7-4C48-9715-9B8CFD7141F6}" type="pres">
      <dgm:prSet presAssocID="{9BD5F760-C37F-4E64-B52F-D0B7BC95EBD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CDE2C-6F58-41B1-A73B-341504F41719}" type="pres">
      <dgm:prSet presAssocID="{9BD5F760-C37F-4E64-B52F-D0B7BC95EBD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4728D-68C7-48B4-A317-2B9F70B9395B}" type="pres">
      <dgm:prSet presAssocID="{9BD5F760-C37F-4E64-B52F-D0B7BC95EBD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333F7-B589-418F-9215-C339681D821F}" type="pres">
      <dgm:prSet presAssocID="{9BD5F760-C37F-4E64-B52F-D0B7BC95EBD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B4939-1B9C-40C4-AB83-1FFA19853638}" type="pres">
      <dgm:prSet presAssocID="{9BD5F760-C37F-4E64-B52F-D0B7BC95EBD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30AA0F-F4A1-429E-843C-7615CCCB1DBB}" srcId="{9BD5F760-C37F-4E64-B52F-D0B7BC95EBDA}" destId="{6CBA8247-B8EE-4199-BC4E-55727E0A58B4}" srcOrd="0" destOrd="0" parTransId="{5612E2C0-BE7A-46A9-909F-7EE0091F9228}" sibTransId="{E9865047-17B4-4DDB-B455-5D4D4A7B92EC}"/>
    <dgm:cxn modelId="{6F59A180-E131-4CC0-8F60-17E99FD372CC}" type="presOf" srcId="{A1246CE0-F4BF-4123-AD35-449D6A0FCBA1}" destId="{5A45D66B-AF84-408A-B23A-81DA497854F1}" srcOrd="0" destOrd="0" presId="urn:microsoft.com/office/officeart/2005/8/layout/vProcess5"/>
    <dgm:cxn modelId="{C3C0CE8B-E85E-4FF8-AEF1-B6F942BE8DD8}" type="presOf" srcId="{8F9C63B1-895D-4D59-BF22-FB3CF67180F6}" destId="{506EA35F-8530-4FA1-A84C-737F030203DA}" srcOrd="0" destOrd="0" presId="urn:microsoft.com/office/officeart/2005/8/layout/vProcess5"/>
    <dgm:cxn modelId="{2AB50CCE-0300-4D2E-8D83-60B35D075FC0}" type="presOf" srcId="{E9865047-17B4-4DDB-B455-5D4D4A7B92EC}" destId="{1B653585-5680-470A-BC5B-368FA69B6070}" srcOrd="0" destOrd="0" presId="urn:microsoft.com/office/officeart/2005/8/layout/vProcess5"/>
    <dgm:cxn modelId="{3E411219-0B43-4690-B6D1-62D0DB22AAF8}" srcId="{9BD5F760-C37F-4E64-B52F-D0B7BC95EBDA}" destId="{6CD3FD2D-4EAD-47A9-BC27-B159707977D6}" srcOrd="5" destOrd="0" parTransId="{C541C0A5-7C2C-4E6C-B0A3-2BF4A5B7B6AA}" sibTransId="{74747B89-5F8A-4EC5-AAFF-563BA8A94042}"/>
    <dgm:cxn modelId="{FEE4C76E-EEF3-4AB1-B544-8A077951EDFE}" type="presOf" srcId="{D656B178-255D-4FB6-B5EF-D45DED474B11}" destId="{F4ECDE2C-6F58-41B1-A73B-341504F41719}" srcOrd="1" destOrd="0" presId="urn:microsoft.com/office/officeart/2005/8/layout/vProcess5"/>
    <dgm:cxn modelId="{C939FA2C-975C-4252-9B8A-06F80466A778}" type="presOf" srcId="{582C31E7-93C1-48DF-8A50-BA202524AD44}" destId="{088D1DF5-DAD3-49AB-97CB-A8AE084A7E21}" srcOrd="0" destOrd="0" presId="urn:microsoft.com/office/officeart/2005/8/layout/vProcess5"/>
    <dgm:cxn modelId="{8692EE20-B416-4200-ADC6-9B8538AEB96E}" srcId="{9BD5F760-C37F-4E64-B52F-D0B7BC95EBDA}" destId="{582C31E7-93C1-48DF-8A50-BA202524AD44}" srcOrd="4" destOrd="0" parTransId="{CE17D803-879C-4E7A-A9B7-0620C78CC43A}" sibTransId="{D0EEA53F-3FB4-4EC4-BC62-21E140571086}"/>
    <dgm:cxn modelId="{EE2DC7CD-9D60-4278-864C-24493FC77D3C}" srcId="{9BD5F760-C37F-4E64-B52F-D0B7BC95EBDA}" destId="{D656B178-255D-4FB6-B5EF-D45DED474B11}" srcOrd="1" destOrd="0" parTransId="{6C7ACD20-9DBA-4429-99A5-66BEFD2F1505}" sibTransId="{37FDFE8B-2783-4628-8BE3-64ADA886A325}"/>
    <dgm:cxn modelId="{84C0863B-E3A6-4412-A3C6-BA61C6347BA3}" srcId="{9BD5F760-C37F-4E64-B52F-D0B7BC95EBDA}" destId="{8F9C63B1-895D-4D59-BF22-FB3CF67180F6}" srcOrd="3" destOrd="0" parTransId="{914967AD-AD8E-4BC3-8859-430D20045354}" sibTransId="{A1246CE0-F4BF-4123-AD35-449D6A0FCBA1}"/>
    <dgm:cxn modelId="{D9495F6B-C52F-4974-9728-DDED36F718FB}" type="presOf" srcId="{8F9C63B1-895D-4D59-BF22-FB3CF67180F6}" destId="{EFD333F7-B589-418F-9215-C339681D821F}" srcOrd="1" destOrd="0" presId="urn:microsoft.com/office/officeart/2005/8/layout/vProcess5"/>
    <dgm:cxn modelId="{93A102DB-05C2-4C0B-8733-144DC8849947}" type="presOf" srcId="{C9A5CFD4-D651-4DE4-8FE0-295725F32891}" destId="{0309CEB1-14BA-405F-B583-DB37ECC6FEEA}" srcOrd="0" destOrd="0" presId="urn:microsoft.com/office/officeart/2005/8/layout/vProcess5"/>
    <dgm:cxn modelId="{ECC76097-C873-4D04-BA1A-65E9508F1392}" type="presOf" srcId="{6CBA8247-B8EE-4199-BC4E-55727E0A58B4}" destId="{02E8E0A7-2EA7-4C48-9715-9B8CFD7141F6}" srcOrd="1" destOrd="0" presId="urn:microsoft.com/office/officeart/2005/8/layout/vProcess5"/>
    <dgm:cxn modelId="{7F2CFC28-7225-4720-8A02-E28D1CE20C86}" type="presOf" srcId="{6CBA8247-B8EE-4199-BC4E-55727E0A58B4}" destId="{937B866B-5204-42A6-AD45-BDD52223566C}" srcOrd="0" destOrd="0" presId="urn:microsoft.com/office/officeart/2005/8/layout/vProcess5"/>
    <dgm:cxn modelId="{04E17177-2C30-499D-BBE7-3BF1724EF193}" type="presOf" srcId="{582C31E7-93C1-48DF-8A50-BA202524AD44}" destId="{3A6B4939-1B9C-40C4-AB83-1FFA19853638}" srcOrd="1" destOrd="0" presId="urn:microsoft.com/office/officeart/2005/8/layout/vProcess5"/>
    <dgm:cxn modelId="{35114638-93F2-4737-AD7E-6FC66CF2251C}" type="presOf" srcId="{01C410C1-2150-4219-9878-77263906C206}" destId="{DF869698-9BCA-4544-BCBD-4FEC86AD355E}" srcOrd="0" destOrd="0" presId="urn:microsoft.com/office/officeart/2005/8/layout/vProcess5"/>
    <dgm:cxn modelId="{52564002-D41D-403F-8F0C-B6286B7D107B}" type="presOf" srcId="{37FDFE8B-2783-4628-8BE3-64ADA886A325}" destId="{83029706-B017-481C-8373-85FCBDE92D2C}" srcOrd="0" destOrd="0" presId="urn:microsoft.com/office/officeart/2005/8/layout/vProcess5"/>
    <dgm:cxn modelId="{AB66BA24-7DE4-4A50-93F7-FD6A09D87312}" srcId="{9BD5F760-C37F-4E64-B52F-D0B7BC95EBDA}" destId="{C9A5CFD4-D651-4DE4-8FE0-295725F32891}" srcOrd="2" destOrd="0" parTransId="{22F17BAE-0A3A-4D6D-BE7D-11CBAC86C904}" sibTransId="{01C410C1-2150-4219-9878-77263906C206}"/>
    <dgm:cxn modelId="{0846FFCD-62B3-4CD1-827F-F1C142D6F45F}" type="presOf" srcId="{9BD5F760-C37F-4E64-B52F-D0B7BC95EBDA}" destId="{E6A0A7A2-EAE0-4663-8281-6F7DB6193A22}" srcOrd="0" destOrd="0" presId="urn:microsoft.com/office/officeart/2005/8/layout/vProcess5"/>
    <dgm:cxn modelId="{45AD3FC7-A14C-4E46-9B54-39D82EB99B59}" type="presOf" srcId="{D656B178-255D-4FB6-B5EF-D45DED474B11}" destId="{EDBD099A-1A6A-4DA6-8B93-14CCC32D841A}" srcOrd="0" destOrd="0" presId="urn:microsoft.com/office/officeart/2005/8/layout/vProcess5"/>
    <dgm:cxn modelId="{2D56EDBB-9FBC-4052-BF4D-6903ADC5D3EB}" type="presOf" srcId="{C9A5CFD4-D651-4DE4-8FE0-295725F32891}" destId="{CBC4728D-68C7-48B4-A317-2B9F70B9395B}" srcOrd="1" destOrd="0" presId="urn:microsoft.com/office/officeart/2005/8/layout/vProcess5"/>
    <dgm:cxn modelId="{B771C801-904E-4732-98A6-1B35931FF182}" type="presParOf" srcId="{E6A0A7A2-EAE0-4663-8281-6F7DB6193A22}" destId="{6DE9D881-C90D-4E61-8FED-8F63FBEC6CC2}" srcOrd="0" destOrd="0" presId="urn:microsoft.com/office/officeart/2005/8/layout/vProcess5"/>
    <dgm:cxn modelId="{26650FD4-30F9-408B-B364-284210A114A5}" type="presParOf" srcId="{E6A0A7A2-EAE0-4663-8281-6F7DB6193A22}" destId="{937B866B-5204-42A6-AD45-BDD52223566C}" srcOrd="1" destOrd="0" presId="urn:microsoft.com/office/officeart/2005/8/layout/vProcess5"/>
    <dgm:cxn modelId="{585F2F8A-AD57-4262-BE76-27936B1D0055}" type="presParOf" srcId="{E6A0A7A2-EAE0-4663-8281-6F7DB6193A22}" destId="{EDBD099A-1A6A-4DA6-8B93-14CCC32D841A}" srcOrd="2" destOrd="0" presId="urn:microsoft.com/office/officeart/2005/8/layout/vProcess5"/>
    <dgm:cxn modelId="{F1A64219-0D18-47DC-9591-735DC065467B}" type="presParOf" srcId="{E6A0A7A2-EAE0-4663-8281-6F7DB6193A22}" destId="{0309CEB1-14BA-405F-B583-DB37ECC6FEEA}" srcOrd="3" destOrd="0" presId="urn:microsoft.com/office/officeart/2005/8/layout/vProcess5"/>
    <dgm:cxn modelId="{9B603A99-9230-4286-9046-D178E0E8C5FD}" type="presParOf" srcId="{E6A0A7A2-EAE0-4663-8281-6F7DB6193A22}" destId="{506EA35F-8530-4FA1-A84C-737F030203DA}" srcOrd="4" destOrd="0" presId="urn:microsoft.com/office/officeart/2005/8/layout/vProcess5"/>
    <dgm:cxn modelId="{6B39AB14-72AC-4229-8644-B92BB6C90B90}" type="presParOf" srcId="{E6A0A7A2-EAE0-4663-8281-6F7DB6193A22}" destId="{088D1DF5-DAD3-49AB-97CB-A8AE084A7E21}" srcOrd="5" destOrd="0" presId="urn:microsoft.com/office/officeart/2005/8/layout/vProcess5"/>
    <dgm:cxn modelId="{12E95632-B9A3-4074-B356-A5197CBA8AA6}" type="presParOf" srcId="{E6A0A7A2-EAE0-4663-8281-6F7DB6193A22}" destId="{1B653585-5680-470A-BC5B-368FA69B6070}" srcOrd="6" destOrd="0" presId="urn:microsoft.com/office/officeart/2005/8/layout/vProcess5"/>
    <dgm:cxn modelId="{5DE38BF8-3C48-4B92-8A61-20BFB693A939}" type="presParOf" srcId="{E6A0A7A2-EAE0-4663-8281-6F7DB6193A22}" destId="{83029706-B017-481C-8373-85FCBDE92D2C}" srcOrd="7" destOrd="0" presId="urn:microsoft.com/office/officeart/2005/8/layout/vProcess5"/>
    <dgm:cxn modelId="{247B8318-5663-430E-A941-DBE48A8DF42D}" type="presParOf" srcId="{E6A0A7A2-EAE0-4663-8281-6F7DB6193A22}" destId="{DF869698-9BCA-4544-BCBD-4FEC86AD355E}" srcOrd="8" destOrd="0" presId="urn:microsoft.com/office/officeart/2005/8/layout/vProcess5"/>
    <dgm:cxn modelId="{7A368D23-B276-493D-A954-6CA78A4A3539}" type="presParOf" srcId="{E6A0A7A2-EAE0-4663-8281-6F7DB6193A22}" destId="{5A45D66B-AF84-408A-B23A-81DA497854F1}" srcOrd="9" destOrd="0" presId="urn:microsoft.com/office/officeart/2005/8/layout/vProcess5"/>
    <dgm:cxn modelId="{32DA3590-2250-440F-BA5E-93E730A8BD52}" type="presParOf" srcId="{E6A0A7A2-EAE0-4663-8281-6F7DB6193A22}" destId="{02E8E0A7-2EA7-4C48-9715-9B8CFD7141F6}" srcOrd="10" destOrd="0" presId="urn:microsoft.com/office/officeart/2005/8/layout/vProcess5"/>
    <dgm:cxn modelId="{CB92680E-C217-4352-B20C-141A13C67731}" type="presParOf" srcId="{E6A0A7A2-EAE0-4663-8281-6F7DB6193A22}" destId="{F4ECDE2C-6F58-41B1-A73B-341504F41719}" srcOrd="11" destOrd="0" presId="urn:microsoft.com/office/officeart/2005/8/layout/vProcess5"/>
    <dgm:cxn modelId="{101296D9-997F-4728-A63A-76DE22D1A220}" type="presParOf" srcId="{E6A0A7A2-EAE0-4663-8281-6F7DB6193A22}" destId="{CBC4728D-68C7-48B4-A317-2B9F70B9395B}" srcOrd="12" destOrd="0" presId="urn:microsoft.com/office/officeart/2005/8/layout/vProcess5"/>
    <dgm:cxn modelId="{82A1422F-6F0C-4C69-B2B9-DE936BFD0F9B}" type="presParOf" srcId="{E6A0A7A2-EAE0-4663-8281-6F7DB6193A22}" destId="{EFD333F7-B589-418F-9215-C339681D821F}" srcOrd="13" destOrd="0" presId="urn:microsoft.com/office/officeart/2005/8/layout/vProcess5"/>
    <dgm:cxn modelId="{D747265E-E94B-458F-B74C-2CB7B0858698}" type="presParOf" srcId="{E6A0A7A2-EAE0-4663-8281-6F7DB6193A22}" destId="{3A6B4939-1B9C-40C4-AB83-1FFA1985363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FD5112-ECC9-43AB-A203-E01961566A9F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colorful1" csCatId="colorful" phldr="1"/>
      <dgm:spPr/>
    </dgm:pt>
    <dgm:pt modelId="{4F967E80-7165-4F8D-865C-F5AE96FB57AE}">
      <dgm:prSet custT="1"/>
      <dgm:spPr/>
      <dgm:t>
        <a:bodyPr/>
        <a:lstStyle/>
        <a:p>
          <a:pPr rtl="0"/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содержание автомобильных дорог местного значения – 25 488,3, из них: </a:t>
          </a:r>
        </a:p>
        <a:p>
          <a:pPr rtl="0"/>
          <a:r>
            <a:rPr lang="ru-RU" sz="1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КБ - 20 488,3</a:t>
          </a:r>
        </a:p>
        <a:p>
          <a:pPr rtl="0"/>
          <a:r>
            <a:rPr lang="ru-RU" sz="1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МБ - 5 000,0</a:t>
          </a:r>
          <a:endParaRPr lang="ru-RU" sz="1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C80047-E608-48E5-B949-2BBDDB8A6BC4}" type="parTrans" cxnId="{25F01299-6FE5-4740-9AAC-D0B42944B2F5}">
      <dgm:prSet/>
      <dgm:spPr/>
      <dgm:t>
        <a:bodyPr/>
        <a:lstStyle/>
        <a:p>
          <a:endParaRPr lang="ru-RU"/>
        </a:p>
      </dgm:t>
    </dgm:pt>
    <dgm:pt modelId="{19195D12-A7BB-450D-BAEF-04EB3BB05121}" type="sibTrans" cxnId="{25F01299-6FE5-4740-9AAC-D0B42944B2F5}">
      <dgm:prSet/>
      <dgm:spPr/>
      <dgm:t>
        <a:bodyPr/>
        <a:lstStyle/>
        <a:p>
          <a:endParaRPr lang="ru-RU"/>
        </a:p>
      </dgm:t>
    </dgm:pt>
    <dgm:pt modelId="{3086DF8F-5BB9-43BB-B70E-4D4D2B026A81}">
      <dgm:prSet custT="1"/>
      <dgm:spPr/>
      <dgm:t>
        <a:bodyPr/>
        <a:lstStyle/>
        <a:p>
          <a:pPr rtl="0"/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разработка Проекта организации дорожного движения на территории населенных пунктов Северо-Енисейского района </a:t>
          </a:r>
        </a:p>
        <a:p>
          <a:pPr rtl="0"/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МБ - 2 167,5</a:t>
          </a:r>
        </a:p>
      </dgm:t>
    </dgm:pt>
    <dgm:pt modelId="{3CC1CE47-10C8-498E-9FD0-11D2EF4EB7E5}" type="parTrans" cxnId="{66C8CD1C-B4C3-4B3A-A91B-D6EA583D2BD8}">
      <dgm:prSet/>
      <dgm:spPr/>
      <dgm:t>
        <a:bodyPr/>
        <a:lstStyle/>
        <a:p>
          <a:endParaRPr lang="ru-RU"/>
        </a:p>
      </dgm:t>
    </dgm:pt>
    <dgm:pt modelId="{AF40EBBA-0962-4211-AFCF-83AB8B16405E}" type="sibTrans" cxnId="{66C8CD1C-B4C3-4B3A-A91B-D6EA583D2BD8}">
      <dgm:prSet/>
      <dgm:spPr/>
      <dgm:t>
        <a:bodyPr/>
        <a:lstStyle/>
        <a:p>
          <a:endParaRPr lang="ru-RU"/>
        </a:p>
      </dgm:t>
    </dgm:pt>
    <dgm:pt modelId="{3A7E92F7-A2BA-4482-9228-4BA3B50673FC}">
      <dgm:prSet custT="1"/>
      <dgm:spPr/>
      <dgm:t>
        <a:bodyPr/>
        <a:lstStyle/>
        <a:p>
          <a:pPr rtl="0"/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капитальный ремонт  и ремонт автомобильных дорог местного значения – 48 292,1, из них:</a:t>
          </a:r>
        </a:p>
        <a:p>
          <a:pPr rtl="0"/>
          <a:r>
            <a:rPr lang="ru-RU" sz="1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КБ - 10 206,1</a:t>
          </a:r>
        </a:p>
        <a:p>
          <a:pPr rtl="0"/>
          <a:r>
            <a:rPr lang="ru-RU" sz="1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МБ - 38 086,0</a:t>
          </a:r>
          <a:endParaRPr lang="ru-RU" sz="1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D63016-8A95-4DF9-9A2A-F12AB9F3A769}" type="parTrans" cxnId="{A57AC9C7-9B3F-41BD-8CA2-6526938DE5E2}">
      <dgm:prSet/>
      <dgm:spPr/>
      <dgm:t>
        <a:bodyPr/>
        <a:lstStyle/>
        <a:p>
          <a:endParaRPr lang="ru-RU"/>
        </a:p>
      </dgm:t>
    </dgm:pt>
    <dgm:pt modelId="{8C0095CD-5E39-47F6-A4B8-EFC3259FB98B}" type="sibTrans" cxnId="{A57AC9C7-9B3F-41BD-8CA2-6526938DE5E2}">
      <dgm:prSet/>
      <dgm:spPr/>
      <dgm:t>
        <a:bodyPr/>
        <a:lstStyle/>
        <a:p>
          <a:endParaRPr lang="ru-RU"/>
        </a:p>
      </dgm:t>
    </dgm:pt>
    <dgm:pt modelId="{010D92FB-858D-4998-B99A-B47C56CC4F67}">
      <dgm:prSet custT="1"/>
      <dgm:spPr/>
      <dgm:t>
        <a:bodyPr/>
        <a:lstStyle/>
        <a:p>
          <a:pPr rtl="0"/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повышение безопасности дорожного движения</a:t>
          </a:r>
        </a:p>
        <a:p>
          <a:pPr rtl="0"/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–  2 143,3,  из них:</a:t>
          </a:r>
        </a:p>
        <a:p>
          <a:pPr rtl="0"/>
          <a:r>
            <a:rPr lang="ru-RU" sz="1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КБ - 379,2</a:t>
          </a:r>
        </a:p>
        <a:p>
          <a:pPr rtl="0"/>
          <a:r>
            <a:rPr lang="ru-RU" sz="1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МБ - 2034,1</a:t>
          </a:r>
          <a:endParaRPr lang="ru-RU" sz="1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228DA2-54B0-49AC-9C36-31A0FF20500F}" type="parTrans" cxnId="{957E0EAD-78B5-4265-9DC1-8E2971301D20}">
      <dgm:prSet/>
      <dgm:spPr/>
      <dgm:t>
        <a:bodyPr/>
        <a:lstStyle/>
        <a:p>
          <a:endParaRPr lang="ru-RU"/>
        </a:p>
      </dgm:t>
    </dgm:pt>
    <dgm:pt modelId="{8ECC0202-7999-49FF-9117-9E55D96D2E23}" type="sibTrans" cxnId="{957E0EAD-78B5-4265-9DC1-8E2971301D20}">
      <dgm:prSet/>
      <dgm:spPr/>
      <dgm:t>
        <a:bodyPr/>
        <a:lstStyle/>
        <a:p>
          <a:endParaRPr lang="ru-RU"/>
        </a:p>
      </dgm:t>
    </dgm:pt>
    <dgm:pt modelId="{FF8B037B-4855-471A-8DFE-2C373900E576}">
      <dgm:prSet custT="1"/>
      <dgm:spPr/>
      <dgm:t>
        <a:bodyPr/>
        <a:lstStyle/>
        <a:p>
          <a:pPr rtl="0"/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замена остановочных павильонов, ул. Набережная, 10, гп Северо-Енисейский</a:t>
          </a:r>
        </a:p>
        <a:p>
          <a:pPr rtl="0"/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МБ - 652,2</a:t>
          </a:r>
          <a:endParaRPr lang="ru-RU" sz="1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27A0F9-A1C1-4C22-B44F-0C2E19B9A5B4}" type="sibTrans" cxnId="{760111F2-665C-4225-ABD6-9BEE38A3CC4D}">
      <dgm:prSet/>
      <dgm:spPr/>
      <dgm:t>
        <a:bodyPr/>
        <a:lstStyle/>
        <a:p>
          <a:endParaRPr lang="ru-RU"/>
        </a:p>
      </dgm:t>
    </dgm:pt>
    <dgm:pt modelId="{B845E8B3-8D20-470D-8C4E-913699554ABB}" type="parTrans" cxnId="{760111F2-665C-4225-ABD6-9BEE38A3CC4D}">
      <dgm:prSet/>
      <dgm:spPr/>
      <dgm:t>
        <a:bodyPr/>
        <a:lstStyle/>
        <a:p>
          <a:endParaRPr lang="ru-RU"/>
        </a:p>
      </dgm:t>
    </dgm:pt>
    <dgm:pt modelId="{8CF8D46E-BE58-486D-B654-C3508230C4B4}" type="pres">
      <dgm:prSet presAssocID="{62FD5112-ECC9-43AB-A203-E01961566A9F}" presName="linearFlow" presStyleCnt="0">
        <dgm:presLayoutVars>
          <dgm:dir/>
          <dgm:resizeHandles val="exact"/>
        </dgm:presLayoutVars>
      </dgm:prSet>
      <dgm:spPr/>
    </dgm:pt>
    <dgm:pt modelId="{3F061981-53B9-44E1-81B8-7BD657959BD3}" type="pres">
      <dgm:prSet presAssocID="{3A7E92F7-A2BA-4482-9228-4BA3B50673FC}" presName="comp" presStyleCnt="0"/>
      <dgm:spPr/>
    </dgm:pt>
    <dgm:pt modelId="{0F88FA09-ED87-4F30-A085-90002690C7ED}" type="pres">
      <dgm:prSet presAssocID="{3A7E92F7-A2BA-4482-9228-4BA3B50673FC}" presName="rect2" presStyleLbl="node1" presStyleIdx="0" presStyleCnt="5" custScaleX="268206" custScaleY="146937" custLinFactNeighborX="47465" custLinFactNeighborY="-3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0E5B5-F981-48F8-8F5D-160356C8726F}" type="pres">
      <dgm:prSet presAssocID="{3A7E92F7-A2BA-4482-9228-4BA3B50673FC}" presName="rect1" presStyleLbl="lnNode1" presStyleIdx="0" presStyleCnt="5" custScaleX="179366" custScaleY="144724" custLinFactX="-25840" custLinFactNeighborX="-100000" custLinFactNeighborY="-53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D40F123-42BA-470B-A1C7-90A988B41042}" type="pres">
      <dgm:prSet presAssocID="{8C0095CD-5E39-47F6-A4B8-EFC3259FB98B}" presName="sibTrans" presStyleCnt="0"/>
      <dgm:spPr/>
    </dgm:pt>
    <dgm:pt modelId="{EF6AD0CA-5815-4C67-87EC-74F8B83CDDAD}" type="pres">
      <dgm:prSet presAssocID="{3086DF8F-5BB9-43BB-B70E-4D4D2B026A81}" presName="comp" presStyleCnt="0"/>
      <dgm:spPr/>
    </dgm:pt>
    <dgm:pt modelId="{41D90658-50EB-4190-A5E4-A1DCC04329AE}" type="pres">
      <dgm:prSet presAssocID="{3086DF8F-5BB9-43BB-B70E-4D4D2B026A81}" presName="rect2" presStyleLbl="node1" presStyleIdx="1" presStyleCnt="5" custScaleX="268680" custScaleY="185268" custLinFactNeighborX="42347" custLinFactNeighborY="-28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EFC9D-6DCD-422B-A090-177AF00BC70F}" type="pres">
      <dgm:prSet presAssocID="{3086DF8F-5BB9-43BB-B70E-4D4D2B026A81}" presName="rect1" presStyleLbl="lnNode1" presStyleIdx="1" presStyleCnt="5" custScaleX="188236" custScaleY="213700" custLinFactX="-200000" custLinFactNeighborX="-294152" custLinFactNeighborY="-3497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3E8F0CE-EB23-40AD-958D-C37214878A57}" type="pres">
      <dgm:prSet presAssocID="{AF40EBBA-0962-4211-AFCF-83AB8B16405E}" presName="sibTrans" presStyleCnt="0"/>
      <dgm:spPr/>
    </dgm:pt>
    <dgm:pt modelId="{21B7DECE-5E02-4167-ABB8-FC9DADF9667B}" type="pres">
      <dgm:prSet presAssocID="{4F967E80-7165-4F8D-865C-F5AE96FB57AE}" presName="comp" presStyleCnt="0"/>
      <dgm:spPr/>
    </dgm:pt>
    <dgm:pt modelId="{4DF96596-4854-44B4-BDDC-BDA2B84DD1C9}" type="pres">
      <dgm:prSet presAssocID="{4F967E80-7165-4F8D-865C-F5AE96FB57AE}" presName="rect2" presStyleLbl="node1" presStyleIdx="2" presStyleCnt="5" custScaleX="263331" custScaleY="166216" custLinFactNeighborX="45028" custLinFactNeighborY="-86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C4CDF-92DC-4B99-B5FB-527A9F0F6C19}" type="pres">
      <dgm:prSet presAssocID="{4F967E80-7165-4F8D-865C-F5AE96FB57AE}" presName="rect1" presStyleLbl="lnNode1" presStyleIdx="2" presStyleCnt="5" custScaleX="194682" custScaleY="252859" custLinFactX="-59767" custLinFactNeighborX="-100000" custLinFactNeighborY="-7545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1393D40-E7B9-4C06-9FE6-673B0A4218D1}" type="pres">
      <dgm:prSet presAssocID="{19195D12-A7BB-450D-BAEF-04EB3BB05121}" presName="sibTrans" presStyleCnt="0"/>
      <dgm:spPr/>
    </dgm:pt>
    <dgm:pt modelId="{EEA698DB-2BF0-4B09-8F0D-D4FD9DED84DE}" type="pres">
      <dgm:prSet presAssocID="{010D92FB-858D-4998-B99A-B47C56CC4F67}" presName="comp" presStyleCnt="0"/>
      <dgm:spPr/>
    </dgm:pt>
    <dgm:pt modelId="{7345BE59-A9AC-453E-BCB0-5ADEE85B0ECC}" type="pres">
      <dgm:prSet presAssocID="{010D92FB-858D-4998-B99A-B47C56CC4F67}" presName="rect2" presStyleLbl="node1" presStyleIdx="3" presStyleCnt="5" custScaleX="273390" custScaleY="175665" custLinFactY="-13688" custLinFactNeighborX="6799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F9269-02D2-4367-BD83-33C544802EB5}" type="pres">
      <dgm:prSet presAssocID="{010D92FB-858D-4998-B99A-B47C56CC4F67}" presName="rect1" presStyleLbl="lnNode1" presStyleIdx="3" presStyleCnt="5" custScaleX="197988" custScaleY="225367" custLinFactX="-200000" custLinFactY="-10809" custLinFactNeighborX="-294152" custLinFactNeighborY="-10000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374A488-64E8-420D-8D4A-D665C37D5A8A}" type="pres">
      <dgm:prSet presAssocID="{8ECC0202-7999-49FF-9117-9E55D96D2E23}" presName="sibTrans" presStyleCnt="0"/>
      <dgm:spPr/>
    </dgm:pt>
    <dgm:pt modelId="{8EC4A685-FCCD-4752-B465-94CFC62DC61F}" type="pres">
      <dgm:prSet presAssocID="{FF8B037B-4855-471A-8DFE-2C373900E576}" presName="comp" presStyleCnt="0"/>
      <dgm:spPr/>
    </dgm:pt>
    <dgm:pt modelId="{A555EC6F-5DA1-4C4C-A418-3378D6D77ABF}" type="pres">
      <dgm:prSet presAssocID="{FF8B037B-4855-471A-8DFE-2C373900E576}" presName="rect2" presStyleLbl="node1" presStyleIdx="4" presStyleCnt="5" custScaleX="220356" custScaleY="158046" custLinFactY="-37099" custLinFactNeighborX="-6108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43463-6385-4D2E-9D02-0F57AE788DD3}" type="pres">
      <dgm:prSet presAssocID="{FF8B037B-4855-471A-8DFE-2C373900E576}" presName="rect1" presStyleLbl="lnNode1" presStyleIdx="4" presStyleCnt="5" custScaleX="241962" custScaleY="205406" custLinFactX="200000" custLinFactY="-37130" custLinFactNeighborX="214466" custLinFactNeighborY="-100000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25F01299-6FE5-4740-9AAC-D0B42944B2F5}" srcId="{62FD5112-ECC9-43AB-A203-E01961566A9F}" destId="{4F967E80-7165-4F8D-865C-F5AE96FB57AE}" srcOrd="2" destOrd="0" parTransId="{A0C80047-E608-48E5-B949-2BBDDB8A6BC4}" sibTransId="{19195D12-A7BB-450D-BAEF-04EB3BB05121}"/>
    <dgm:cxn modelId="{F1D12669-0BB4-4066-A27F-2F0E761D6628}" type="presOf" srcId="{3A7E92F7-A2BA-4482-9228-4BA3B50673FC}" destId="{0F88FA09-ED87-4F30-A085-90002690C7ED}" srcOrd="0" destOrd="0" presId="urn:microsoft.com/office/officeart/2008/layout/AlternatingPictureBlocks"/>
    <dgm:cxn modelId="{957E0EAD-78B5-4265-9DC1-8E2971301D20}" srcId="{62FD5112-ECC9-43AB-A203-E01961566A9F}" destId="{010D92FB-858D-4998-B99A-B47C56CC4F67}" srcOrd="3" destOrd="0" parTransId="{BE228DA2-54B0-49AC-9C36-31A0FF20500F}" sibTransId="{8ECC0202-7999-49FF-9117-9E55D96D2E23}"/>
    <dgm:cxn modelId="{7AD0AEFE-E37F-435C-B86F-F3439F98DC54}" type="presOf" srcId="{4F967E80-7165-4F8D-865C-F5AE96FB57AE}" destId="{4DF96596-4854-44B4-BDDC-BDA2B84DD1C9}" srcOrd="0" destOrd="0" presId="urn:microsoft.com/office/officeart/2008/layout/AlternatingPictureBlocks"/>
    <dgm:cxn modelId="{3F364596-8626-487B-8545-36F95CF41CFA}" type="presOf" srcId="{62FD5112-ECC9-43AB-A203-E01961566A9F}" destId="{8CF8D46E-BE58-486D-B654-C3508230C4B4}" srcOrd="0" destOrd="0" presId="urn:microsoft.com/office/officeart/2008/layout/AlternatingPictureBlocks"/>
    <dgm:cxn modelId="{06E58BD3-B18F-4772-B35D-0A8C7A847A98}" type="presOf" srcId="{010D92FB-858D-4998-B99A-B47C56CC4F67}" destId="{7345BE59-A9AC-453E-BCB0-5ADEE85B0ECC}" srcOrd="0" destOrd="0" presId="urn:microsoft.com/office/officeart/2008/layout/AlternatingPictureBlocks"/>
    <dgm:cxn modelId="{66C8CD1C-B4C3-4B3A-A91B-D6EA583D2BD8}" srcId="{62FD5112-ECC9-43AB-A203-E01961566A9F}" destId="{3086DF8F-5BB9-43BB-B70E-4D4D2B026A81}" srcOrd="1" destOrd="0" parTransId="{3CC1CE47-10C8-498E-9FD0-11D2EF4EB7E5}" sibTransId="{AF40EBBA-0962-4211-AFCF-83AB8B16405E}"/>
    <dgm:cxn modelId="{9105BB81-880A-447B-85C1-CE86BF24B8AC}" type="presOf" srcId="{FF8B037B-4855-471A-8DFE-2C373900E576}" destId="{A555EC6F-5DA1-4C4C-A418-3378D6D77ABF}" srcOrd="0" destOrd="0" presId="urn:microsoft.com/office/officeart/2008/layout/AlternatingPictureBlocks"/>
    <dgm:cxn modelId="{9B2A56F7-5C43-4319-A645-7A12052A1CF1}" type="presOf" srcId="{3086DF8F-5BB9-43BB-B70E-4D4D2B026A81}" destId="{41D90658-50EB-4190-A5E4-A1DCC04329AE}" srcOrd="0" destOrd="0" presId="urn:microsoft.com/office/officeart/2008/layout/AlternatingPictureBlocks"/>
    <dgm:cxn modelId="{A57AC9C7-9B3F-41BD-8CA2-6526938DE5E2}" srcId="{62FD5112-ECC9-43AB-A203-E01961566A9F}" destId="{3A7E92F7-A2BA-4482-9228-4BA3B50673FC}" srcOrd="0" destOrd="0" parTransId="{7FD63016-8A95-4DF9-9A2A-F12AB9F3A769}" sibTransId="{8C0095CD-5E39-47F6-A4B8-EFC3259FB98B}"/>
    <dgm:cxn modelId="{760111F2-665C-4225-ABD6-9BEE38A3CC4D}" srcId="{62FD5112-ECC9-43AB-A203-E01961566A9F}" destId="{FF8B037B-4855-471A-8DFE-2C373900E576}" srcOrd="4" destOrd="0" parTransId="{B845E8B3-8D20-470D-8C4E-913699554ABB}" sibTransId="{7127A0F9-A1C1-4C22-B44F-0C2E19B9A5B4}"/>
    <dgm:cxn modelId="{6EC96820-982E-411B-A728-5F9C0DCE3412}" type="presParOf" srcId="{8CF8D46E-BE58-486D-B654-C3508230C4B4}" destId="{3F061981-53B9-44E1-81B8-7BD657959BD3}" srcOrd="0" destOrd="0" presId="urn:microsoft.com/office/officeart/2008/layout/AlternatingPictureBlocks"/>
    <dgm:cxn modelId="{A791DC81-AF5F-4EFE-9964-CED0D7F3B072}" type="presParOf" srcId="{3F061981-53B9-44E1-81B8-7BD657959BD3}" destId="{0F88FA09-ED87-4F30-A085-90002690C7ED}" srcOrd="0" destOrd="0" presId="urn:microsoft.com/office/officeart/2008/layout/AlternatingPictureBlocks"/>
    <dgm:cxn modelId="{D7F770EA-654F-475D-9104-89BA4CD7CAE1}" type="presParOf" srcId="{3F061981-53B9-44E1-81B8-7BD657959BD3}" destId="{0C90E5B5-F981-48F8-8F5D-160356C8726F}" srcOrd="1" destOrd="0" presId="urn:microsoft.com/office/officeart/2008/layout/AlternatingPictureBlocks"/>
    <dgm:cxn modelId="{24C1A354-539E-4BCE-AD17-BA0FE7B75280}" type="presParOf" srcId="{8CF8D46E-BE58-486D-B654-C3508230C4B4}" destId="{FD40F123-42BA-470B-A1C7-90A988B41042}" srcOrd="1" destOrd="0" presId="urn:microsoft.com/office/officeart/2008/layout/AlternatingPictureBlocks"/>
    <dgm:cxn modelId="{74904657-05C7-465A-9DB5-E8F3D4060D68}" type="presParOf" srcId="{8CF8D46E-BE58-486D-B654-C3508230C4B4}" destId="{EF6AD0CA-5815-4C67-87EC-74F8B83CDDAD}" srcOrd="2" destOrd="0" presId="urn:microsoft.com/office/officeart/2008/layout/AlternatingPictureBlocks"/>
    <dgm:cxn modelId="{0BA0D70F-C803-4C9E-9D3B-2927367B1FEC}" type="presParOf" srcId="{EF6AD0CA-5815-4C67-87EC-74F8B83CDDAD}" destId="{41D90658-50EB-4190-A5E4-A1DCC04329AE}" srcOrd="0" destOrd="0" presId="urn:microsoft.com/office/officeart/2008/layout/AlternatingPictureBlocks"/>
    <dgm:cxn modelId="{EDF8438B-7C08-4E26-B000-7F4BC639BE84}" type="presParOf" srcId="{EF6AD0CA-5815-4C67-87EC-74F8B83CDDAD}" destId="{EABEFC9D-6DCD-422B-A090-177AF00BC70F}" srcOrd="1" destOrd="0" presId="urn:microsoft.com/office/officeart/2008/layout/AlternatingPictureBlocks"/>
    <dgm:cxn modelId="{A3C60F7C-E80E-4951-A3DE-2B0CD505EBBE}" type="presParOf" srcId="{8CF8D46E-BE58-486D-B654-C3508230C4B4}" destId="{13E8F0CE-EB23-40AD-958D-C37214878A57}" srcOrd="3" destOrd="0" presId="urn:microsoft.com/office/officeart/2008/layout/AlternatingPictureBlocks"/>
    <dgm:cxn modelId="{5CDE3624-1BE2-4793-A5C9-0E43058C7212}" type="presParOf" srcId="{8CF8D46E-BE58-486D-B654-C3508230C4B4}" destId="{21B7DECE-5E02-4167-ABB8-FC9DADF9667B}" srcOrd="4" destOrd="0" presId="urn:microsoft.com/office/officeart/2008/layout/AlternatingPictureBlocks"/>
    <dgm:cxn modelId="{2F6793D9-5C26-4104-98E8-94570CEA7F9E}" type="presParOf" srcId="{21B7DECE-5E02-4167-ABB8-FC9DADF9667B}" destId="{4DF96596-4854-44B4-BDDC-BDA2B84DD1C9}" srcOrd="0" destOrd="0" presId="urn:microsoft.com/office/officeart/2008/layout/AlternatingPictureBlocks"/>
    <dgm:cxn modelId="{AA9B3EC5-DFA7-43DB-AB3A-DBC87E6ECF3A}" type="presParOf" srcId="{21B7DECE-5E02-4167-ABB8-FC9DADF9667B}" destId="{43AC4CDF-92DC-4B99-B5FB-527A9F0F6C19}" srcOrd="1" destOrd="0" presId="urn:microsoft.com/office/officeart/2008/layout/AlternatingPictureBlocks"/>
    <dgm:cxn modelId="{74C6AB3C-F9E3-4155-93B9-B72AFCB1585F}" type="presParOf" srcId="{8CF8D46E-BE58-486D-B654-C3508230C4B4}" destId="{A1393D40-E7B9-4C06-9FE6-673B0A4218D1}" srcOrd="5" destOrd="0" presId="urn:microsoft.com/office/officeart/2008/layout/AlternatingPictureBlocks"/>
    <dgm:cxn modelId="{0ECA6E2F-232E-4E7E-B178-B322FD6338B2}" type="presParOf" srcId="{8CF8D46E-BE58-486D-B654-C3508230C4B4}" destId="{EEA698DB-2BF0-4B09-8F0D-D4FD9DED84DE}" srcOrd="6" destOrd="0" presId="urn:microsoft.com/office/officeart/2008/layout/AlternatingPictureBlocks"/>
    <dgm:cxn modelId="{7055D893-6AA5-4DFE-9182-F6974A1C88BD}" type="presParOf" srcId="{EEA698DB-2BF0-4B09-8F0D-D4FD9DED84DE}" destId="{7345BE59-A9AC-453E-BCB0-5ADEE85B0ECC}" srcOrd="0" destOrd="0" presId="urn:microsoft.com/office/officeart/2008/layout/AlternatingPictureBlocks"/>
    <dgm:cxn modelId="{A4ED0D45-AC6C-4DA8-BC69-E986C33202FA}" type="presParOf" srcId="{EEA698DB-2BF0-4B09-8F0D-D4FD9DED84DE}" destId="{CCDF9269-02D2-4367-BD83-33C544802EB5}" srcOrd="1" destOrd="0" presId="urn:microsoft.com/office/officeart/2008/layout/AlternatingPictureBlocks"/>
    <dgm:cxn modelId="{A7D249E8-73C6-452E-93A5-919E6A2111F9}" type="presParOf" srcId="{8CF8D46E-BE58-486D-B654-C3508230C4B4}" destId="{C374A488-64E8-420D-8D4A-D665C37D5A8A}" srcOrd="7" destOrd="0" presId="urn:microsoft.com/office/officeart/2008/layout/AlternatingPictureBlocks"/>
    <dgm:cxn modelId="{2E2FF37D-B412-40C6-AF58-A5FBC0C4EEBB}" type="presParOf" srcId="{8CF8D46E-BE58-486D-B654-C3508230C4B4}" destId="{8EC4A685-FCCD-4752-B465-94CFC62DC61F}" srcOrd="8" destOrd="0" presId="urn:microsoft.com/office/officeart/2008/layout/AlternatingPictureBlocks"/>
    <dgm:cxn modelId="{9E7283D2-1B04-495F-8727-0359C53D44B0}" type="presParOf" srcId="{8EC4A685-FCCD-4752-B465-94CFC62DC61F}" destId="{A555EC6F-5DA1-4C4C-A418-3378D6D77ABF}" srcOrd="0" destOrd="0" presId="urn:microsoft.com/office/officeart/2008/layout/AlternatingPictureBlocks"/>
    <dgm:cxn modelId="{F3FCC5C3-BFE2-481E-9D3A-4E7C0A64F050}" type="presParOf" srcId="{8EC4A685-FCCD-4752-B465-94CFC62DC61F}" destId="{8D543463-6385-4D2E-9D02-0F57AE788DD3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C1559C-5E00-465B-9AA4-774A0B356DB5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407517-7E05-4DA5-A31D-5CCBFC388484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tx1"/>
              </a:solidFill>
            </a:rPr>
            <a:t>70 % стоимости набора продуктов питания для 540 детей (средства субвенции)  </a:t>
          </a:r>
        </a:p>
        <a:p>
          <a:r>
            <a:rPr lang="ru-RU" sz="800" dirty="0" smtClean="0">
              <a:solidFill>
                <a:schemeClr val="tx1"/>
              </a:solidFill>
            </a:rPr>
            <a:t>2 538,9</a:t>
          </a:r>
          <a:endParaRPr lang="ru-RU" sz="800" dirty="0">
            <a:solidFill>
              <a:schemeClr val="tx1"/>
            </a:solidFill>
          </a:endParaRPr>
        </a:p>
      </dgm:t>
    </dgm:pt>
    <dgm:pt modelId="{4DC8CCB3-BF3D-4035-A8F3-B391022B254D}" type="parTrans" cxnId="{C94606BB-C613-4946-85C2-2F88C393C0F3}">
      <dgm:prSet/>
      <dgm:spPr/>
      <dgm:t>
        <a:bodyPr/>
        <a:lstStyle/>
        <a:p>
          <a:endParaRPr lang="ru-RU"/>
        </a:p>
      </dgm:t>
    </dgm:pt>
    <dgm:pt modelId="{F280D8A3-8E65-4AE7-BD36-682FE227CE9D}" type="sibTrans" cxnId="{C94606BB-C613-4946-85C2-2F88C393C0F3}">
      <dgm:prSet/>
      <dgm:spPr/>
      <dgm:t>
        <a:bodyPr/>
        <a:lstStyle/>
        <a:p>
          <a:endParaRPr lang="ru-RU"/>
        </a:p>
      </dgm:t>
    </dgm:pt>
    <dgm:pt modelId="{57E41C16-AFB0-4B1F-B049-764A80EBE82E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tx1"/>
              </a:solidFill>
            </a:rPr>
            <a:t>30 % стоимости набора продуктов питания для 540 детей (средства бюджета района) </a:t>
          </a:r>
        </a:p>
        <a:p>
          <a:r>
            <a:rPr lang="ru-RU" sz="800" dirty="0" smtClean="0">
              <a:solidFill>
                <a:schemeClr val="tx1"/>
              </a:solidFill>
            </a:rPr>
            <a:t>915,1 </a:t>
          </a:r>
          <a:endParaRPr lang="ru-RU" sz="800" dirty="0">
            <a:solidFill>
              <a:schemeClr val="tx1"/>
            </a:solidFill>
          </a:endParaRPr>
        </a:p>
      </dgm:t>
    </dgm:pt>
    <dgm:pt modelId="{A1444918-3E1C-4C6F-BC37-02B3814470A2}" type="parTrans" cxnId="{015DAEE4-9787-4132-8B21-B44E95D530B6}">
      <dgm:prSet/>
      <dgm:spPr/>
      <dgm:t>
        <a:bodyPr/>
        <a:lstStyle/>
        <a:p>
          <a:endParaRPr lang="ru-RU"/>
        </a:p>
      </dgm:t>
    </dgm:pt>
    <dgm:pt modelId="{8AB34DE9-9062-4541-A550-9C3434D51287}" type="sibTrans" cxnId="{015DAEE4-9787-4132-8B21-B44E95D530B6}">
      <dgm:prSet/>
      <dgm:spPr/>
      <dgm:t>
        <a:bodyPr/>
        <a:lstStyle/>
        <a:p>
          <a:endParaRPr lang="ru-RU"/>
        </a:p>
      </dgm:t>
    </dgm:pt>
    <dgm:pt modelId="{255F6712-5F73-4E6F-A91B-B14184089DFC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tx1"/>
              </a:solidFill>
            </a:rPr>
            <a:t>100 % стоимости набора продуктов питания для 20 детей (средства бюджета района) </a:t>
          </a:r>
        </a:p>
        <a:p>
          <a:r>
            <a:rPr lang="ru-RU" sz="800" dirty="0" smtClean="0">
              <a:solidFill>
                <a:schemeClr val="tx1"/>
              </a:solidFill>
            </a:rPr>
            <a:t>113,0</a:t>
          </a:r>
          <a:endParaRPr lang="ru-RU" sz="800" dirty="0">
            <a:solidFill>
              <a:schemeClr val="tx1"/>
            </a:solidFill>
          </a:endParaRPr>
        </a:p>
      </dgm:t>
    </dgm:pt>
    <dgm:pt modelId="{6383491A-2D38-4399-8E57-87F619170556}" type="parTrans" cxnId="{128064C3-BC5F-4947-A5AD-1DA56658A033}">
      <dgm:prSet/>
      <dgm:spPr/>
      <dgm:t>
        <a:bodyPr/>
        <a:lstStyle/>
        <a:p>
          <a:endParaRPr lang="ru-RU"/>
        </a:p>
      </dgm:t>
    </dgm:pt>
    <dgm:pt modelId="{850702EC-25A5-4866-9FF4-EB265D2DA7FA}" type="sibTrans" cxnId="{128064C3-BC5F-4947-A5AD-1DA56658A033}">
      <dgm:prSet/>
      <dgm:spPr/>
      <dgm:t>
        <a:bodyPr/>
        <a:lstStyle/>
        <a:p>
          <a:endParaRPr lang="ru-RU"/>
        </a:p>
      </dgm:t>
    </dgm:pt>
    <dgm:pt modelId="{84601F56-77CE-458A-B070-C6F9D4CC3461}">
      <dgm:prSet phldrT="[Текст]"/>
      <dgm:spPr/>
      <dgm:t>
        <a:bodyPr/>
        <a:lstStyle/>
        <a:p>
          <a:r>
            <a:rPr lang="ru-RU" b="1" dirty="0" smtClean="0"/>
            <a:t>560 детей </a:t>
          </a:r>
          <a:r>
            <a:rPr lang="ru-RU" dirty="0" smtClean="0"/>
            <a:t>получат питание в лагерях с дневным пребыванием детей на общую сумму 3 567,0</a:t>
          </a:r>
          <a:endParaRPr lang="ru-RU" dirty="0"/>
        </a:p>
      </dgm:t>
    </dgm:pt>
    <dgm:pt modelId="{B6D78FB0-F9EF-4229-957E-4E9E2F33C2AC}" type="parTrans" cxnId="{2BCCA448-F89F-4987-9C53-EDF7FAD76590}">
      <dgm:prSet/>
      <dgm:spPr/>
      <dgm:t>
        <a:bodyPr/>
        <a:lstStyle/>
        <a:p>
          <a:endParaRPr lang="ru-RU"/>
        </a:p>
      </dgm:t>
    </dgm:pt>
    <dgm:pt modelId="{ACD7EA65-279F-4165-A262-12FEC11D5AA6}" type="sibTrans" cxnId="{2BCCA448-F89F-4987-9C53-EDF7FAD76590}">
      <dgm:prSet/>
      <dgm:spPr/>
      <dgm:t>
        <a:bodyPr/>
        <a:lstStyle/>
        <a:p>
          <a:endParaRPr lang="ru-RU"/>
        </a:p>
      </dgm:t>
    </dgm:pt>
    <dgm:pt modelId="{6E2F88D3-2CA2-4A5C-8D6A-6B736E7A2306}" type="pres">
      <dgm:prSet presAssocID="{F2C1559C-5E00-465B-9AA4-774A0B356DB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18CE5B-BCA4-43F8-8186-D0913823EFAE}" type="pres">
      <dgm:prSet presAssocID="{F2C1559C-5E00-465B-9AA4-774A0B356DB5}" presName="ellipse" presStyleLbl="trBgShp" presStyleIdx="0" presStyleCnt="1" custLinFactNeighborX="299" custLinFactNeighborY="-7506"/>
      <dgm:spPr/>
    </dgm:pt>
    <dgm:pt modelId="{3D881280-47A5-400D-8499-DB5BE17C5672}" type="pres">
      <dgm:prSet presAssocID="{F2C1559C-5E00-465B-9AA4-774A0B356DB5}" presName="arrow1" presStyleLbl="fgShp" presStyleIdx="0" presStyleCnt="1" custLinFactNeighborX="6078" custLinFactNeighborY="39272"/>
      <dgm:spPr/>
    </dgm:pt>
    <dgm:pt modelId="{C3AB5EFE-1E22-4DE9-B6F6-80E25AB98893}" type="pres">
      <dgm:prSet presAssocID="{F2C1559C-5E00-465B-9AA4-774A0B356DB5}" presName="rectangle" presStyleLbl="revTx" presStyleIdx="0" presStyleCnt="1" custScaleX="144882" custScaleY="98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959ED-EBB0-46DD-A823-1D3197754E51}" type="pres">
      <dgm:prSet presAssocID="{57E41C16-AFB0-4B1F-B049-764A80EBE82E}" presName="item1" presStyleLbl="node1" presStyleIdx="0" presStyleCnt="3" custScaleX="149825" custScaleY="93357" custLinFactNeighborX="-1763" custLinFactNeighborY="-6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F3546-25CB-446D-9BF8-8B4C04B7B34D}" type="pres">
      <dgm:prSet presAssocID="{255F6712-5F73-4E6F-A91B-B14184089DFC}" presName="item2" presStyleLbl="node1" presStyleIdx="1" presStyleCnt="3" custScaleX="157398" custScaleY="102974" custLinFactX="29353" custLinFactNeighborX="100000" custLinFactNeighborY="-22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7917D-6845-4B68-B8CA-40BC71757EA1}" type="pres">
      <dgm:prSet presAssocID="{84601F56-77CE-458A-B070-C6F9D4CC3461}" presName="item3" presStyleLbl="node1" presStyleIdx="2" presStyleCnt="3" custScaleX="152466" custScaleY="96499" custLinFactNeighborX="-98460" custLinFactNeighborY="3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051EA-4146-43AA-9321-E8288F3FD45F}" type="pres">
      <dgm:prSet presAssocID="{F2C1559C-5E00-465B-9AA4-774A0B356DB5}" presName="funnel" presStyleLbl="trAlignAcc1" presStyleIdx="0" presStyleCnt="1" custLinFactNeighborX="1541" custLinFactNeighborY="5353"/>
      <dgm:spPr/>
    </dgm:pt>
  </dgm:ptLst>
  <dgm:cxnLst>
    <dgm:cxn modelId="{2BCCA448-F89F-4987-9C53-EDF7FAD76590}" srcId="{F2C1559C-5E00-465B-9AA4-774A0B356DB5}" destId="{84601F56-77CE-458A-B070-C6F9D4CC3461}" srcOrd="3" destOrd="0" parTransId="{B6D78FB0-F9EF-4229-957E-4E9E2F33C2AC}" sibTransId="{ACD7EA65-279F-4165-A262-12FEC11D5AA6}"/>
    <dgm:cxn modelId="{C94606BB-C613-4946-85C2-2F88C393C0F3}" srcId="{F2C1559C-5E00-465B-9AA4-774A0B356DB5}" destId="{CD407517-7E05-4DA5-A31D-5CCBFC388484}" srcOrd="0" destOrd="0" parTransId="{4DC8CCB3-BF3D-4035-A8F3-B391022B254D}" sibTransId="{F280D8A3-8E65-4AE7-BD36-682FE227CE9D}"/>
    <dgm:cxn modelId="{ECFAF033-F07E-405A-89CE-74C685F6F00A}" type="presOf" srcId="{57E41C16-AFB0-4B1F-B049-764A80EBE82E}" destId="{4D6F3546-25CB-446D-9BF8-8B4C04B7B34D}" srcOrd="0" destOrd="0" presId="urn:microsoft.com/office/officeart/2005/8/layout/funnel1"/>
    <dgm:cxn modelId="{128064C3-BC5F-4947-A5AD-1DA56658A033}" srcId="{F2C1559C-5E00-465B-9AA4-774A0B356DB5}" destId="{255F6712-5F73-4E6F-A91B-B14184089DFC}" srcOrd="2" destOrd="0" parTransId="{6383491A-2D38-4399-8E57-87F619170556}" sibTransId="{850702EC-25A5-4866-9FF4-EB265D2DA7FA}"/>
    <dgm:cxn modelId="{0F445905-5433-4590-B8E2-94DD49C905A0}" type="presOf" srcId="{84601F56-77CE-458A-B070-C6F9D4CC3461}" destId="{C3AB5EFE-1E22-4DE9-B6F6-80E25AB98893}" srcOrd="0" destOrd="0" presId="urn:microsoft.com/office/officeart/2005/8/layout/funnel1"/>
    <dgm:cxn modelId="{9988D15A-5811-466A-A7E9-BFFE705B8583}" type="presOf" srcId="{F2C1559C-5E00-465B-9AA4-774A0B356DB5}" destId="{6E2F88D3-2CA2-4A5C-8D6A-6B736E7A2306}" srcOrd="0" destOrd="0" presId="urn:microsoft.com/office/officeart/2005/8/layout/funnel1"/>
    <dgm:cxn modelId="{015DAEE4-9787-4132-8B21-B44E95D530B6}" srcId="{F2C1559C-5E00-465B-9AA4-774A0B356DB5}" destId="{57E41C16-AFB0-4B1F-B049-764A80EBE82E}" srcOrd="1" destOrd="0" parTransId="{A1444918-3E1C-4C6F-BC37-02B3814470A2}" sibTransId="{8AB34DE9-9062-4541-A550-9C3434D51287}"/>
    <dgm:cxn modelId="{8FCF8A72-1FCF-43ED-8EAD-46B66AB4B5C4}" type="presOf" srcId="{255F6712-5F73-4E6F-A91B-B14184089DFC}" destId="{39D959ED-EBB0-46DD-A823-1D3197754E51}" srcOrd="0" destOrd="0" presId="urn:microsoft.com/office/officeart/2005/8/layout/funnel1"/>
    <dgm:cxn modelId="{5BE4B127-6082-44FC-A5AE-225A294D141C}" type="presOf" srcId="{CD407517-7E05-4DA5-A31D-5CCBFC388484}" destId="{F377917D-6845-4B68-B8CA-40BC71757EA1}" srcOrd="0" destOrd="0" presId="urn:microsoft.com/office/officeart/2005/8/layout/funnel1"/>
    <dgm:cxn modelId="{6E32956C-AF12-4C79-99AA-5843E99A2A4D}" type="presParOf" srcId="{6E2F88D3-2CA2-4A5C-8D6A-6B736E7A2306}" destId="{9218CE5B-BCA4-43F8-8186-D0913823EFAE}" srcOrd="0" destOrd="0" presId="urn:microsoft.com/office/officeart/2005/8/layout/funnel1"/>
    <dgm:cxn modelId="{EFBA7EB8-11B3-429B-8418-AB018AA36FD1}" type="presParOf" srcId="{6E2F88D3-2CA2-4A5C-8D6A-6B736E7A2306}" destId="{3D881280-47A5-400D-8499-DB5BE17C5672}" srcOrd="1" destOrd="0" presId="urn:microsoft.com/office/officeart/2005/8/layout/funnel1"/>
    <dgm:cxn modelId="{88B38FC9-8FFD-4B49-A3F1-61382312A752}" type="presParOf" srcId="{6E2F88D3-2CA2-4A5C-8D6A-6B736E7A2306}" destId="{C3AB5EFE-1E22-4DE9-B6F6-80E25AB98893}" srcOrd="2" destOrd="0" presId="urn:microsoft.com/office/officeart/2005/8/layout/funnel1"/>
    <dgm:cxn modelId="{DDD3B553-6993-4D4C-A07B-7F352C746E9B}" type="presParOf" srcId="{6E2F88D3-2CA2-4A5C-8D6A-6B736E7A2306}" destId="{39D959ED-EBB0-46DD-A823-1D3197754E51}" srcOrd="3" destOrd="0" presId="urn:microsoft.com/office/officeart/2005/8/layout/funnel1"/>
    <dgm:cxn modelId="{2654F261-CCA6-4B4A-877C-DFE2B0D83108}" type="presParOf" srcId="{6E2F88D3-2CA2-4A5C-8D6A-6B736E7A2306}" destId="{4D6F3546-25CB-446D-9BF8-8B4C04B7B34D}" srcOrd="4" destOrd="0" presId="urn:microsoft.com/office/officeart/2005/8/layout/funnel1"/>
    <dgm:cxn modelId="{D7CB830D-09F2-42C8-9FFD-581DD5A9574E}" type="presParOf" srcId="{6E2F88D3-2CA2-4A5C-8D6A-6B736E7A2306}" destId="{F377917D-6845-4B68-B8CA-40BC71757EA1}" srcOrd="5" destOrd="0" presId="urn:microsoft.com/office/officeart/2005/8/layout/funnel1"/>
    <dgm:cxn modelId="{141016AC-373A-49B7-86FE-4C426308C851}" type="presParOf" srcId="{6E2F88D3-2CA2-4A5C-8D6A-6B736E7A2306}" destId="{453051EA-4146-43AA-9321-E8288F3FD45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8FBA66-1760-4968-9AC6-3DDFE4CD06C9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1AA6F1-D800-41F8-8985-7B36961E1B5E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tx1"/>
              </a:solidFill>
            </a:rPr>
            <a:t>70 % стоимости 80 путевок (средства субвенции) 1 428,2</a:t>
          </a:r>
          <a:endParaRPr lang="ru-RU" sz="800" dirty="0">
            <a:solidFill>
              <a:schemeClr val="tx1"/>
            </a:solidFill>
          </a:endParaRPr>
        </a:p>
      </dgm:t>
    </dgm:pt>
    <dgm:pt modelId="{8C92D883-3905-4679-A89C-34109AC19C5B}" type="parTrans" cxnId="{5F319DA1-2909-464E-B2EB-7528D2ED3818}">
      <dgm:prSet/>
      <dgm:spPr/>
      <dgm:t>
        <a:bodyPr/>
        <a:lstStyle/>
        <a:p>
          <a:endParaRPr lang="ru-RU"/>
        </a:p>
      </dgm:t>
    </dgm:pt>
    <dgm:pt modelId="{7E38949D-BE21-4CDE-B97E-6602B19FA82C}" type="sibTrans" cxnId="{5F319DA1-2909-464E-B2EB-7528D2ED3818}">
      <dgm:prSet/>
      <dgm:spPr/>
      <dgm:t>
        <a:bodyPr/>
        <a:lstStyle/>
        <a:p>
          <a:endParaRPr lang="ru-RU"/>
        </a:p>
      </dgm:t>
    </dgm:pt>
    <dgm:pt modelId="{6F895060-456D-4C9D-A183-376688E28564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tx1"/>
              </a:solidFill>
            </a:rPr>
            <a:t>30 % стоимости 80 путевок (средства бюджета района)  543,8</a:t>
          </a:r>
          <a:endParaRPr lang="ru-RU" sz="800" dirty="0">
            <a:solidFill>
              <a:schemeClr val="tx1"/>
            </a:solidFill>
          </a:endParaRPr>
        </a:p>
      </dgm:t>
    </dgm:pt>
    <dgm:pt modelId="{24804EFC-7031-4B13-A7F8-510D3B178460}" type="parTrans" cxnId="{3E2881CF-9320-4459-A701-F5D7F33CA060}">
      <dgm:prSet/>
      <dgm:spPr/>
      <dgm:t>
        <a:bodyPr/>
        <a:lstStyle/>
        <a:p>
          <a:endParaRPr lang="ru-RU"/>
        </a:p>
      </dgm:t>
    </dgm:pt>
    <dgm:pt modelId="{77E8521D-03B8-432B-B35B-357768D9311B}" type="sibTrans" cxnId="{3E2881CF-9320-4459-A701-F5D7F33CA060}">
      <dgm:prSet/>
      <dgm:spPr/>
      <dgm:t>
        <a:bodyPr/>
        <a:lstStyle/>
        <a:p>
          <a:endParaRPr lang="ru-RU"/>
        </a:p>
      </dgm:t>
    </dgm:pt>
    <dgm:pt modelId="{108FDD71-6F0C-45AF-ACD2-E34CEA2727A1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tx1"/>
              </a:solidFill>
            </a:rPr>
            <a:t>100 % стоимости 5 путевок детям-сирота (средства субвенции) </a:t>
          </a:r>
        </a:p>
        <a:p>
          <a:r>
            <a:rPr lang="ru-RU" sz="800" dirty="0" smtClean="0">
              <a:solidFill>
                <a:schemeClr val="tx1"/>
              </a:solidFill>
            </a:rPr>
            <a:t>132,9</a:t>
          </a:r>
          <a:endParaRPr lang="ru-RU" sz="800" dirty="0">
            <a:solidFill>
              <a:schemeClr val="tx1"/>
            </a:solidFill>
          </a:endParaRPr>
        </a:p>
      </dgm:t>
    </dgm:pt>
    <dgm:pt modelId="{7316FA63-C69B-47ED-B4FE-28F53D0ACB9C}" type="parTrans" cxnId="{411A5D34-17A0-405D-B01C-3D4EC6AC5002}">
      <dgm:prSet/>
      <dgm:spPr/>
      <dgm:t>
        <a:bodyPr/>
        <a:lstStyle/>
        <a:p>
          <a:endParaRPr lang="ru-RU"/>
        </a:p>
      </dgm:t>
    </dgm:pt>
    <dgm:pt modelId="{64FC4C30-DD91-4627-BDCD-99C5937D4524}" type="sibTrans" cxnId="{411A5D34-17A0-405D-B01C-3D4EC6AC5002}">
      <dgm:prSet/>
      <dgm:spPr/>
      <dgm:t>
        <a:bodyPr/>
        <a:lstStyle/>
        <a:p>
          <a:endParaRPr lang="ru-RU"/>
        </a:p>
      </dgm:t>
    </dgm:pt>
    <dgm:pt modelId="{AEB210AD-A686-442C-9B20-3729FEEDE109}">
      <dgm:prSet phldrT="[Текст]"/>
      <dgm:spPr/>
      <dgm:t>
        <a:bodyPr/>
        <a:lstStyle/>
        <a:p>
          <a:r>
            <a:rPr lang="ru-RU" b="1" dirty="0" smtClean="0"/>
            <a:t>92 ребенка </a:t>
          </a:r>
          <a:r>
            <a:rPr lang="ru-RU" dirty="0" smtClean="0"/>
            <a:t>отдохнут в загородных оздоровительных лагерях  на общую сумму 2 263,5</a:t>
          </a:r>
          <a:endParaRPr lang="ru-RU" dirty="0"/>
        </a:p>
      </dgm:t>
    </dgm:pt>
    <dgm:pt modelId="{54394A38-014A-4EDA-BEA8-8ADA629EE46C}" type="parTrans" cxnId="{4651633E-3B3D-4199-BF63-25E406AC4FA4}">
      <dgm:prSet/>
      <dgm:spPr/>
      <dgm:t>
        <a:bodyPr/>
        <a:lstStyle/>
        <a:p>
          <a:endParaRPr lang="ru-RU"/>
        </a:p>
      </dgm:t>
    </dgm:pt>
    <dgm:pt modelId="{4C378992-4487-4154-AEBD-14FCFFFD3968}" type="sibTrans" cxnId="{4651633E-3B3D-4199-BF63-25E406AC4FA4}">
      <dgm:prSet/>
      <dgm:spPr/>
      <dgm:t>
        <a:bodyPr/>
        <a:lstStyle/>
        <a:p>
          <a:endParaRPr lang="ru-RU"/>
        </a:p>
      </dgm:t>
    </dgm:pt>
    <dgm:pt modelId="{C10F536F-F559-4F2E-9C95-4F3A3E8C19E6}">
      <dgm:prSet phldrT="[Текст]" custLinFactNeighborX="-11494" custLinFactNeighborY="-68123"/>
      <dgm:spPr/>
      <dgm:t>
        <a:bodyPr/>
        <a:lstStyle/>
        <a:p>
          <a:endParaRPr lang="ru-RU"/>
        </a:p>
      </dgm:t>
    </dgm:pt>
    <dgm:pt modelId="{2916787A-8BBB-4387-B63A-E7422ECADDD9}" type="parTrans" cxnId="{296E0466-44AB-4AEF-A38F-446CE79332C9}">
      <dgm:prSet/>
      <dgm:spPr/>
      <dgm:t>
        <a:bodyPr/>
        <a:lstStyle/>
        <a:p>
          <a:endParaRPr lang="ru-RU"/>
        </a:p>
      </dgm:t>
    </dgm:pt>
    <dgm:pt modelId="{500A18C3-29C6-4870-8D8D-143CD848AC43}" type="sibTrans" cxnId="{296E0466-44AB-4AEF-A38F-446CE79332C9}">
      <dgm:prSet/>
      <dgm:spPr/>
      <dgm:t>
        <a:bodyPr/>
        <a:lstStyle/>
        <a:p>
          <a:endParaRPr lang="ru-RU"/>
        </a:p>
      </dgm:t>
    </dgm:pt>
    <dgm:pt modelId="{706985E9-03D4-4F21-A65E-D531DFA8B307}">
      <dgm:prSet phldrT="[Текст]" custLinFactNeighborX="-11494" custLinFactNeighborY="-68123"/>
      <dgm:spPr/>
      <dgm:t>
        <a:bodyPr/>
        <a:lstStyle/>
        <a:p>
          <a:endParaRPr lang="ru-RU"/>
        </a:p>
      </dgm:t>
    </dgm:pt>
    <dgm:pt modelId="{0E38A55C-E21C-4AFA-A9F7-71D4D754DA43}" type="parTrans" cxnId="{2C378560-7030-4260-AEF6-CAA046B23E76}">
      <dgm:prSet/>
      <dgm:spPr/>
      <dgm:t>
        <a:bodyPr/>
        <a:lstStyle/>
        <a:p>
          <a:endParaRPr lang="ru-RU"/>
        </a:p>
      </dgm:t>
    </dgm:pt>
    <dgm:pt modelId="{7C12E004-EC3D-401C-A0D4-E7E7DB58CCFF}" type="sibTrans" cxnId="{2C378560-7030-4260-AEF6-CAA046B23E76}">
      <dgm:prSet/>
      <dgm:spPr/>
      <dgm:t>
        <a:bodyPr/>
        <a:lstStyle/>
        <a:p>
          <a:endParaRPr lang="ru-RU"/>
        </a:p>
      </dgm:t>
    </dgm:pt>
    <dgm:pt modelId="{A90E2479-37F6-4B11-A751-950D1937500A}" type="pres">
      <dgm:prSet presAssocID="{038FBA66-1760-4968-9AC6-3DDFE4CD06C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63414A-B03C-48C7-A14C-B7AA868F9465}" type="pres">
      <dgm:prSet presAssocID="{038FBA66-1760-4968-9AC6-3DDFE4CD06C9}" presName="ellipse" presStyleLbl="trBgShp" presStyleIdx="0" presStyleCnt="1" custLinFactNeighborX="-633" custLinFactNeighborY="17819"/>
      <dgm:spPr/>
    </dgm:pt>
    <dgm:pt modelId="{69E2DC90-CAD4-4F61-A2F5-612ACAB84B34}" type="pres">
      <dgm:prSet presAssocID="{038FBA66-1760-4968-9AC6-3DDFE4CD06C9}" presName="arrow1" presStyleLbl="fgShp" presStyleIdx="0" presStyleCnt="1" custLinFactNeighborX="-40638" custLinFactNeighborY="88330"/>
      <dgm:spPr/>
    </dgm:pt>
    <dgm:pt modelId="{845DDBBD-07DB-4071-BB51-7622BBEEB450}" type="pres">
      <dgm:prSet presAssocID="{038FBA66-1760-4968-9AC6-3DDFE4CD06C9}" presName="rectangle" presStyleLbl="revTx" presStyleIdx="0" presStyleCnt="1" custScaleX="138826" custLinFactNeighborX="-4598" custLinFactNeighborY="57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A2964-E0E4-424D-90CB-6857DA9CD47E}" type="pres">
      <dgm:prSet presAssocID="{6F895060-456D-4C9D-A183-376688E28564}" presName="item1" presStyleLbl="node1" presStyleIdx="0" presStyleCnt="3" custScaleX="175862" custLinFactX="-1385" custLinFactY="-2665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9803F-4469-44E7-9851-69C27449B4DE}" type="pres">
      <dgm:prSet presAssocID="{108FDD71-6F0C-45AF-ACD2-E34CEA2727A1}" presName="item2" presStyleLbl="node1" presStyleIdx="1" presStyleCnt="3" custScaleX="133271" custScaleY="74707" custLinFactY="50187" custLinFactNeighborX="4033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69576-43C4-4D74-A6B9-A723F955D0EB}" type="pres">
      <dgm:prSet presAssocID="{AEB210AD-A686-442C-9B20-3729FEEDE109}" presName="item3" presStyleLbl="node1" presStyleIdx="2" presStyleCnt="3" custScaleX="176852" custScaleY="94158" custLinFactNeighborX="8029" custLinFactNeighborY="-6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22642-677B-497D-B4CC-0020D582DE33}" type="pres">
      <dgm:prSet presAssocID="{038FBA66-1760-4968-9AC6-3DDFE4CD06C9}" presName="funnel" presStyleLbl="trAlignAcc1" presStyleIdx="0" presStyleCnt="1" custScaleX="116749" custScaleY="112409" custLinFactNeighborX="-6251" custLinFactNeighborY="6770"/>
      <dgm:spPr/>
    </dgm:pt>
  </dgm:ptLst>
  <dgm:cxnLst>
    <dgm:cxn modelId="{411A5D34-17A0-405D-B01C-3D4EC6AC5002}" srcId="{038FBA66-1760-4968-9AC6-3DDFE4CD06C9}" destId="{108FDD71-6F0C-45AF-ACD2-E34CEA2727A1}" srcOrd="2" destOrd="0" parTransId="{7316FA63-C69B-47ED-B4FE-28F53D0ACB9C}" sibTransId="{64FC4C30-DD91-4627-BDCD-99C5937D4524}"/>
    <dgm:cxn modelId="{3E2881CF-9320-4459-A701-F5D7F33CA060}" srcId="{038FBA66-1760-4968-9AC6-3DDFE4CD06C9}" destId="{6F895060-456D-4C9D-A183-376688E28564}" srcOrd="1" destOrd="0" parTransId="{24804EFC-7031-4B13-A7F8-510D3B178460}" sibTransId="{77E8521D-03B8-432B-B35B-357768D9311B}"/>
    <dgm:cxn modelId="{2C378560-7030-4260-AEF6-CAA046B23E76}" srcId="{038FBA66-1760-4968-9AC6-3DDFE4CD06C9}" destId="{706985E9-03D4-4F21-A65E-D531DFA8B307}" srcOrd="5" destOrd="0" parTransId="{0E38A55C-E21C-4AFA-A9F7-71D4D754DA43}" sibTransId="{7C12E004-EC3D-401C-A0D4-E7E7DB58CCFF}"/>
    <dgm:cxn modelId="{50AD32D9-92E9-461C-8961-07FBAC2D447E}" type="presOf" srcId="{038FBA66-1760-4968-9AC6-3DDFE4CD06C9}" destId="{A90E2479-37F6-4B11-A751-950D1937500A}" srcOrd="0" destOrd="0" presId="urn:microsoft.com/office/officeart/2005/8/layout/funnel1"/>
    <dgm:cxn modelId="{D2780703-E998-4057-BF5F-18EFD3226045}" type="presOf" srcId="{641AA6F1-D800-41F8-8985-7B36961E1B5E}" destId="{51F69576-43C4-4D74-A6B9-A723F955D0EB}" srcOrd="0" destOrd="0" presId="urn:microsoft.com/office/officeart/2005/8/layout/funnel1"/>
    <dgm:cxn modelId="{4651633E-3B3D-4199-BF63-25E406AC4FA4}" srcId="{038FBA66-1760-4968-9AC6-3DDFE4CD06C9}" destId="{AEB210AD-A686-442C-9B20-3729FEEDE109}" srcOrd="3" destOrd="0" parTransId="{54394A38-014A-4EDA-BEA8-8ADA629EE46C}" sibTransId="{4C378992-4487-4154-AEBD-14FCFFFD3968}"/>
    <dgm:cxn modelId="{9FB3764B-4CAC-40CA-AEC4-E00C2796B94E}" type="presOf" srcId="{6F895060-456D-4C9D-A183-376688E28564}" destId="{B709803F-4469-44E7-9851-69C27449B4DE}" srcOrd="0" destOrd="0" presId="urn:microsoft.com/office/officeart/2005/8/layout/funnel1"/>
    <dgm:cxn modelId="{5F319DA1-2909-464E-B2EB-7528D2ED3818}" srcId="{038FBA66-1760-4968-9AC6-3DDFE4CD06C9}" destId="{641AA6F1-D800-41F8-8985-7B36961E1B5E}" srcOrd="0" destOrd="0" parTransId="{8C92D883-3905-4679-A89C-34109AC19C5B}" sibTransId="{7E38949D-BE21-4CDE-B97E-6602B19FA82C}"/>
    <dgm:cxn modelId="{2DD1702D-B9C4-4209-9825-75475789C6C5}" type="presOf" srcId="{108FDD71-6F0C-45AF-ACD2-E34CEA2727A1}" destId="{F43A2964-E0E4-424D-90CB-6857DA9CD47E}" srcOrd="0" destOrd="0" presId="urn:microsoft.com/office/officeart/2005/8/layout/funnel1"/>
    <dgm:cxn modelId="{3DD43472-6D26-4DB6-97F9-C10DFF8D5199}" type="presOf" srcId="{AEB210AD-A686-442C-9B20-3729FEEDE109}" destId="{845DDBBD-07DB-4071-BB51-7622BBEEB450}" srcOrd="0" destOrd="0" presId="urn:microsoft.com/office/officeart/2005/8/layout/funnel1"/>
    <dgm:cxn modelId="{296E0466-44AB-4AEF-A38F-446CE79332C9}" srcId="{038FBA66-1760-4968-9AC6-3DDFE4CD06C9}" destId="{C10F536F-F559-4F2E-9C95-4F3A3E8C19E6}" srcOrd="4" destOrd="0" parTransId="{2916787A-8BBB-4387-B63A-E7422ECADDD9}" sibTransId="{500A18C3-29C6-4870-8D8D-143CD848AC43}"/>
    <dgm:cxn modelId="{79788CDB-573B-4AC1-86DA-A84964508C6D}" type="presParOf" srcId="{A90E2479-37F6-4B11-A751-950D1937500A}" destId="{7D63414A-B03C-48C7-A14C-B7AA868F9465}" srcOrd="0" destOrd="0" presId="urn:microsoft.com/office/officeart/2005/8/layout/funnel1"/>
    <dgm:cxn modelId="{420BE53A-E38A-4101-93B3-B358F8B39759}" type="presParOf" srcId="{A90E2479-37F6-4B11-A751-950D1937500A}" destId="{69E2DC90-CAD4-4F61-A2F5-612ACAB84B34}" srcOrd="1" destOrd="0" presId="urn:microsoft.com/office/officeart/2005/8/layout/funnel1"/>
    <dgm:cxn modelId="{59B06BBF-BCAF-43C1-90B1-471CD8A9474F}" type="presParOf" srcId="{A90E2479-37F6-4B11-A751-950D1937500A}" destId="{845DDBBD-07DB-4071-BB51-7622BBEEB450}" srcOrd="2" destOrd="0" presId="urn:microsoft.com/office/officeart/2005/8/layout/funnel1"/>
    <dgm:cxn modelId="{BB41BC20-46CC-42B0-9F91-54E6560E884C}" type="presParOf" srcId="{A90E2479-37F6-4B11-A751-950D1937500A}" destId="{F43A2964-E0E4-424D-90CB-6857DA9CD47E}" srcOrd="3" destOrd="0" presId="urn:microsoft.com/office/officeart/2005/8/layout/funnel1"/>
    <dgm:cxn modelId="{27DDA094-B65F-40A7-B062-0DB194A45C66}" type="presParOf" srcId="{A90E2479-37F6-4B11-A751-950D1937500A}" destId="{B709803F-4469-44E7-9851-69C27449B4DE}" srcOrd="4" destOrd="0" presId="urn:microsoft.com/office/officeart/2005/8/layout/funnel1"/>
    <dgm:cxn modelId="{DEA70122-BB6E-4BEC-A5A3-6542437B04B3}" type="presParOf" srcId="{A90E2479-37F6-4B11-A751-950D1937500A}" destId="{51F69576-43C4-4D74-A6B9-A723F955D0EB}" srcOrd="5" destOrd="0" presId="urn:microsoft.com/office/officeart/2005/8/layout/funnel1"/>
    <dgm:cxn modelId="{28225593-DF22-4BF5-B936-5A43C76D0260}" type="presParOf" srcId="{A90E2479-37F6-4B11-A751-950D1937500A}" destId="{31922642-677B-497D-B4CC-0020D582DE33}" srcOrd="6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1CCBC0-D0FC-48B0-AE32-A24540EFCF37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C1F7AB9-2FAC-4EA2-800A-9DA1D716811F}" type="pres">
      <dgm:prSet presAssocID="{311CCBC0-D0FC-48B0-AE32-A24540EFCF3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7BB3D06-C8F8-4544-8F13-5CDF470C873C}" type="pres">
      <dgm:prSet presAssocID="{311CCBC0-D0FC-48B0-AE32-A24540EFCF37}" presName="Name1" presStyleCnt="0"/>
      <dgm:spPr/>
    </dgm:pt>
    <dgm:pt modelId="{5B56F82E-32F6-4B47-A478-2F2C9625BBBF}" type="pres">
      <dgm:prSet presAssocID="{311CCBC0-D0FC-48B0-AE32-A24540EFCF37}" presName="cycle" presStyleCnt="0"/>
      <dgm:spPr/>
    </dgm:pt>
    <dgm:pt modelId="{0ABAEA35-1730-4874-99AD-C5B4A29A898C}" type="pres">
      <dgm:prSet presAssocID="{311CCBC0-D0FC-48B0-AE32-A24540EFCF37}" presName="srcNode" presStyleLbl="node1" presStyleIdx="0" presStyleCnt="0"/>
      <dgm:spPr/>
    </dgm:pt>
    <dgm:pt modelId="{7C5CA553-813E-4AB8-BCE3-7CBF6207ADFB}" type="pres">
      <dgm:prSet presAssocID="{311CCBC0-D0FC-48B0-AE32-A24540EFCF37}" presName="conn" presStyleLbl="parChTrans1D2" presStyleIdx="0" presStyleCnt="1"/>
      <dgm:spPr/>
      <dgm:t>
        <a:bodyPr/>
        <a:lstStyle/>
        <a:p>
          <a:endParaRPr lang="ru-RU"/>
        </a:p>
      </dgm:t>
    </dgm:pt>
    <dgm:pt modelId="{E17BDA7C-FB8E-43BE-870D-33032F920D24}" type="pres">
      <dgm:prSet presAssocID="{311CCBC0-D0FC-48B0-AE32-A24540EFCF37}" presName="extraNode" presStyleLbl="node1" presStyleIdx="0" presStyleCnt="0"/>
      <dgm:spPr/>
    </dgm:pt>
    <dgm:pt modelId="{BCCA292F-906B-4B9C-8C5C-4D9C501218FB}" type="pres">
      <dgm:prSet presAssocID="{311CCBC0-D0FC-48B0-AE32-A24540EFCF37}" presName="dstNode" presStyleLbl="node1" presStyleIdx="0" presStyleCnt="0"/>
      <dgm:spPr/>
    </dgm:pt>
  </dgm:ptLst>
  <dgm:cxnLst>
    <dgm:cxn modelId="{5EC3CF3C-1959-4F05-922A-52DA63231ECB}" type="presOf" srcId="{311CCBC0-D0FC-48B0-AE32-A24540EFCF37}" destId="{9C1F7AB9-2FAC-4EA2-800A-9DA1D716811F}" srcOrd="0" destOrd="0" presId="urn:microsoft.com/office/officeart/2008/layout/VerticalCurvedList"/>
    <dgm:cxn modelId="{BE049740-FFC2-49F1-A398-012BCC0982FC}" type="presParOf" srcId="{9C1F7AB9-2FAC-4EA2-800A-9DA1D716811F}" destId="{57BB3D06-C8F8-4544-8F13-5CDF470C873C}" srcOrd="0" destOrd="0" presId="urn:microsoft.com/office/officeart/2008/layout/VerticalCurvedList"/>
    <dgm:cxn modelId="{AE5175A9-2D43-465A-A68F-A5D40B4FF9E4}" type="presParOf" srcId="{57BB3D06-C8F8-4544-8F13-5CDF470C873C}" destId="{5B56F82E-32F6-4B47-A478-2F2C9625BBBF}" srcOrd="0" destOrd="0" presId="urn:microsoft.com/office/officeart/2008/layout/VerticalCurvedList"/>
    <dgm:cxn modelId="{D3F87772-D402-48D5-8240-B2E89A2F1E5F}" type="presParOf" srcId="{5B56F82E-32F6-4B47-A478-2F2C9625BBBF}" destId="{0ABAEA35-1730-4874-99AD-C5B4A29A898C}" srcOrd="0" destOrd="0" presId="urn:microsoft.com/office/officeart/2008/layout/VerticalCurvedList"/>
    <dgm:cxn modelId="{A81506B7-976C-47E2-B4B7-22D789AEB21D}" type="presParOf" srcId="{5B56F82E-32F6-4B47-A478-2F2C9625BBBF}" destId="{7C5CA553-813E-4AB8-BCE3-7CBF6207ADFB}" srcOrd="1" destOrd="0" presId="urn:microsoft.com/office/officeart/2008/layout/VerticalCurvedList"/>
    <dgm:cxn modelId="{68C75525-59E7-42DD-A1AE-795556658C35}" type="presParOf" srcId="{5B56F82E-32F6-4B47-A478-2F2C9625BBBF}" destId="{E17BDA7C-FB8E-43BE-870D-33032F920D24}" srcOrd="2" destOrd="0" presId="urn:microsoft.com/office/officeart/2008/layout/VerticalCurvedList"/>
    <dgm:cxn modelId="{ADCC1738-965F-4CD9-97FA-578F9D4739C5}" type="presParOf" srcId="{5B56F82E-32F6-4B47-A478-2F2C9625BBBF}" destId="{BCCA292F-906B-4B9C-8C5C-4D9C501218FB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435AF-A9B2-49D9-8E95-5A6DB11D930C}">
      <dsp:nvSpPr>
        <dsp:cNvPr id="0" name=""/>
        <dsp:cNvSpPr/>
      </dsp:nvSpPr>
      <dsp:spPr>
        <a:xfrm>
          <a:off x="1471468" y="1748018"/>
          <a:ext cx="6166192" cy="1365737"/>
        </a:xfrm>
        <a:prstGeom prst="ellipse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Дорожный фонд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Северо-Енисейского района</a:t>
          </a:r>
          <a:endParaRPr lang="ru-RU" sz="2800" b="1" kern="1200" cap="none" spc="50" dirty="0">
            <a:ln w="11430"/>
            <a:solidFill>
              <a:schemeClr val="tx1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374486" y="1948026"/>
        <a:ext cx="4360156" cy="965721"/>
      </dsp:txXfrm>
    </dsp:sp>
    <dsp:sp modelId="{3EBE1EE8-E349-48C3-9CA9-F7462A5DE6C2}">
      <dsp:nvSpPr>
        <dsp:cNvPr id="0" name=""/>
        <dsp:cNvSpPr/>
      </dsp:nvSpPr>
      <dsp:spPr>
        <a:xfrm rot="12517097">
          <a:off x="1143906" y="1278982"/>
          <a:ext cx="2097977" cy="397012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6CA6871-A5AD-4260-8E53-79D0F96DDF7B}">
      <dsp:nvSpPr>
        <dsp:cNvPr id="0" name=""/>
        <dsp:cNvSpPr/>
      </dsp:nvSpPr>
      <dsp:spPr>
        <a:xfrm>
          <a:off x="103318" y="8"/>
          <a:ext cx="2685539" cy="14695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effectLst/>
            </a:rPr>
            <a:t>Госпошлина за выдачу органом ОМСУ специального разрешения на движение по автомобильным дорогам транспортных средств, осуществляющих перевозки опасных, тяжеловесных и (или) крупногабаритных грузов</a:t>
          </a:r>
          <a:endParaRPr lang="ru-RU" sz="1000" kern="1200" dirty="0">
            <a:solidFill>
              <a:schemeClr val="tx1"/>
            </a:solidFill>
            <a:effectLst/>
          </a:endParaRPr>
        </a:p>
      </dsp:txBody>
      <dsp:txXfrm>
        <a:off x="146361" y="43051"/>
        <a:ext cx="2599453" cy="1383506"/>
      </dsp:txXfrm>
    </dsp:sp>
    <dsp:sp modelId="{E08670CD-16E2-47CA-B98E-7F4655187D72}">
      <dsp:nvSpPr>
        <dsp:cNvPr id="0" name=""/>
        <dsp:cNvSpPr/>
      </dsp:nvSpPr>
      <dsp:spPr>
        <a:xfrm rot="14022264">
          <a:off x="2924755" y="1238012"/>
          <a:ext cx="1198379" cy="397012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4A361CAF-CF7C-49C0-862D-260D5FA93803}">
      <dsp:nvSpPr>
        <dsp:cNvPr id="0" name=""/>
        <dsp:cNvSpPr/>
      </dsp:nvSpPr>
      <dsp:spPr>
        <a:xfrm>
          <a:off x="2767598" y="0"/>
          <a:ext cx="1082534" cy="146960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прибыль</a:t>
          </a:r>
          <a:endParaRPr lang="ru-RU" sz="1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99304" y="31706"/>
        <a:ext cx="1019122" cy="1406191"/>
      </dsp:txXfrm>
    </dsp:sp>
    <dsp:sp modelId="{AFE2D9CD-0E67-4AE3-8001-383907D8CD27}">
      <dsp:nvSpPr>
        <dsp:cNvPr id="0" name=""/>
        <dsp:cNvSpPr/>
      </dsp:nvSpPr>
      <dsp:spPr>
        <a:xfrm rot="16139144">
          <a:off x="3998469" y="1191666"/>
          <a:ext cx="960892" cy="397012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9E5355DE-753A-4A3C-AF73-89839EA78AF8}">
      <dsp:nvSpPr>
        <dsp:cNvPr id="0" name=""/>
        <dsp:cNvSpPr/>
      </dsp:nvSpPr>
      <dsp:spPr>
        <a:xfrm>
          <a:off x="3806175" y="10"/>
          <a:ext cx="1425818" cy="14628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Акцизы</a:t>
          </a:r>
          <a:endParaRPr lang="ru-RU" sz="1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47936" y="41771"/>
        <a:ext cx="1342296" cy="1379316"/>
      </dsp:txXfrm>
    </dsp:sp>
    <dsp:sp modelId="{79A421CF-64A1-4762-8ED4-1B9DBB67DCCA}">
      <dsp:nvSpPr>
        <dsp:cNvPr id="0" name=""/>
        <dsp:cNvSpPr/>
      </dsp:nvSpPr>
      <dsp:spPr>
        <a:xfrm rot="19943933">
          <a:off x="6230933" y="1307476"/>
          <a:ext cx="2231534" cy="397012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22BD411D-55AA-46CF-BF13-7CE70A83FFE6}">
      <dsp:nvSpPr>
        <dsp:cNvPr id="0" name=""/>
        <dsp:cNvSpPr/>
      </dsp:nvSpPr>
      <dsp:spPr>
        <a:xfrm>
          <a:off x="6637746" y="0"/>
          <a:ext cx="2424318" cy="14160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Субсидии бюджетам муниципальных образований на содержание и капитальный ремонт автомобильных дорог общего пользования местного значения за счет средств дорожного фонда Красноярского края в рамках подпрограммы «Дороги Красноярья» государственной программы Красноярского края «Развитие транспортной системы</a:t>
          </a:r>
          <a:r>
            <a:rPr lang="ru-RU" sz="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sz="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79222" y="41476"/>
        <a:ext cx="2341366" cy="1333134"/>
      </dsp:txXfrm>
    </dsp:sp>
    <dsp:sp modelId="{C0369875-54B4-48F6-888B-260A58C8F458}">
      <dsp:nvSpPr>
        <dsp:cNvPr id="0" name=""/>
        <dsp:cNvSpPr/>
      </dsp:nvSpPr>
      <dsp:spPr>
        <a:xfrm rot="18558308">
          <a:off x="5191535" y="1210918"/>
          <a:ext cx="1261253" cy="397012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B295385A-5117-49F4-A309-A3A46C0D3EAE}">
      <dsp:nvSpPr>
        <dsp:cNvPr id="0" name=""/>
        <dsp:cNvSpPr/>
      </dsp:nvSpPr>
      <dsp:spPr>
        <a:xfrm>
          <a:off x="5215877" y="0"/>
          <a:ext cx="1468364" cy="14524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Прочие денежные взыскания (штрафы) за правонарушение в области дорожного движения</a:t>
          </a:r>
          <a:endParaRPr lang="ru-RU" sz="1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58418" y="42541"/>
        <a:ext cx="1383282" cy="13673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B866B-5204-42A6-AD45-BDD52223566C}">
      <dsp:nvSpPr>
        <dsp:cNvPr id="0" name=""/>
        <dsp:cNvSpPr/>
      </dsp:nvSpPr>
      <dsp:spPr>
        <a:xfrm>
          <a:off x="360042" y="0"/>
          <a:ext cx="3881231" cy="432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налог на прибыль организаций - 45 311,2 </a:t>
          </a:r>
          <a:endParaRPr lang="ru-RU" sz="12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2696" y="12654"/>
        <a:ext cx="2809124" cy="406736"/>
      </dsp:txXfrm>
    </dsp:sp>
    <dsp:sp modelId="{EDBD099A-1A6A-4DA6-8B93-14CCC32D841A}">
      <dsp:nvSpPr>
        <dsp:cNvPr id="0" name=""/>
        <dsp:cNvSpPr/>
      </dsp:nvSpPr>
      <dsp:spPr>
        <a:xfrm>
          <a:off x="251621" y="792091"/>
          <a:ext cx="4341001" cy="4399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акцизы – 1 532,6</a:t>
          </a:r>
        </a:p>
      </dsp:txBody>
      <dsp:txXfrm>
        <a:off x="264507" y="804977"/>
        <a:ext cx="3322034" cy="414196"/>
      </dsp:txXfrm>
    </dsp:sp>
    <dsp:sp modelId="{0309CEB1-14BA-405F-B583-DB37ECC6FEEA}">
      <dsp:nvSpPr>
        <dsp:cNvPr id="0" name=""/>
        <dsp:cNvSpPr/>
      </dsp:nvSpPr>
      <dsp:spPr>
        <a:xfrm>
          <a:off x="288222" y="1512168"/>
          <a:ext cx="4320470" cy="9922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платежи, уплачиваемые в целях возмещения вреда, причиняемого автомобильным дорогам местного значения транспортными средствами, осуществляющими перевозки тяжеловесных и (или) крупногабаритных грузов – 602,0</a:t>
          </a:r>
        </a:p>
      </dsp:txBody>
      <dsp:txXfrm>
        <a:off x="317285" y="1541231"/>
        <a:ext cx="3273846" cy="934146"/>
      </dsp:txXfrm>
    </dsp:sp>
    <dsp:sp modelId="{506EA35F-8530-4FA1-A84C-737F030203DA}">
      <dsp:nvSpPr>
        <dsp:cNvPr id="0" name=""/>
        <dsp:cNvSpPr/>
      </dsp:nvSpPr>
      <dsp:spPr>
        <a:xfrm>
          <a:off x="525949" y="2880321"/>
          <a:ext cx="3881231" cy="10563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госпошлина за выдачу органом ОМСУ специального разрешения на движение транспортных средств, осуществляющих перевозки опасных, тяжеловесных и (или) крупногабаритных грузов-224,0</a:t>
          </a:r>
        </a:p>
      </dsp:txBody>
      <dsp:txXfrm>
        <a:off x="556889" y="2911261"/>
        <a:ext cx="2931348" cy="994479"/>
      </dsp:txXfrm>
    </dsp:sp>
    <dsp:sp modelId="{088D1DF5-DAD3-49AB-97CB-A8AE084A7E21}">
      <dsp:nvSpPr>
        <dsp:cNvPr id="0" name=""/>
        <dsp:cNvSpPr/>
      </dsp:nvSpPr>
      <dsp:spPr>
        <a:xfrm>
          <a:off x="515529" y="4176468"/>
          <a:ext cx="4680531" cy="9202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трансферты по разделу «Дорожное хозяйство (дорожные фонды</a:t>
          </a:r>
          <a:r>
            <a:rPr lang="ru-RU" sz="1200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) 31 </a:t>
          </a:r>
          <a:r>
            <a:rPr lang="ru-RU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073,6</a:t>
          </a:r>
        </a:p>
      </dsp:txBody>
      <dsp:txXfrm>
        <a:off x="542483" y="4203422"/>
        <a:ext cx="3555746" cy="866354"/>
      </dsp:txXfrm>
    </dsp:sp>
    <dsp:sp modelId="{1B653585-5680-470A-BC5B-368FA69B6070}">
      <dsp:nvSpPr>
        <dsp:cNvPr id="0" name=""/>
        <dsp:cNvSpPr/>
      </dsp:nvSpPr>
      <dsp:spPr>
        <a:xfrm>
          <a:off x="3482735" y="72008"/>
          <a:ext cx="598170" cy="59817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3617323" y="72008"/>
        <a:ext cx="328994" cy="450123"/>
      </dsp:txXfrm>
    </dsp:sp>
    <dsp:sp modelId="{83029706-B017-481C-8373-85FCBDE92D2C}">
      <dsp:nvSpPr>
        <dsp:cNvPr id="0" name=""/>
        <dsp:cNvSpPr/>
      </dsp:nvSpPr>
      <dsp:spPr>
        <a:xfrm>
          <a:off x="3482736" y="936105"/>
          <a:ext cx="598170" cy="59817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3617324" y="936105"/>
        <a:ext cx="328994" cy="450123"/>
      </dsp:txXfrm>
    </dsp:sp>
    <dsp:sp modelId="{DF869698-9BCA-4544-BCBD-4FEC86AD355E}">
      <dsp:nvSpPr>
        <dsp:cNvPr id="0" name=""/>
        <dsp:cNvSpPr/>
      </dsp:nvSpPr>
      <dsp:spPr>
        <a:xfrm>
          <a:off x="3482736" y="2232248"/>
          <a:ext cx="598170" cy="59817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4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3617324" y="2232248"/>
        <a:ext cx="328994" cy="450123"/>
      </dsp:txXfrm>
    </dsp:sp>
    <dsp:sp modelId="{5A45D66B-AF84-408A-B23A-81DA497854F1}">
      <dsp:nvSpPr>
        <dsp:cNvPr id="0" name=""/>
        <dsp:cNvSpPr/>
      </dsp:nvSpPr>
      <dsp:spPr>
        <a:xfrm>
          <a:off x="3554745" y="3456381"/>
          <a:ext cx="598170" cy="59817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5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>
            <a:solidFill>
              <a:schemeClr val="tx1"/>
            </a:solidFill>
          </a:endParaRPr>
        </a:p>
      </dsp:txBody>
      <dsp:txXfrm>
        <a:off x="3689333" y="3456381"/>
        <a:ext cx="328994" cy="4501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8FA09-ED87-4F30-A085-90002690C7ED}">
      <dsp:nvSpPr>
        <dsp:cNvPr id="0" name=""/>
        <dsp:cNvSpPr/>
      </dsp:nvSpPr>
      <dsp:spPr>
        <a:xfrm>
          <a:off x="846825" y="0"/>
          <a:ext cx="3113614" cy="7715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капитальный ремонт  и ремонт автомобильных дорог местного значения – 48 292,1, из них: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КБ - 10 206,1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МБ - 38 086,0</a:t>
          </a:r>
          <a:endParaRPr lang="ru-RU" sz="1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46825" y="0"/>
        <a:ext cx="3113614" cy="771504"/>
      </dsp:txXfrm>
    </dsp:sp>
    <dsp:sp modelId="{0C90E5B5-F981-48F8-8F5D-160356C8726F}">
      <dsp:nvSpPr>
        <dsp:cNvPr id="0" name=""/>
        <dsp:cNvSpPr/>
      </dsp:nvSpPr>
      <dsp:spPr>
        <a:xfrm>
          <a:off x="0" y="4529"/>
          <a:ext cx="932358" cy="75988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90658-50EB-4190-A5E4-A1DCC04329AE}">
      <dsp:nvSpPr>
        <dsp:cNvPr id="0" name=""/>
        <dsp:cNvSpPr/>
      </dsp:nvSpPr>
      <dsp:spPr>
        <a:xfrm>
          <a:off x="841323" y="784946"/>
          <a:ext cx="3119116" cy="9727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разработка Проекта организации дорожного движения на территории населенных пунктов Северо-Енисейского района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МБ - 2 167,5</a:t>
          </a:r>
        </a:p>
      </dsp:txBody>
      <dsp:txXfrm>
        <a:off x="841323" y="784946"/>
        <a:ext cx="3119116" cy="972765"/>
      </dsp:txXfrm>
    </dsp:sp>
    <dsp:sp modelId="{EABEFC9D-6DCD-422B-A090-177AF00BC70F}">
      <dsp:nvSpPr>
        <dsp:cNvPr id="0" name=""/>
        <dsp:cNvSpPr/>
      </dsp:nvSpPr>
      <dsp:spPr>
        <a:xfrm>
          <a:off x="0" y="676028"/>
          <a:ext cx="978465" cy="112204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96596-4854-44B4-BDDC-BDA2B84DD1C9}">
      <dsp:nvSpPr>
        <dsp:cNvPr id="0" name=""/>
        <dsp:cNvSpPr/>
      </dsp:nvSpPr>
      <dsp:spPr>
        <a:xfrm>
          <a:off x="903419" y="1842395"/>
          <a:ext cx="3057020" cy="8727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содержание автомобильных дорог местного значения – 25 488,3, из них: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КБ - 20 488,3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МБ - 5 000,0</a:t>
          </a:r>
          <a:endParaRPr lang="ru-RU" sz="1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03419" y="1842395"/>
        <a:ext cx="3057020" cy="872730"/>
      </dsp:txXfrm>
    </dsp:sp>
    <dsp:sp modelId="{43AC4CDF-92DC-4B99-B5FB-527A9F0F6C19}">
      <dsp:nvSpPr>
        <dsp:cNvPr id="0" name=""/>
        <dsp:cNvSpPr/>
      </dsp:nvSpPr>
      <dsp:spPr>
        <a:xfrm>
          <a:off x="0" y="1672190"/>
          <a:ext cx="1011972" cy="132765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5BE59-A9AC-453E-BCB0-5ADEE85B0ECC}">
      <dsp:nvSpPr>
        <dsp:cNvPr id="0" name=""/>
        <dsp:cNvSpPr/>
      </dsp:nvSpPr>
      <dsp:spPr>
        <a:xfrm>
          <a:off x="786644" y="3016213"/>
          <a:ext cx="3173795" cy="9223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повышение безопасности дорожного движения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 –  2 143,3,  из них: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КБ - 379,2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МБ - 2034,1</a:t>
          </a:r>
          <a:endParaRPr lang="ru-RU" sz="1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86644" y="3016213"/>
        <a:ext cx="3173795" cy="922343"/>
      </dsp:txXfrm>
    </dsp:sp>
    <dsp:sp modelId="{CCDF9269-02D2-4367-BD83-33C544802EB5}">
      <dsp:nvSpPr>
        <dsp:cNvPr id="0" name=""/>
        <dsp:cNvSpPr/>
      </dsp:nvSpPr>
      <dsp:spPr>
        <a:xfrm>
          <a:off x="0" y="2900847"/>
          <a:ext cx="1029156" cy="1183308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5EC6F-5DA1-4C4C-A418-3378D6D77ABF}">
      <dsp:nvSpPr>
        <dsp:cNvPr id="0" name=""/>
        <dsp:cNvSpPr/>
      </dsp:nvSpPr>
      <dsp:spPr>
        <a:xfrm>
          <a:off x="113093" y="4157086"/>
          <a:ext cx="2558121" cy="8298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замена остановочных павильонов, ул. Набережная, 10, гп Северо-Енисейский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МБ - 652,2</a:t>
          </a:r>
          <a:endParaRPr lang="ru-RU" sz="1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3093" y="4157086"/>
        <a:ext cx="2558121" cy="829833"/>
      </dsp:txXfrm>
    </dsp:sp>
    <dsp:sp modelId="{8D543463-6385-4D2E-9D02-0F57AE788DD3}">
      <dsp:nvSpPr>
        <dsp:cNvPr id="0" name=""/>
        <dsp:cNvSpPr/>
      </dsp:nvSpPr>
      <dsp:spPr>
        <a:xfrm>
          <a:off x="2702702" y="4032590"/>
          <a:ext cx="1257737" cy="1078501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8CE5B-BCA4-43F8-8186-D0913823EFAE}">
      <dsp:nvSpPr>
        <dsp:cNvPr id="0" name=""/>
        <dsp:cNvSpPr/>
      </dsp:nvSpPr>
      <dsp:spPr>
        <a:xfrm>
          <a:off x="857405" y="75097"/>
          <a:ext cx="2960878" cy="102827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881280-47A5-400D-8499-DB5BE17C5672}">
      <dsp:nvSpPr>
        <dsp:cNvPr id="0" name=""/>
        <dsp:cNvSpPr/>
      </dsp:nvSpPr>
      <dsp:spPr>
        <a:xfrm>
          <a:off x="2081551" y="2814397"/>
          <a:ext cx="573813" cy="36724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AB5EFE-1E22-4DE9-B6F6-80E25AB98893}">
      <dsp:nvSpPr>
        <dsp:cNvPr id="0" name=""/>
        <dsp:cNvSpPr/>
      </dsp:nvSpPr>
      <dsp:spPr>
        <a:xfrm>
          <a:off x="338335" y="2970143"/>
          <a:ext cx="3990493" cy="676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560 детей </a:t>
          </a:r>
          <a:r>
            <a:rPr lang="ru-RU" sz="1400" kern="1200" dirty="0" smtClean="0"/>
            <a:t>получат питание в лагерях с дневным пребыванием детей на общую сумму 3 567,0</a:t>
          </a:r>
          <a:endParaRPr lang="ru-RU" sz="1400" kern="1200" dirty="0"/>
        </a:p>
      </dsp:txBody>
      <dsp:txXfrm>
        <a:off x="338335" y="2970143"/>
        <a:ext cx="3990493" cy="676223"/>
      </dsp:txXfrm>
    </dsp:sp>
    <dsp:sp modelId="{39D959ED-EBB0-46DD-A823-1D3197754E51}">
      <dsp:nvSpPr>
        <dsp:cNvPr id="0" name=""/>
        <dsp:cNvSpPr/>
      </dsp:nvSpPr>
      <dsp:spPr>
        <a:xfrm>
          <a:off x="1649504" y="1227222"/>
          <a:ext cx="1547489" cy="9642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100 % стоимости набора продуктов питания для 20 детей (средства бюджета района)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113,0</a:t>
          </a:r>
          <a:endParaRPr lang="ru-RU" sz="800" kern="1200" dirty="0">
            <a:solidFill>
              <a:schemeClr val="tx1"/>
            </a:solidFill>
          </a:endParaRPr>
        </a:p>
      </dsp:txBody>
      <dsp:txXfrm>
        <a:off x="1876129" y="1368433"/>
        <a:ext cx="1094239" cy="681829"/>
      </dsp:txXfrm>
    </dsp:sp>
    <dsp:sp modelId="{4D6F3546-25CB-446D-9BF8-8B4C04B7B34D}">
      <dsp:nvSpPr>
        <dsp:cNvPr id="0" name=""/>
        <dsp:cNvSpPr/>
      </dsp:nvSpPr>
      <dsp:spPr>
        <a:xfrm>
          <a:off x="2225574" y="239166"/>
          <a:ext cx="1625708" cy="10635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30 % стоимости набора продуктов питания для 540 детей (средства бюджета района)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915,1 </a:t>
          </a:r>
          <a:endParaRPr lang="ru-RU" sz="800" kern="1200" dirty="0">
            <a:solidFill>
              <a:schemeClr val="tx1"/>
            </a:solidFill>
          </a:endParaRPr>
        </a:p>
      </dsp:txBody>
      <dsp:txXfrm>
        <a:off x="2463653" y="394924"/>
        <a:ext cx="1149550" cy="752066"/>
      </dsp:txXfrm>
    </dsp:sp>
    <dsp:sp modelId="{F377917D-6845-4B68-B8CA-40BC71757EA1}">
      <dsp:nvSpPr>
        <dsp:cNvPr id="0" name=""/>
        <dsp:cNvSpPr/>
      </dsp:nvSpPr>
      <dsp:spPr>
        <a:xfrm>
          <a:off x="953861" y="288028"/>
          <a:ext cx="1574767" cy="9967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70 % стоимости набора продуктов питания для 540 детей (средства субвенции) 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2 538,9</a:t>
          </a:r>
          <a:endParaRPr lang="ru-RU" sz="800" kern="1200" dirty="0">
            <a:solidFill>
              <a:schemeClr val="tx1"/>
            </a:solidFill>
          </a:endParaRPr>
        </a:p>
      </dsp:txBody>
      <dsp:txXfrm>
        <a:off x="1184480" y="433992"/>
        <a:ext cx="1113529" cy="704776"/>
      </dsp:txXfrm>
    </dsp:sp>
    <dsp:sp modelId="{453051EA-4146-43AA-9321-E8288F3FD45F}">
      <dsp:nvSpPr>
        <dsp:cNvPr id="0" name=""/>
        <dsp:cNvSpPr/>
      </dsp:nvSpPr>
      <dsp:spPr>
        <a:xfrm>
          <a:off x="776421" y="163649"/>
          <a:ext cx="3213357" cy="257068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3414A-B03C-48C7-A14C-B7AA868F9465}">
      <dsp:nvSpPr>
        <dsp:cNvPr id="0" name=""/>
        <dsp:cNvSpPr/>
      </dsp:nvSpPr>
      <dsp:spPr>
        <a:xfrm>
          <a:off x="782171" y="716954"/>
          <a:ext cx="2926045" cy="101617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2DC90-CAD4-4F61-A2F5-612ACAB84B34}">
      <dsp:nvSpPr>
        <dsp:cNvPr id="0" name=""/>
        <dsp:cNvSpPr/>
      </dsp:nvSpPr>
      <dsp:spPr>
        <a:xfrm>
          <a:off x="1754277" y="3344721"/>
          <a:ext cx="567063" cy="36292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DDBBD-07DB-4071-BB51-7622BBEEB450}">
      <dsp:nvSpPr>
        <dsp:cNvPr id="0" name=""/>
        <dsp:cNvSpPr/>
      </dsp:nvSpPr>
      <dsp:spPr>
        <a:xfrm>
          <a:off x="253744" y="3567996"/>
          <a:ext cx="3778708" cy="680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92 ребенка </a:t>
          </a:r>
          <a:r>
            <a:rPr lang="ru-RU" sz="1200" kern="1200" dirty="0" smtClean="0"/>
            <a:t>отдохнут в загородных оздоровительных лагерях  на общую сумму 2 263,5</a:t>
          </a:r>
          <a:endParaRPr lang="ru-RU" sz="1200" kern="1200" dirty="0"/>
        </a:p>
      </dsp:txBody>
      <dsp:txXfrm>
        <a:off x="253744" y="3567996"/>
        <a:ext cx="3778708" cy="680475"/>
      </dsp:txXfrm>
    </dsp:sp>
    <dsp:sp modelId="{F43A2964-E0E4-424D-90CB-6857DA9CD47E}">
      <dsp:nvSpPr>
        <dsp:cNvPr id="0" name=""/>
        <dsp:cNvSpPr/>
      </dsp:nvSpPr>
      <dsp:spPr>
        <a:xfrm>
          <a:off x="442486" y="582624"/>
          <a:ext cx="1795046" cy="10207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100 % стоимости 5 путевок детям-сирота (средства субвенции)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132,9</a:t>
          </a:r>
          <a:endParaRPr lang="ru-RU" sz="800" kern="1200" dirty="0">
            <a:solidFill>
              <a:schemeClr val="tx1"/>
            </a:solidFill>
          </a:endParaRPr>
        </a:p>
      </dsp:txBody>
      <dsp:txXfrm>
        <a:off x="705364" y="732104"/>
        <a:ext cx="1269290" cy="721753"/>
      </dsp:txXfrm>
    </dsp:sp>
    <dsp:sp modelId="{B709803F-4469-44E7-9851-69C27449B4DE}">
      <dsp:nvSpPr>
        <dsp:cNvPr id="0" name=""/>
        <dsp:cNvSpPr/>
      </dsp:nvSpPr>
      <dsp:spPr>
        <a:xfrm>
          <a:off x="1375989" y="2526841"/>
          <a:ext cx="1360314" cy="7625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30 % стоимости 80 путевок (средства бюджета района)  543,8</a:t>
          </a:r>
          <a:endParaRPr lang="ru-RU" sz="800" kern="1200" dirty="0">
            <a:solidFill>
              <a:schemeClr val="tx1"/>
            </a:solidFill>
          </a:endParaRPr>
        </a:p>
      </dsp:txBody>
      <dsp:txXfrm>
        <a:off x="1575202" y="2638513"/>
        <a:ext cx="961888" cy="539200"/>
      </dsp:txXfrm>
    </dsp:sp>
    <dsp:sp modelId="{51F69576-43C4-4D74-A6B9-A723F955D0EB}">
      <dsp:nvSpPr>
        <dsp:cNvPr id="0" name=""/>
        <dsp:cNvSpPr/>
      </dsp:nvSpPr>
      <dsp:spPr>
        <a:xfrm>
          <a:off x="1867255" y="582624"/>
          <a:ext cx="1805152" cy="9610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70 % стоимости 80 путевок (средства субвенции) 1 428,2</a:t>
          </a:r>
          <a:endParaRPr lang="ru-RU" sz="800" kern="1200" dirty="0">
            <a:solidFill>
              <a:schemeClr val="tx1"/>
            </a:solidFill>
          </a:endParaRPr>
        </a:p>
      </dsp:txBody>
      <dsp:txXfrm>
        <a:off x="2131613" y="723371"/>
        <a:ext cx="1276436" cy="679589"/>
      </dsp:txXfrm>
    </dsp:sp>
    <dsp:sp modelId="{31922642-677B-497D-B4CC-0020D582DE33}">
      <dsp:nvSpPr>
        <dsp:cNvPr id="0" name=""/>
        <dsp:cNvSpPr/>
      </dsp:nvSpPr>
      <dsp:spPr>
        <a:xfrm>
          <a:off x="216035" y="425493"/>
          <a:ext cx="3707426" cy="285568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0.2735</cdr:x>
      <cdr:y>0.26582</cdr:y>
    </cdr:from>
    <cdr:to>
      <cdr:x>0.55464</cdr:x>
      <cdr:y>0.70886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451760" y="1512168"/>
          <a:ext cx="2520280" cy="252028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 smtClean="0"/>
        </a:p>
        <a:p xmlns:a="http://schemas.openxmlformats.org/drawingml/2006/main">
          <a:endParaRPr lang="ru-RU" dirty="0" smtClean="0"/>
        </a:p>
        <a:p xmlns:a="http://schemas.openxmlformats.org/drawingml/2006/main">
          <a:endParaRPr lang="ru-RU" dirty="0"/>
        </a:p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2 514 083,6</a:t>
          </a:r>
        </a:p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0.67474</cdr:x>
      <cdr:y>0.18987</cdr:y>
    </cdr:from>
    <cdr:to>
      <cdr:x>0.81129</cdr:x>
      <cdr:y>0.36709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048672" y="1080120"/>
          <a:ext cx="1224136" cy="100813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    </a:t>
          </a:r>
          <a:r>
            <a:rPr lang="ru-RU" sz="2400" dirty="0" smtClean="0"/>
            <a:t>90,6%</a:t>
          </a:r>
        </a:p>
        <a:p xmlns:a="http://schemas.openxmlformats.org/drawingml/2006/main">
          <a:r>
            <a:rPr lang="ru-RU" sz="900" dirty="0">
              <a:latin typeface="Times New Roman" pitchFamily="18" charset="0"/>
              <a:cs typeface="Times New Roman" pitchFamily="18" charset="0"/>
            </a:rPr>
            <a:t>д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оля программных</a:t>
          </a:r>
        </a:p>
        <a:p xmlns:a="http://schemas.openxmlformats.org/drawingml/2006/main"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расходов бюджета               </a:t>
          </a:r>
          <a:endParaRPr lang="ru-RU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0.85949</cdr:x>
      <cdr:y>0.18987</cdr:y>
    </cdr:from>
    <cdr:to>
      <cdr:x>0.99248</cdr:x>
      <cdr:y>0.36709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704856" y="1080121"/>
          <a:ext cx="1192188" cy="100811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        </a:t>
          </a:r>
          <a:r>
            <a:rPr lang="ru-RU" sz="2400" dirty="0" smtClean="0"/>
            <a:t>13</a:t>
          </a:r>
        </a:p>
        <a:p xmlns:a="http://schemas.openxmlformats.org/drawingml/2006/main">
          <a:pPr algn="ctr"/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муниципальных</a:t>
          </a:r>
          <a:r>
            <a:rPr lang="ru-RU" sz="900" dirty="0" smtClean="0"/>
            <a:t> программ</a:t>
          </a:r>
          <a:endParaRPr lang="ru-RU" dirty="0"/>
        </a:p>
      </cdr:txBody>
    </cdr:sp>
  </cdr:relSizeAnchor>
  <cdr:relSizeAnchor xmlns:cdr="http://schemas.openxmlformats.org/drawingml/2006/chartDrawing">
    <cdr:from>
      <cdr:x>0.81932</cdr:x>
      <cdr:y>0.26582</cdr:y>
    </cdr:from>
    <cdr:to>
      <cdr:x>0.85145</cdr:x>
      <cdr:y>0.26582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7344816" y="1512168"/>
          <a:ext cx="288029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0.81932</cdr:x>
      <cdr:y>0.29114</cdr:y>
    </cdr:from>
    <cdr:to>
      <cdr:x>0.85145</cdr:x>
      <cdr:y>0.29114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>
          <a:off x="7344816" y="1656184"/>
          <a:ext cx="288029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0.75506</cdr:x>
      <cdr:y>0.41772</cdr:y>
    </cdr:from>
    <cdr:to>
      <cdr:x>0.90768</cdr:x>
      <cdr:y>0.55696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6768752" y="2376264"/>
          <a:ext cx="1368152" cy="79208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 smtClean="0"/>
            <a:t>    </a:t>
          </a:r>
          <a:r>
            <a:rPr lang="ru-RU" sz="2400" dirty="0" smtClean="0"/>
            <a:t>9,4 %</a:t>
          </a:r>
        </a:p>
        <a:p xmlns:a="http://schemas.openxmlformats.org/drawingml/2006/main">
          <a:pPr algn="ctr"/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   доля непрограммных</a:t>
          </a:r>
        </a:p>
        <a:p xmlns:a="http://schemas.openxmlformats.org/drawingml/2006/main">
          <a:pPr algn="ctr"/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расходов бюджета           </a:t>
          </a:r>
          <a:endParaRPr lang="ru-RU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1C2600A2-08B1-4CC7-B784-4847B2EAD94E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3ACA474A-3DFA-4D0E-9200-0C35E85765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828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Заполняем вручную из приложения ФКР 2020-2022 годы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648C1-FC9B-43CD-B918-A78F0FAF2EB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843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CFF5D-92D7-4A05-9FCD-C05EF359A4EC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6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A474A-3DFA-4D0E-9200-0C35E85765DC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76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648C1-FC9B-43CD-B918-A78F0FAF2EB1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30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A474A-3DFA-4D0E-9200-0C35E85765DC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02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C6954-17CC-480B-A4A8-0F89FAE9E179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33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7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717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70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24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38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79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4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6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44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10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9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2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30.jpe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2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openxmlformats.org/officeDocument/2006/relationships/image" Target="../media/image9.png"/><Relationship Id="rId3" Type="http://schemas.openxmlformats.org/officeDocument/2006/relationships/image" Target="../media/image1.png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microsoft.com/office/2007/relationships/hdphoto" Target="../media/hdphoto7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5.png"/><Relationship Id="rId19" Type="http://schemas.microsoft.com/office/2007/relationships/hdphoto" Target="../media/hdphoto8.wdp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0.wdp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9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41.jpeg"/><Relationship Id="rId4" Type="http://schemas.openxmlformats.org/officeDocument/2006/relationships/diagramData" Target="../diagrams/data6.xml"/><Relationship Id="rId9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image" Target="../media/image6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microsoft.com/office/2007/relationships/hdphoto" Target="../media/hdphoto1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794"/>
            <a:ext cx="7239000" cy="10207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Отраслевая структура расходов в 2021 году (тыс. рублей)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0304"/>
              </p:ext>
            </p:extLst>
          </p:nvPr>
        </p:nvGraphicFramePr>
        <p:xfrm>
          <a:off x="8792" y="1187624"/>
          <a:ext cx="9170376" cy="5553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ашивка 4"/>
          <p:cNvSpPr/>
          <p:nvPr/>
        </p:nvSpPr>
        <p:spPr>
          <a:xfrm>
            <a:off x="35496" y="44624"/>
            <a:ext cx="838200" cy="1143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7427168" cy="52685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Капитальный ремонт объектов недвижимого имущества Северо-Енисейского района на 2021 год  16 837,1(тыс. рублей)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357158" y="142852"/>
            <a:ext cx="785818" cy="857256"/>
          </a:xfrm>
          <a:prstGeom prst="chevron">
            <a:avLst>
              <a:gd name="adj" fmla="val 543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2132856"/>
            <a:ext cx="3024336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Здание школьных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мастерских МБОУ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Новокаламинская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средняя школа №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6 –7 901,7 </a:t>
            </a:r>
          </a:p>
          <a:p>
            <a:pPr marL="0" indent="0">
              <a:buNone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Кровля здания Управления образования администрации Северо-Енисейского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района – 1 719,2</a:t>
            </a:r>
          </a:p>
          <a:p>
            <a:pPr marL="0" indent="0">
              <a:buNone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Здание МБОУ 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«Северо-Енисейская средняя школа № 2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– 59,3</a:t>
            </a:r>
          </a:p>
          <a:p>
            <a:pPr marL="0" indent="0">
              <a:buNone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Здания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«Северо-Енисейская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средняя школа №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2» - 125,8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Расходы на проверку  достоверности определения сметной стоимости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– 200,0</a:t>
            </a:r>
          </a:p>
          <a:p>
            <a:pPr marL="0" indent="0"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Расходы по подготовке проектов капитальных ремонтов  -  100,0</a:t>
            </a:r>
          </a:p>
          <a:p>
            <a:pPr marL="228600" indent="-228600">
              <a:buAutoNum type="arabicPeriod"/>
            </a:pPr>
            <a:endParaRPr lang="ru-RU" sz="1000" dirty="0"/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5796136" y="1196752"/>
            <a:ext cx="2808312" cy="720078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6 731,0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750068" y="1124744"/>
            <a:ext cx="2885828" cy="792087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Образование 10 106,1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467544" y="2132856"/>
            <a:ext cx="3456384" cy="2376264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5364088" y="2132856"/>
            <a:ext cx="3600401" cy="2052228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08104" y="2348880"/>
            <a:ext cx="324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Здание СДК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МБУ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«Централизованная клубная система Северо-Енисейского района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- 2 144,6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Здание РДК «Металлург»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МБУ «Централизованная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клубная система Северо-Енисейского района»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- 4 286,4</a:t>
            </a:r>
          </a:p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проверку  достоверности определения сметной стоимости –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200,0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 по подготовке проектов капитальных ремонтов  - 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100,0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615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7427168" cy="52685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Строительство объектов недвижимого имущества Северо-Енисейского района на 2021 год  555 607,3 (тыс. рублей)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357158" y="142852"/>
            <a:ext cx="785818" cy="857256"/>
          </a:xfrm>
          <a:prstGeom prst="chevron">
            <a:avLst>
              <a:gd name="adj" fmla="val 543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27584" y="1844825"/>
            <a:ext cx="3004814" cy="1872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60 квартирный дом, ул. Карла Маркса, 52А,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Северо-Енисейский – 220 000,0 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квартирный дом, ул. Ленина, 62А,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Северо-Енисейский – 110 000,0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16 квартирный дом, ул. Карла Маркса, 19А,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Северо-Енисейский – 110 000,0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Проектно-сметная документация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 строительство 24 квартирного дом,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ул. Южная, 3, п.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Тея – 5 000,0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5724128" y="902426"/>
            <a:ext cx="3132348" cy="804672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36 820,9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899592" y="846987"/>
            <a:ext cx="2990783" cy="804672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Жилищное строительство 445 000,0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2409006" y="4509120"/>
            <a:ext cx="2667050" cy="864096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 73 786,4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750068" y="1751014"/>
            <a:ext cx="3317876" cy="2110033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5652120" y="1772816"/>
            <a:ext cx="3312369" cy="1296144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59547" y="1916832"/>
            <a:ext cx="29969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Пусконаладочные работы по объекту «Водозабор подземных вод для хозяйственно-питьевого снабжения </a:t>
            </a:r>
            <a:r>
              <a:rPr lang="ru-RU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Северо-Енисейский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-  36 820,9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1835696" y="5600950"/>
            <a:ext cx="3965493" cy="700333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\\KORNILOVA\Users\Public\кап ре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17132"/>
            <a:ext cx="3024336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33246" y="5720283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Кладбище № 2, ул. Механическая,7, </a:t>
            </a:r>
            <a:r>
              <a:rPr lang="ru-RU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Северо-Енисейский – 73 786,4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339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475" y="124497"/>
            <a:ext cx="8229600" cy="92869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Капитальный ремонт объектов жилищного хозяйства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2021 год, (тыс. рублей)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09666" y="1037903"/>
            <a:ext cx="6450566" cy="489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Всего по Северо-Енисейскому району – 36 205,1 в том числе по населенным пунктам района:</a:t>
            </a:r>
          </a:p>
          <a:p>
            <a:pPr>
              <a:buNone/>
            </a:pP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Северо-Енисейский</a:t>
            </a:r>
          </a:p>
          <a:p>
            <a:pPr>
              <a:buNone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квартирный дом, ул.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Автомобильная, 3,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кв. 1,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2 008,7</a:t>
            </a:r>
          </a:p>
          <a:p>
            <a:pPr>
              <a:buNone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квартирный дом, ул. Автомобильная,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6,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кв.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1 308,8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квартирный дом, ул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Нагорная, 8, кв. 1 –  2 692,6</a:t>
            </a:r>
          </a:p>
          <a:p>
            <a:pPr>
              <a:buNone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квартирный дом, ул.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Карла Маркса, 25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1 101,7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квартирный дом, ул.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Ленина, 21, 23, 25 – 1 507,8 (балконные плиты)</a:t>
            </a:r>
          </a:p>
          <a:p>
            <a:pPr>
              <a:buNone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квартирный дом, ул.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Суворова, 6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412,5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(балконные плиты)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п. Тея</a:t>
            </a:r>
          </a:p>
          <a:p>
            <a:pPr marL="358775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 квартирный дом, ул. Геологическая, 15, кв. 1, 3 – 3 566,7</a:t>
            </a:r>
          </a:p>
          <a:p>
            <a:pPr marL="358775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квартирный дом, ул.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60 лет ВЛКСМ, 8,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кв.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1 642,0</a:t>
            </a:r>
          </a:p>
          <a:p>
            <a:pPr marL="358775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квартирный дом, ул.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Октябрьская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3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643,1</a:t>
            </a:r>
          </a:p>
          <a:p>
            <a:pPr marL="358775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квартирный дом, ул.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Дражная, 11, кв. 1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1 841,2</a:t>
            </a:r>
          </a:p>
          <a:p>
            <a:pPr marL="358775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квартирный дом, ул.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Школьная, 19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3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065,9</a:t>
            </a:r>
          </a:p>
          <a:p>
            <a:pPr marL="358775" indent="0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п. Новая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Калами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15963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4 квартирный дом, ул. Дражников, 3, кв. 1, 3, 4 – 2 889,1</a:t>
            </a:r>
          </a:p>
          <a:p>
            <a:pPr marL="715963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Вангаш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36575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4 квартирный дом, ул. Микрорайон Молодежный, 8 – 3 861,8</a:t>
            </a:r>
          </a:p>
          <a:p>
            <a:pPr marL="536575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п. Брянка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	1 квартирный дом, ул. Нагорная, 7 – 1 352,0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квартирный дом, ул.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Школьная, 23, кв. 2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1 575,8</a:t>
            </a:r>
          </a:p>
          <a:p>
            <a:pPr lvl="0">
              <a:buNone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	2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квартирный дом, ул. Школьная,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32,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кв. 2 – 1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335,4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подготовке проектов капитальных ремонтов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800,0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Расходы на проверку достоверности определения сметной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стоимости капитального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ремонта 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1 600,0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527175" indent="0"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1527175" indent="0"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1527175" indent="0">
              <a:buNone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1527175" indent="0"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1527175" indent="0">
              <a:buNone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1527175" indent="0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Картинки по запросу картинки капремонт жилых дом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28" name="AutoShape 4" descr="Картинки по запросу картинки капремонт жилых дом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30" name="AutoShape 6" descr="Картинки по запросу картинки капремонт жилых дом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57158" y="142852"/>
            <a:ext cx="785818" cy="857256"/>
          </a:xfrm>
          <a:prstGeom prst="chevron">
            <a:avLst>
              <a:gd name="adj" fmla="val 543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2" descr="Картинки по запросу картинки строительства домо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00808"/>
            <a:ext cx="3096344" cy="15841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796" y="4077072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93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28601"/>
            <a:ext cx="6172200" cy="761999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«Создание условий для обеспечения доступным и комфортным жильем граждан Северо-Енисейского района»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2209800"/>
            <a:ext cx="8915400" cy="42672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ашивка 3"/>
          <p:cNvSpPr/>
          <p:nvPr/>
        </p:nvSpPr>
        <p:spPr>
          <a:xfrm>
            <a:off x="76200" y="152400"/>
            <a:ext cx="1066800" cy="1066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990600"/>
            <a:ext cx="7696200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повышение доступности жилья и улучшение жилищных условий граждан, проживающих на территории Северо-Енисейского района.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933768"/>
              </p:ext>
            </p:extLst>
          </p:nvPr>
        </p:nvGraphicFramePr>
        <p:xfrm>
          <a:off x="0" y="1524000"/>
          <a:ext cx="9144000" cy="56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447800"/>
                <a:gridCol w="1371600"/>
                <a:gridCol w="1447800"/>
                <a:gridCol w="1524000"/>
                <a:gridCol w="1447800"/>
              </a:tblGrid>
              <a:tr h="2160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 тыс. рублей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</a:p>
                  </a:txBody>
                  <a:tcPr/>
                </a:tc>
              </a:tr>
              <a:tr h="292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70 866,8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120 439,6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513 106,9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274 669,1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31 101,8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426208" y="2242066"/>
            <a:ext cx="4588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2021 году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843670"/>
              </p:ext>
            </p:extLst>
          </p:nvPr>
        </p:nvGraphicFramePr>
        <p:xfrm>
          <a:off x="76200" y="2611397"/>
          <a:ext cx="8960296" cy="2547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641"/>
                <a:gridCol w="7937655"/>
              </a:tblGrid>
              <a:tr h="45006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1 955,1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Улучшение жилищных условий отдельных категорий граждан, проживающих на территории Северо-Енисейского района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23519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445 000,0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Развитие </a:t>
                      </a:r>
                      <a:r>
                        <a:rPr lang="ru-RU" sz="1100" dirty="0" err="1" smtClean="0">
                          <a:effectLst/>
                          <a:latin typeface="Times New Roman"/>
                          <a:ea typeface="Times New Roman"/>
                        </a:rPr>
                        <a:t>среднеэтажного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 и малоэтажного жилищного строительства в Северо-Енисейском районе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9648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205,1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Капитальный ремонт муниципальных жилых помещений и общего имущества в многоквартирных домах, расположенных на территории Северо-Енисейского района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0181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25 646,6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муниципального казенного учреждения «Служба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заказчика - застройщика Северо-Енисейского района»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3479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4 300,0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Реализация мероприятий в области градостроительной деятельности на территории Северо-Енисейского района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5006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4 486,3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 в области градостроительной деятельности на территории Северо-Енисейского района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939177"/>
              </p:ext>
            </p:extLst>
          </p:nvPr>
        </p:nvGraphicFramePr>
        <p:xfrm>
          <a:off x="76201" y="4753709"/>
          <a:ext cx="8960294" cy="1985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5568"/>
                <a:gridCol w="853851"/>
                <a:gridCol w="782697"/>
                <a:gridCol w="782697"/>
                <a:gridCol w="853851"/>
                <a:gridCol w="781630"/>
              </a:tblGrid>
              <a:tr h="54749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17059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ветхого и аварийного жилья в районе из общей площади жилья,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52721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построенных среднеэтажных и малоэтажных жилых домов в населенных пунктах района, кв. м.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4 840,8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3617,4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2 174,1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768,6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52721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отремонтированных жилых помещений и отдельных технологических элементов муниципальных квартир, ед.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0180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молодых семей, получивших социальную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выплату, ед.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693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52401"/>
            <a:ext cx="6019800" cy="761999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«Развитие образования»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7458472" cy="43204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2021 году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914400"/>
            <a:ext cx="8236024" cy="6423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обеспечение высокого качества образования на территории района, соответствующего потребностям граждан и перспективным задачам развития экономики, организация отдыха и оздоровления детей.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374089"/>
              </p:ext>
            </p:extLst>
          </p:nvPr>
        </p:nvGraphicFramePr>
        <p:xfrm>
          <a:off x="0" y="1524000"/>
          <a:ext cx="9144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447800"/>
                <a:gridCol w="1371600"/>
                <a:gridCol w="1447800"/>
                <a:gridCol w="1524000"/>
                <a:gridCol w="1447800"/>
              </a:tblGrid>
              <a:tr h="2160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 тыс. рублей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2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598 176,4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636 298,5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649 570,8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626 084,6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616 393,1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152520"/>
              </p:ext>
            </p:extLst>
          </p:nvPr>
        </p:nvGraphicFramePr>
        <p:xfrm>
          <a:off x="0" y="2492896"/>
          <a:ext cx="9144000" cy="2648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1295400"/>
                <a:gridCol w="1447800"/>
                <a:gridCol w="1600200"/>
                <a:gridCol w="1447800"/>
              </a:tblGrid>
              <a:tr h="272463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Учреждения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учреждений (ед.)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учеников,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воспитанников (чел.)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Муниципальное задание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цели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04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Учреждения дошкольного образования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134 911,4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7 232,4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47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Учреждения общего образования, в том числе группы дошкольного образования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297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283 442,8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56 009,0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04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Учреждения дополнительного образования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1 483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87 094,4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10 644,4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0" y="5157192"/>
            <a:ext cx="9144000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Также предусмотрены расходы: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деятельности Управления образования администрации Северо-Енисейского района – 60 043,4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ремонт зданий муниципальных бюджетных учреждений: здания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школьных мастерских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Новокаламинская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школа № 6», ул. Дражников, 14, п. Новая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Калами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МБОУ «Северо-Енисейская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средняя школа № 2»;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МБОУ «Северо-Енисейская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средняя школа № 1 имени Е.С. Белинского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8 236,8; кровли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здания Управления образования администрации Северо-Енисейского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 – 1 869,2.</a:t>
            </a:r>
          </a:p>
        </p:txBody>
      </p:sp>
      <p:sp>
        <p:nvSpPr>
          <p:cNvPr id="8" name="Нашивка 7"/>
          <p:cNvSpPr/>
          <p:nvPr/>
        </p:nvSpPr>
        <p:spPr>
          <a:xfrm>
            <a:off x="142455" y="152400"/>
            <a:ext cx="838200" cy="990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0" name="Picture 2" descr="C:\Documents and Settings\rabota\Мои документы\картинки к бюд\2016-17\щожл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-1"/>
            <a:ext cx="1600200" cy="914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27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6629400" cy="94456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результаты при реализации муниципальной программы «Развитие образования»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822307"/>
              </p:ext>
            </p:extLst>
          </p:nvPr>
        </p:nvGraphicFramePr>
        <p:xfrm>
          <a:off x="0" y="1371601"/>
          <a:ext cx="9144000" cy="3337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/>
                <a:gridCol w="685800"/>
                <a:gridCol w="838200"/>
                <a:gridCol w="762000"/>
                <a:gridCol w="685800"/>
                <a:gridCol w="685800"/>
              </a:tblGrid>
              <a:tr h="2890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6976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численности обучающихся по программам общего образования, участвующих в олимпиадах и конкурсах различного уровня в общей численности обучающихся по программам общего образования, 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9036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оздоровленных детей школьного возраста, 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82,38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3554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учащихся муниципальных общеобразовательных учреждений, получающих горячее питание, 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9036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детей, в возрасте от 5 до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18 лет, охваченных дополнительным образованием, 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6976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 в возрасте от 3 до 7 лет, которым предоставлена возможность получать услуги дошкольного образования, в общей численности детей в возрасте от 3 до 7 лет (с учетом групп кратковременного пребывания), 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97,13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97,32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98,73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98,75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3385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удовлетворенности жителей района качеством предоставления, % муниципальных  услуг по отрасли образования, 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ашивка 3"/>
          <p:cNvSpPr/>
          <p:nvPr/>
        </p:nvSpPr>
        <p:spPr>
          <a:xfrm>
            <a:off x="0" y="152400"/>
            <a:ext cx="914400" cy="1066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9" name="Picture 5" descr="C:\Documents and Settings\rabota\Мои документы\картинки к бюд\2016-17\orig_7c570a0dfa343c955f04a461a470fc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" y="4504928"/>
            <a:ext cx="2895602" cy="2362200"/>
          </a:xfrm>
          <a:prstGeom prst="rect">
            <a:avLst/>
          </a:prstGeom>
          <a:ln w="1905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C:\Documents and Settings\rabota\Мои документы\картинки к бюд\2016-17\оит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1872" y="4504928"/>
            <a:ext cx="3112128" cy="2353072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1" name="Picture 7" descr="C:\Documents and Settings\rabota\Мои документы\картинки к бюд\2016-17\епаогпа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6334" y="4504928"/>
            <a:ext cx="3319837" cy="2362199"/>
          </a:xfrm>
          <a:prstGeom prst="rect">
            <a:avLst/>
          </a:prstGeom>
          <a:ln w="1905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Documents and Settings\rabota\Мои документы\картинки к бюд\2016-17\7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0"/>
            <a:ext cx="1828800" cy="1387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181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20980" cy="864096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питания обучающихся в муниципальных общеобразовательных организациях Северо-Енисейского района в 2021 – 2023 годах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80907"/>
              </p:ext>
            </p:extLst>
          </p:nvPr>
        </p:nvGraphicFramePr>
        <p:xfrm>
          <a:off x="191135" y="1040969"/>
          <a:ext cx="8856986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457"/>
                <a:gridCol w="792088"/>
                <a:gridCol w="648072"/>
                <a:gridCol w="792088"/>
                <a:gridCol w="936104"/>
                <a:gridCol w="4980177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Сумма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Источники финансирования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Направление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расходов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9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9 865,6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9 850,0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3 405,2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Федеральный бюджет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Обучающиеся 1-4  классов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Субсидии бюджетам муниципальных образований края на </a:t>
                      </a:r>
                      <a:r>
                        <a:rPr lang="ru-RU" sz="900" dirty="0" err="1" smtClean="0"/>
                        <a:t>софинансирование</a:t>
                      </a:r>
                      <a:r>
                        <a:rPr lang="ru-RU" sz="900" dirty="0" smtClean="0"/>
                        <a:t> организации и обеспечения обучающихся по образовательным программам начального общего образования в муниципальных образовательных организациях, за исключением обучающихся с ограниченными возможностями здоровья, бесплатным горячим питанием, предусматривающим наличие горячего блюда, не считая горячего напитка, в рамках подпрограммы «Развитие дошкольного, общего и дополнительного образования» государственной программы Красноярского края «Развитие образования»</a:t>
                      </a:r>
                    </a:p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3 288,5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3 283,3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1 135,1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Краевой бюджет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39,5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39,4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13,6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Местный бюджет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6 482,4</a:t>
                      </a:r>
                    </a:p>
                    <a:p>
                      <a:pPr algn="ctr"/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6 115,2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6 757,4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Краевой бюджет</a:t>
                      </a:r>
                    </a:p>
                    <a:p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Обучающиеся 5-11 классов</a:t>
                      </a:r>
                    </a:p>
                    <a:p>
                      <a:pPr algn="ctr"/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Субвенции бюджетам муниципальных образований на обеспечение питанием обучающихся в муниципальных и частных общеобразовательных организациях по имеющим государственную аккредитацию основным общеобразовательным программам без взимания платы (в соответствии с Законом края от 27 декабря 2005 года № 17-4377) в рамках подпрограммы «Развитие дошкольного, общего и дополнительного образования» государственной программы Красноярского края «Развитие образования»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10 370,5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10 370,5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10 370,5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Местный бюджет</a:t>
                      </a:r>
                    </a:p>
                    <a:p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Обучающиеся 5-11 классов</a:t>
                      </a:r>
                    </a:p>
                    <a:p>
                      <a:pPr algn="ctr"/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Финансовое обеспечение решения Северо-Енисейского районного Совета депутатов от 31.01.2011 № 226-16 «О финансовом обеспечении обучающихся общеобразовательных организаций Северо-Енисейского района (за исключением финансового обеспечения бесплатным горячим питанием обучающихся, получающих начальное общее образование в муниципальных образовательных организациях), горячим питанием без взимания платы»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2 049,7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2 049,7</a:t>
                      </a:r>
                    </a:p>
                    <a:p>
                      <a:pPr algn="ctr"/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2 049,7</a:t>
                      </a:r>
                    </a:p>
                    <a:p>
                      <a:pPr algn="ctr"/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Местный бюджет</a:t>
                      </a:r>
                    </a:p>
                    <a:p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Обучающиеся 1-5 классов</a:t>
                      </a:r>
                    </a:p>
                    <a:p>
                      <a:pPr algn="ctr"/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Финансовое обеспечение решения Северо-Енисейского районного Совета депутатов от 22.11.2019 № 721-54 «О финансовом обеспечении обучающихся первых-пятых классов общеобразовательных организаций Северо-Енисейского района питанием без взимания платы в виде витаминизированного молока»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272300" y="810146"/>
            <a:ext cx="18002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3\Documents\TASS_23267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652" y="5398823"/>
            <a:ext cx="3132348" cy="145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3\Documents\unname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7861"/>
            <a:ext cx="3240360" cy="142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3\Documents\1583214415_img_64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60" y="5398822"/>
            <a:ext cx="2771292" cy="14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445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20980" cy="801526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Финансовое обеспечение организации отдыха и оздоровления детей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2021 – 2023 годах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264990"/>
              </p:ext>
            </p:extLst>
          </p:nvPr>
        </p:nvGraphicFramePr>
        <p:xfrm>
          <a:off x="295083" y="875450"/>
          <a:ext cx="8773353" cy="5946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457"/>
                <a:gridCol w="792088"/>
                <a:gridCol w="648072"/>
                <a:gridCol w="6624736"/>
              </a:tblGrid>
              <a:tr h="36385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44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6 133,3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4 100,0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4 100,0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Финансовое обеспечение переданных Красноярским краем отдельных государственных полномочий и  финансовое обеспечение дополнительных мероприятий по охране и укреплению здоровья детей, проживающих в Северо-Енисейском районе, всего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8571">
                <a:tc gridSpan="4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60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4 100,0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4 100,0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4 100,0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муниципальных образований на осуществление государственных полномочий по организации и обеспечению отдыха и оздоровления детей в рамках подпрограммы «Развитие дошкольного, общего и дополнительного образования» государственной программы Красноярского края «Развитие образования» (в соответствии с Законом края от 19 апреля 2018 года № 5-1533  «О наделении органов местного самоуправления муниципальных районов и городских округов края государственными полномочиями по организации и обеспечению отдыха и оздоровления детей»), всего: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429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95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1 428,2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1 428,2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1 428,2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 70 % стоимости 80 путевок 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4295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132,9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132,9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132,9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  100 % стоимости 5 путевок детям-сиротам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42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2 538,9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2 538,9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2 538,9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  70 % стоимости набора продуктов питания для 540 детей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802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9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033,3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 финансовое обеспечение решения Северо-Енисейского районного Совета депутатов от 02.11.2020 № 21-3 «О дополнительном финансовом обеспечении переданных Красноярским краем отдельных государственных полномочий в сфере организации и обеспечения отдыха и оздоровления детей, финансовом обеспечении дополнительных мероприятий по обеспечению безопасности их жизни и здоровья в 2021 году», всего: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4295">
                <a:tc gridSpan="4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543,8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финансовое обеспечение оплаты 30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средней стоимости 80 путевок в краевые загородные лагеря, расположенные на территории Красноярского края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344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158,6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финансовое обеспечение оплаты 100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стоимости путевок в краевые загородные оздоровительные лагеря, расположенные на территории Красноярского края для 7 детей в возрасте от 7 до 18 лет, являющихся гражданами Российской Федерации, проживающих на территории Северо-Енисейского района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385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915,1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финансовое обеспечение оплаты 30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стоимости набора продуктов питания или готовых блюд и их транспортировки в лагеря с дневным пребыванием детей для 540 детей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385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113,0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финансовое обеспечение оплаты 100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стоимости набора продуктов питания или готовых блюд и их транспортировки в лагеря с дневным пребыванием детей для 20 детей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385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302,8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финансовое обеспечение содержания 3,5 ставок педагогов дополнительного образования, исполняющих функции по сопровождению детей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273362" y="659426"/>
            <a:ext cx="18002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873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4114800" cy="1228998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Финансовое обеспечение переданных Красноярским краем отдельных государственных полномочий и  финансовое обеспечение дополнительных мероприятий по охране и укреплению здоровья детей, проживающих в Северо-Енисейском районе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  <a:noFill/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83071389"/>
              </p:ext>
            </p:extLst>
          </p:nvPr>
        </p:nvGraphicFramePr>
        <p:xfrm>
          <a:off x="4249970" y="908720"/>
          <a:ext cx="466716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28164981"/>
              </p:ext>
            </p:extLst>
          </p:nvPr>
        </p:nvGraphicFramePr>
        <p:xfrm>
          <a:off x="229936" y="1556792"/>
          <a:ext cx="453650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Овал 5"/>
          <p:cNvSpPr/>
          <p:nvPr/>
        </p:nvSpPr>
        <p:spPr>
          <a:xfrm>
            <a:off x="1547664" y="3080202"/>
            <a:ext cx="1728191" cy="100811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100 % стоимости 7 путевок (средства бюджета района) </a:t>
            </a:r>
          </a:p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158,6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412776"/>
            <a:ext cx="360040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 smtClean="0">
                <a:solidFill>
                  <a:schemeClr val="tx1"/>
                </a:solidFill>
              </a:rPr>
              <a:t>* Путевки в краевые загородные оздоровительные лагеря, расположенные на территории Красноярского края для детей в возрасте от 7 до 18 лет, являющихся гражданами РФ, проживающих на территории Северо-Енисейского района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548680"/>
            <a:ext cx="345638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 smtClean="0">
                <a:solidFill>
                  <a:schemeClr val="tx1"/>
                </a:solidFill>
              </a:rPr>
              <a:t>* Набор продуктов питания или готовых блюд и их транспортировки в лагеря с дневным пребыванием детей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10066" y="4954752"/>
            <a:ext cx="360040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</a:rPr>
              <a:t>* Содержание 3,5 ставок педагогов дополнительного образования, исполняющих функции по сопровождению детей за счет средств местного бюджета в сумме  302,8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08304" y="270493"/>
            <a:ext cx="1512168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Тыс. рублей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3\Documents\organizacija_letnego_otdykha_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05872"/>
            <a:ext cx="146271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71600" y="6237312"/>
            <a:ext cx="3096344" cy="549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 том числе</a:t>
            </a:r>
            <a:r>
              <a:rPr lang="ru-RU" sz="1200" dirty="0">
                <a:solidFill>
                  <a:schemeClr val="tx1"/>
                </a:solidFill>
              </a:rPr>
              <a:t> з</a:t>
            </a:r>
            <a:r>
              <a:rPr lang="ru-RU" sz="1200" dirty="0" smtClean="0">
                <a:solidFill>
                  <a:schemeClr val="tx1"/>
                </a:solidFill>
              </a:rPr>
              <a:t>а </a:t>
            </a:r>
            <a:r>
              <a:rPr lang="ru-RU" sz="1200" dirty="0">
                <a:solidFill>
                  <a:schemeClr val="tx1"/>
                </a:solidFill>
              </a:rPr>
              <a:t>счет средств </a:t>
            </a:r>
            <a:r>
              <a:rPr lang="ru-RU" sz="12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краевого бюджета – 1 561,1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местного бюджета – 702,4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60259" y="4365104"/>
            <a:ext cx="3941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В том числе за счет средств :</a:t>
            </a:r>
          </a:p>
          <a:p>
            <a:pPr algn="ctr"/>
            <a:r>
              <a:rPr lang="ru-RU" sz="1200" dirty="0"/>
              <a:t>краевого бюджета – </a:t>
            </a:r>
            <a:r>
              <a:rPr lang="ru-RU" sz="1200" dirty="0" smtClean="0"/>
              <a:t>2 538,9</a:t>
            </a:r>
            <a:endParaRPr lang="ru-RU" sz="1200" dirty="0"/>
          </a:p>
          <a:p>
            <a:pPr algn="ctr"/>
            <a:r>
              <a:rPr lang="ru-RU" sz="1200" dirty="0"/>
              <a:t>местного бюджета – </a:t>
            </a:r>
            <a:r>
              <a:rPr lang="ru-RU" sz="1200" dirty="0" smtClean="0"/>
              <a:t>1 028,1</a:t>
            </a:r>
            <a:endParaRPr lang="ru-RU" sz="1200" dirty="0"/>
          </a:p>
        </p:txBody>
      </p:sp>
      <p:pic>
        <p:nvPicPr>
          <p:cNvPr id="11" name="Picture 2" descr="C:\Users\User3\Documents\344da0fbf7ea9039a13fa403aada9e0b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496191"/>
            <a:ext cx="2385160" cy="134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851" y="5496192"/>
            <a:ext cx="1788149" cy="134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583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-99392"/>
            <a:ext cx="8640960" cy="688503"/>
          </a:xfrm>
        </p:spPr>
        <p:txBody>
          <a:bodyPr>
            <a:noAutofit/>
          </a:bodyPr>
          <a:lstStyle/>
          <a:p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«Реформирование и модернизация жилищно-коммунального хозяйства и повышение энергетической эффективности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520542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 в 2021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541677"/>
              </p:ext>
            </p:extLst>
          </p:nvPr>
        </p:nvGraphicFramePr>
        <p:xfrm>
          <a:off x="74331" y="1052736"/>
          <a:ext cx="9004144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295"/>
                <a:gridCol w="1447800"/>
                <a:gridCol w="1371600"/>
                <a:gridCol w="1447800"/>
                <a:gridCol w="1524000"/>
                <a:gridCol w="1372649"/>
              </a:tblGrid>
              <a:tr h="18213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 тыс. рублей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213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521 440,1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595 999,9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472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599,3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444 000,6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444 000,6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Нашивка 8"/>
          <p:cNvSpPr/>
          <p:nvPr/>
        </p:nvSpPr>
        <p:spPr>
          <a:xfrm>
            <a:off x="16286" y="71167"/>
            <a:ext cx="714380" cy="64294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992673"/>
              </p:ext>
            </p:extLst>
          </p:nvPr>
        </p:nvGraphicFramePr>
        <p:xfrm>
          <a:off x="107503" y="1911690"/>
          <a:ext cx="8928993" cy="3095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74"/>
                <a:gridCol w="8217719"/>
              </a:tblGrid>
              <a:tr h="239084">
                <a:tc>
                  <a:txBody>
                    <a:bodyPr/>
                    <a:lstStyle/>
                    <a:p>
                      <a:pPr algn="l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36 820,9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«Чистая вода Северо-Енисейского района»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458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36 820,9</a:t>
                      </a:r>
                      <a:endParaRPr lang="ru-RU" sz="9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Пусконаладочные работы по объекту «Водозабор подземных вод для хозяйственно-питьевого снабжения </a:t>
                      </a:r>
                      <a:r>
                        <a:rPr lang="ru-RU" sz="9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</a:t>
                      </a:r>
                      <a:r>
                        <a:rPr lang="ru-RU" sz="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Северо-Енисейский»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9084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430 339,6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3. «Доступность коммунально-бытовых услуг для населения Северо-Енисейского района» 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9084">
                <a:tc>
                  <a:txBody>
                    <a:bodyPr/>
                    <a:lstStyle/>
                    <a:p>
                      <a:pPr algn="l"/>
                      <a:r>
                        <a:rPr lang="ru-RU" sz="9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407 683,9</a:t>
                      </a:r>
                      <a:endParaRPr lang="ru-RU" sz="900" b="1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организацию теплоснабжения населения</a:t>
                      </a:r>
                      <a:endParaRPr lang="ru-RU" sz="9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2738">
                <a:tc>
                  <a:txBody>
                    <a:bodyPr/>
                    <a:lstStyle/>
                    <a:p>
                      <a:pPr algn="l"/>
                      <a:r>
                        <a:rPr lang="ru-RU" sz="9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7 885,6</a:t>
                      </a:r>
                      <a:endParaRPr lang="ru-RU" sz="900" b="1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u="non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Возмещение фактически понесенных затрат, связанных с обеспечением жителей района услугами бытового обслуживания в части возмещения части затрат в связи с оказанием бытовых услуг общих отделений бань  </a:t>
                      </a:r>
                      <a:r>
                        <a:rPr lang="ru-RU" sz="900" u="none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</a:t>
                      </a:r>
                      <a:r>
                        <a:rPr lang="ru-RU" sz="900" u="non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Северо-Енисейский , п. Тея, п. Вангаш, п. Новая Калами, п. </a:t>
                      </a:r>
                      <a:r>
                        <a:rPr lang="ru-RU" sz="900" u="none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Енашимо</a:t>
                      </a:r>
                      <a:endParaRPr lang="ru-RU" sz="9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5065">
                <a:tc>
                  <a:txBody>
                    <a:bodyPr/>
                    <a:lstStyle/>
                    <a:p>
                      <a:pPr algn="l"/>
                      <a:r>
                        <a:rPr lang="ru-RU" sz="9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6 877,6</a:t>
                      </a:r>
                      <a:endParaRPr lang="ru-RU" sz="900" b="1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Возмещение фактически понесенных затрат по организации водоснабжения населения в части доставки воды автомобильным транспортом от центральной водокачки к водоразборным колонкам и на содержание водоразборных колонок в </a:t>
                      </a:r>
                      <a:r>
                        <a:rPr lang="ru-RU" sz="90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гп</a:t>
                      </a:r>
                      <a:r>
                        <a:rPr lang="ru-RU" sz="9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Северо-Енисейский</a:t>
                      </a:r>
                      <a:endParaRPr lang="ru-RU" sz="9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1685">
                <a:tc>
                  <a:txBody>
                    <a:bodyPr/>
                    <a:lstStyle/>
                    <a:p>
                      <a:pPr algn="l"/>
                      <a:r>
                        <a:rPr lang="ru-RU" sz="9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7 892,5</a:t>
                      </a:r>
                      <a:endParaRPr lang="ru-RU" sz="900" b="1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Возмещение фактически понесенных затрат, связанных с организацией в границах района теплоснабжения населения в части производства и (или) реализации топлива твердого (швырок всех групп пород)</a:t>
                      </a:r>
                      <a:endParaRPr lang="ru-RU" sz="9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9084">
                <a:tc>
                  <a:txBody>
                    <a:bodyPr/>
                    <a:lstStyle/>
                    <a:p>
                      <a:pPr algn="l"/>
                      <a:r>
                        <a:rPr lang="ru-RU" sz="9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5 438,8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4. «Энергосбережение и повышение энергетической эффективности в Северо-Енисейском районе»</a:t>
                      </a:r>
                      <a:endParaRPr lang="ru-RU" sz="9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9084">
                <a:tc>
                  <a:txBody>
                    <a:bodyPr/>
                    <a:lstStyle/>
                    <a:p>
                      <a:pPr algn="l"/>
                      <a:r>
                        <a:rPr lang="ru-RU" sz="9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5 438,8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муниципальных образований на компенсацию выпадающих доходов </a:t>
                      </a:r>
                      <a:r>
                        <a:rPr lang="ru-RU" sz="900" u="none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энергоснабжающих</a:t>
                      </a:r>
                      <a:r>
                        <a:rPr lang="ru-RU" sz="9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организаций, связанных с применением государственных регулируемых цен (тарифов) на электрическую энергию, вырабатываемую дизельными электростанциями на территории Красноярского края для населения (в соответствии с Законом края от 20 декабря 2012 года № 3-963) в рамках подпрограммы «</a:t>
                      </a:r>
                      <a:r>
                        <a:rPr lang="ru-RU" sz="900" u="none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Энергоэффективность</a:t>
                      </a:r>
                      <a:r>
                        <a:rPr lang="ru-RU" sz="9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развитие энергетики» государственной программы Красноярского края «Реформирование и модернизация жилищно-коммунального хозяйства и повышение энергетической эффективности»</a:t>
                      </a:r>
                      <a:endParaRPr lang="ru-RU" sz="9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683568" y="488309"/>
            <a:ext cx="8460432" cy="56442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обеспечение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района качественными жилищно-коммунальными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услугами; формирование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целостности и эффективной системы управления энергосбережением и повышением энергетической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эффективности; обеспечение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и организаций района топливом для нужд отопления и лесоматериалом для проведения ремонтно-строительных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664" y="5301208"/>
            <a:ext cx="2736304" cy="1533952"/>
          </a:xfrm>
          <a:prstGeom prst="rect">
            <a:avLst/>
          </a:prstGeom>
        </p:spPr>
      </p:pic>
      <p:pic>
        <p:nvPicPr>
          <p:cNvPr id="12" name="Picture 2" descr="https://go3.imgsmail.ru/imgpreview?key=33dca894dde0bd4f&amp;mb=imgdb_preview_19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2987824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301207"/>
            <a:ext cx="3168352" cy="156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816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-1141"/>
            <a:ext cx="3819627" cy="1408462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бюджета района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2019–2023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9" y="357594"/>
            <a:ext cx="750719" cy="750718"/>
          </a:xfrm>
          <a:prstGeom prst="rect">
            <a:avLst/>
          </a:prstGeom>
        </p:spPr>
      </p:pic>
      <p:graphicFrame>
        <p:nvGraphicFramePr>
          <p:cNvPr id="20" name="Объект 1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93843434"/>
              </p:ext>
            </p:extLst>
          </p:nvPr>
        </p:nvGraphicFramePr>
        <p:xfrm>
          <a:off x="395536" y="1254682"/>
          <a:ext cx="3888432" cy="529195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044810"/>
                <a:gridCol w="403462"/>
                <a:gridCol w="360040"/>
                <a:gridCol w="360040"/>
                <a:gridCol w="360040"/>
                <a:gridCol w="360040"/>
              </a:tblGrid>
              <a:tr h="2412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effectLst/>
                          <a:latin typeface="Calibri" pitchFamily="34" charset="0"/>
                        </a:rPr>
                        <a:t>Наименование</a:t>
                      </a:r>
                      <a:endParaRPr lang="ru-RU" sz="800" b="1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 smtClean="0">
                          <a:effectLst/>
                          <a:latin typeface="Calibri" pitchFamily="34" charset="0"/>
                        </a:rPr>
                        <a:t>2019*</a:t>
                      </a:r>
                      <a:endParaRPr lang="ru-RU" sz="800" b="1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 smtClean="0">
                          <a:effectLst/>
                          <a:latin typeface="Calibri" pitchFamily="34" charset="0"/>
                        </a:rPr>
                        <a:t>2020**</a:t>
                      </a:r>
                      <a:endParaRPr lang="ru-RU" sz="800" b="1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 smtClean="0">
                          <a:effectLst/>
                          <a:latin typeface="Calibri" pitchFamily="34" charset="0"/>
                        </a:rPr>
                        <a:t>2021</a:t>
                      </a:r>
                      <a:endParaRPr lang="ru-RU" sz="800" b="1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 smtClean="0">
                          <a:effectLst/>
                          <a:latin typeface="Calibri" pitchFamily="34" charset="0"/>
                        </a:rPr>
                        <a:t>2022</a:t>
                      </a:r>
                      <a:endParaRPr lang="ru-RU" sz="800" b="1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 smtClean="0">
                          <a:effectLst/>
                          <a:latin typeface="Calibri" pitchFamily="34" charset="0"/>
                        </a:rPr>
                        <a:t>2023</a:t>
                      </a:r>
                      <a:endParaRPr lang="ru-RU" sz="800" b="1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 anchor="ctr"/>
                </a:tc>
              </a:tr>
              <a:tr h="12294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2 </a:t>
                      </a:r>
                      <a:r>
                        <a:rPr lang="ru-RU" sz="800" b="1" u="none" strike="noStrike" dirty="0" smtClean="0">
                          <a:effectLst/>
                          <a:latin typeface="Calibri" pitchFamily="34" charset="0"/>
                        </a:rPr>
                        <a:t>092,0  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2 307,7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lang="ru-RU" sz="800" b="1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514,1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2 510,3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2 531,7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 anchor="ctr"/>
                </a:tc>
              </a:tr>
              <a:tr h="17455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Общегосударственные вопросы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effectLst/>
                          <a:latin typeface="Calibri" pitchFamily="34" charset="0"/>
                        </a:rPr>
                        <a:t>240,1  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322,5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286,5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283,6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283,6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 anchor="ctr"/>
                </a:tc>
              </a:tr>
              <a:tr h="3584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Функционирование высшего должностного лица субъекта РФ и </a:t>
                      </a:r>
                      <a:r>
                        <a:rPr lang="ru-RU" sz="800" u="none" strike="noStrike" dirty="0" smtClean="0">
                          <a:effectLst/>
                          <a:latin typeface="Calibri" pitchFamily="34" charset="0"/>
                        </a:rPr>
                        <a:t>муниципального </a:t>
                      </a:r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образования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Calibri" pitchFamily="34" charset="0"/>
                        </a:rPr>
                        <a:t>13,2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12,6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15,1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15,0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15,1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</a:tr>
              <a:tr h="47724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</a:t>
                      </a:r>
                      <a:r>
                        <a:rPr lang="ru-RU" sz="800" u="none" strike="noStrike" dirty="0" smtClean="0">
                          <a:effectLst/>
                          <a:latin typeface="Calibri" pitchFamily="34" charset="0"/>
                        </a:rPr>
                        <a:t>муниципальных </a:t>
                      </a:r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образований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Calibri" pitchFamily="34" charset="0"/>
                        </a:rPr>
                        <a:t>5,3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8,3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7,2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7,1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7,2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</a:tr>
              <a:tr h="38292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Функционирование высших исполнительных органов государственной власти местных администраций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Calibri" pitchFamily="34" charset="0"/>
                        </a:rPr>
                        <a:t>176,3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221,8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207,3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206,0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206,1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</a:tr>
              <a:tr h="14563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Судебная система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Calibri" pitchFamily="34" charset="0"/>
                        </a:rPr>
                        <a:t>0,009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0,009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0,009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0,076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</a:tr>
              <a:tr h="47626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Calibri" pitchFamily="34" charset="0"/>
                        </a:rPr>
                        <a:t>30,8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34,4</a:t>
                      </a: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36,7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36,6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36,7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</a:tr>
              <a:tr h="28577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Обеспечение проведения выборов и референдумов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0,8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2,4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  <a:p>
                      <a:pPr algn="r" fontAlgn="t"/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  <a:p>
                      <a:pPr algn="r" fontAlgn="t"/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r>
                        <a:rPr lang="ru-RU" sz="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,0</a:t>
                      </a:r>
                    </a:p>
                    <a:p>
                      <a:pPr algn="r" fontAlgn="t"/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</a:tr>
              <a:tr h="12705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Резервные фонды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Calibri" pitchFamily="34" charset="0"/>
                        </a:rPr>
                        <a:t>0,0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3,3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6,2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5,0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5,0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</a:tr>
              <a:tr h="14351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Другие общегосударственные вопросы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Calibri" pitchFamily="34" charset="0"/>
                        </a:rPr>
                        <a:t>13,7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39,7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14,0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13,7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13,7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</a:tr>
              <a:tr h="12697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Национальная оборона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0,5  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0,6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0,6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0,6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</a:tr>
              <a:tr h="24072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Calibri" pitchFamily="34" charset="0"/>
                        </a:rPr>
                        <a:t>29,6  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49,9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40,1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40,0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40,0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</a:tr>
              <a:tr h="3663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Предупреждение и ликвидация последствий чс природного и техногенного характера, гражданская оборона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Calibri" pitchFamily="34" charset="0"/>
                        </a:rPr>
                        <a:t>27,8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47,3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37,1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37,2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37,2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</a:tr>
              <a:tr h="13528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Обеспечение пожарной безопасности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Calibri" pitchFamily="34" charset="0"/>
                        </a:rPr>
                        <a:t>1,2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1,7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2,7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2,5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2,5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</a:tr>
              <a:tr h="3584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Calibri" pitchFamily="34" charset="0"/>
                        </a:rPr>
                        <a:t>0,6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1,0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0,4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0,4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0,4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</a:tr>
              <a:tr h="12697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Национальная экономика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Calibri" pitchFamily="34" charset="0"/>
                        </a:rPr>
                        <a:t>169,8  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172,3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152,3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111,4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110,5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</a:tr>
              <a:tr h="13528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Сельское хозяйство и рыболовство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Calibri" pitchFamily="34" charset="0"/>
                        </a:rPr>
                        <a:t>0,9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0,9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</a:tr>
              <a:tr h="12705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Транспорт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Calibri" pitchFamily="34" charset="0"/>
                        </a:rPr>
                        <a:t>23,6 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17,8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25,5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25,5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25,5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</a:tr>
              <a:tr h="16857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Дорожное хозяйство</a:t>
                      </a:r>
                      <a:endParaRPr lang="ru-RU" sz="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72,0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81,9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96,8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56,7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55,9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</a:tr>
              <a:tr h="47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Другие вопросы в области национальной экономики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73,3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71,7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29,0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28,2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28,2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0" marR="5360" marT="5360" marB="0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09" y="1499401"/>
            <a:ext cx="432047" cy="4320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189" y="548680"/>
            <a:ext cx="429283" cy="4292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47" y="1499399"/>
            <a:ext cx="388251" cy="3882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013" y="4158840"/>
            <a:ext cx="413567" cy="413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915" y="3140970"/>
            <a:ext cx="438652" cy="4386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01" y="2492898"/>
            <a:ext cx="423131" cy="423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66919"/>
            <a:ext cx="352515" cy="3525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40" y="4725147"/>
            <a:ext cx="413381" cy="4133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45" y="4020585"/>
            <a:ext cx="344521" cy="344521"/>
          </a:xfrm>
          <a:prstGeom prst="rect">
            <a:avLst/>
          </a:prstGeom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88239"/>
              </p:ext>
            </p:extLst>
          </p:nvPr>
        </p:nvGraphicFramePr>
        <p:xfrm>
          <a:off x="5004049" y="475115"/>
          <a:ext cx="3888431" cy="561818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000617"/>
                <a:gridCol w="375646"/>
                <a:gridCol w="360040"/>
                <a:gridCol w="360040"/>
                <a:gridCol w="432048"/>
                <a:gridCol w="360040"/>
              </a:tblGrid>
              <a:tr h="505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Наименование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Calibri" pitchFamily="34" charset="0"/>
                        </a:rPr>
                        <a:t>2019*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Calibri" pitchFamily="34" charset="0"/>
                        </a:rPr>
                        <a:t>2020**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Calibri" pitchFamily="34" charset="0"/>
                        </a:rPr>
                        <a:t>2021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Calibri" pitchFamily="34" charset="0"/>
                        </a:rPr>
                        <a:t>2022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Calibri" pitchFamily="34" charset="0"/>
                        </a:rPr>
                        <a:t>2022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 anchor="ctr"/>
                </a:tc>
              </a:tr>
              <a:tr h="14401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Жилищно-коммунальное хозяйство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Calibri" pitchFamily="34" charset="0"/>
                        </a:rPr>
                        <a:t>701,9  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Calibri" pitchFamily="34" charset="0"/>
                        </a:rPr>
                        <a:t>814,8  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1 104,1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749,6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504,3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2336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Жилищное хозяйство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Calibri" pitchFamily="34" charset="0"/>
                        </a:rPr>
                        <a:t>49,1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88,2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487,7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250,1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6,5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7038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Коммунальное хозяйство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590,2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632,5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475,1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446,5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446,5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4036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Благоустройство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39,2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58,5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115,7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27,5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25,7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27674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Другие вопросы в области жилищно-коммунального хозяйства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23,4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35,6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25,6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25,6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25,6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3903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Охрана окружающей среды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0,5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1,7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1,7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1,7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1,7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3903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Образование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605,2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629,5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636,1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612,6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610,8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3903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Дошкольное образование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158,5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167,8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159,3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159,3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159,3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3903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Общее образование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Calibri" pitchFamily="34" charset="0"/>
                        </a:rPr>
                        <a:t>270,3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Calibri" pitchFamily="34" charset="0"/>
                        </a:rPr>
                        <a:t>290,3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296,4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277,0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275,2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3903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Дополнительное образование детей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99,7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100,7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97,8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98,0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98,1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26196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Молодежная политика и оздоровление детей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Calibri" pitchFamily="34" charset="0"/>
                        </a:rPr>
                        <a:t>18,0</a:t>
                      </a:r>
                    </a:p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Calibri" pitchFamily="34" charset="0"/>
                        </a:rPr>
                        <a:t>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Calibri" pitchFamily="34" charset="0"/>
                        </a:rPr>
                        <a:t>12,0</a:t>
                      </a:r>
                    </a:p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Calibri" pitchFamily="34" charset="0"/>
                        </a:rPr>
                        <a:t>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20,7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18,2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18,2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7604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Другие вопросы в области образования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58,7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58,6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61,9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59,9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59,9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3903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Культура,  кинематография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Calibri" pitchFamily="34" charset="0"/>
                        </a:rPr>
                        <a:t>149,1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138,1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141,8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135,1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135,1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3903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Культура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100,7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85,7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88,7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82,0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82,0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27807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Другие вопросы в области культуры, кинематографии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Calibri" pitchFamily="34" charset="0"/>
                        </a:rPr>
                        <a:t>48,4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53,0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53,0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53,0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53,0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4417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Здравоохранение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0,0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10,0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0,0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0,0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0,0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4417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Стационарная медицинская</a:t>
                      </a:r>
                      <a:r>
                        <a:rPr lang="ru-RU" sz="800" b="0" i="0" u="none" strike="noStrike" baseline="0" dirty="0" smtClean="0">
                          <a:effectLst/>
                          <a:latin typeface="Calibri" pitchFamily="34" charset="0"/>
                        </a:rPr>
                        <a:t> помощь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10,0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0,0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0,0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0,0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3903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Социальная политика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87,0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54,7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54,8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54,2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46,3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3903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Пенсионное обеспечение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Calibri" pitchFamily="34" charset="0"/>
                        </a:rPr>
                        <a:t>1,4 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Calibri" pitchFamily="34" charset="0"/>
                        </a:rPr>
                        <a:t>1,9 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2,3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2,3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2,3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3903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Социальное обслуживание населения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Calibri" pitchFamily="34" charset="0"/>
                        </a:rPr>
                        <a:t>33,6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Calibri" pitchFamily="34" charset="0"/>
                        </a:rPr>
                        <a:t>-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2336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Социальное обеспечение населения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Calibri" pitchFamily="34" charset="0"/>
                        </a:rPr>
                        <a:t>27,9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Calibri" pitchFamily="34" charset="0"/>
                        </a:rPr>
                        <a:t>36,3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35,7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35,3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27,4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547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Охрана семьи и детства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Calibri" pitchFamily="34" charset="0"/>
                        </a:rPr>
                        <a:t>4,8 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Calibri" pitchFamily="34" charset="0"/>
                        </a:rPr>
                        <a:t>1,4  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2,1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2,1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2,1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27807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Другие вопросы в области социальной политики</a:t>
                      </a:r>
                      <a:endParaRPr lang="ru-RU" sz="800" b="0" i="0" u="none" strike="noStrike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Calibri" pitchFamily="34" charset="0"/>
                        </a:rPr>
                        <a:t>19,3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Calibri" pitchFamily="34" charset="0"/>
                        </a:rPr>
                        <a:t>15,1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14,7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14,5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14,5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6203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Физическая культура и спорт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73,1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83,7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70,9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70,4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70,4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4036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Массовый спорт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57,1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66,5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54,1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53,5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53,5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3771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Спорт высших достижений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0,5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0,4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0,4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0,4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0,4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27807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Calibri" pitchFamily="34" charset="0"/>
                        </a:rPr>
                        <a:t>Другие вопросы в области физической культуры и спорта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15,5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16,8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16,4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16,4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Calibri" pitchFamily="34" charset="0"/>
                        </a:rPr>
                        <a:t>16,4</a:t>
                      </a:r>
                      <a:endParaRPr lang="ru-RU" sz="8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3903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Средства массовой информации 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22,3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25,5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25,3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25,3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25,3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27807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Обслуживание государственного и муниципального долга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12,9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3,8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0,0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0,0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0,0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  <a:tr h="16263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Условно утвержденные расходы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0,0 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0,0 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0,0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425,9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Calibri" pitchFamily="34" charset="0"/>
                        </a:rPr>
                        <a:t>703,6</a:t>
                      </a:r>
                      <a:endParaRPr lang="ru-RU" sz="8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5859" marR="5859" marT="5859" marB="0"/>
                </a:tc>
              </a:tr>
            </a:tbl>
          </a:graphicData>
        </a:graphic>
      </p:graphicFrame>
      <p:sp>
        <p:nvSpPr>
          <p:cNvPr id="22" name="Заголовок 1"/>
          <p:cNvSpPr txBox="1">
            <a:spLocks/>
          </p:cNvSpPr>
          <p:nvPr/>
        </p:nvSpPr>
        <p:spPr>
          <a:xfrm>
            <a:off x="4499992" y="6093296"/>
            <a:ext cx="464401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*в соответствии с решением Северо-Енисейского районного </a:t>
            </a:r>
            <a:r>
              <a:rPr lang="ru-RU" sz="8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депутатов от </a:t>
            </a:r>
            <a:r>
              <a:rPr lang="ru-RU" sz="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15.06.2020 </a:t>
            </a:r>
            <a:r>
              <a:rPr lang="ru-RU" sz="8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813-60 </a:t>
            </a:r>
            <a:r>
              <a:rPr lang="ru-RU" sz="8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  исполнении бюджета Северо-Енисейского района за </a:t>
            </a:r>
            <a:r>
              <a:rPr lang="ru-RU" sz="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год»</a:t>
            </a:r>
          </a:p>
          <a:p>
            <a:pPr algn="l"/>
            <a:endParaRPr lang="ru-RU" sz="8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** </a:t>
            </a:r>
            <a:r>
              <a:rPr lang="ru-RU" sz="8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</a:t>
            </a:r>
            <a:r>
              <a:rPr lang="ru-RU" sz="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решением </a:t>
            </a:r>
            <a:r>
              <a:rPr lang="ru-RU" sz="8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Северо-Енисейского районного Совета депутатов </a:t>
            </a:r>
            <a:r>
              <a:rPr lang="ru-RU" sz="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бюджете Северо-Енисейского района на  2020 год и плановый период 2021-2022 годов» от 16.12.2019 № 760-55</a:t>
            </a:r>
            <a:endParaRPr lang="ru-RU" sz="8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36413" y="1052736"/>
            <a:ext cx="1092563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млн. рублей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22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440488" cy="94456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Основные результаты при реализации муниципальной программы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«Реформирование и модернизация жилищно-коммунального хозяйства и повышение энергетической эффективности»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401417"/>
              </p:ext>
            </p:extLst>
          </p:nvPr>
        </p:nvGraphicFramePr>
        <p:xfrm>
          <a:off x="0" y="1295400"/>
          <a:ext cx="6588224" cy="5536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7842"/>
                <a:gridCol w="783431"/>
                <a:gridCol w="854652"/>
                <a:gridCol w="783431"/>
                <a:gridCol w="854652"/>
                <a:gridCol w="784216"/>
              </a:tblGrid>
              <a:tr h="3921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0529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Снижение уровня износа коммунальной инфраструктуры,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94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Удельный вес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проб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воды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из водопроводной сети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не отвечающие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гигиеническим нормативам по санитарно-химическим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показателям, %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9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проб воды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 водопроводной сети, не отвечающие гигиеническим нормативам по микробиологическим показателям,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24947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завозимого котельно-печного топлива,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тн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13 161,2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70529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Отношение предъявленной населению платы за ЖКУ к фактическим затратам на их оказание,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62,8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0529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Количество водоразборных колонок, обеспечивающих население неблагоустроенного сектора питьевой водой, ед.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0529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Количество посещений общих отделений муниципальных бань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чел.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11 364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6 558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11 364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11 364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11 364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5164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топлива твердого (швырок всех групп пород), необходимый для теплоснабжения населения, неблагоустроенного сектора района,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скл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куб. м.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6 750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6 815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6 815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6 815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6 815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Нашивка 3"/>
          <p:cNvSpPr/>
          <p:nvPr/>
        </p:nvSpPr>
        <p:spPr>
          <a:xfrm>
            <a:off x="457200" y="228600"/>
            <a:ext cx="914400" cy="1066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717032"/>
            <a:ext cx="2555776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74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4625"/>
            <a:ext cx="5902424" cy="576063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473334"/>
            <a:ext cx="9144000" cy="42754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7190" y="687566"/>
            <a:ext cx="6540452" cy="9908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создание и сохранение благоприятных условий для устойчивого развития сферы культуры, создание единого культурного пространства и сохранения культурного наследия, развития культурного и духовного потенциала населения Северо-Енисейского района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220503"/>
              </p:ext>
            </p:extLst>
          </p:nvPr>
        </p:nvGraphicFramePr>
        <p:xfrm>
          <a:off x="0" y="1772816"/>
          <a:ext cx="9144000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447800"/>
                <a:gridCol w="1371600"/>
                <a:gridCol w="1447800"/>
                <a:gridCol w="1524000"/>
                <a:gridCol w="1447800"/>
              </a:tblGrid>
              <a:tr h="2790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 тыс. рублей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970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158 924,3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150 316,6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153 322,5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146 591,6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146 591,6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41262" y="2348880"/>
            <a:ext cx="5286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2021 году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0" y="44624"/>
            <a:ext cx="714380" cy="64294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06195"/>
              </p:ext>
            </p:extLst>
          </p:nvPr>
        </p:nvGraphicFramePr>
        <p:xfrm>
          <a:off x="133633" y="2718212"/>
          <a:ext cx="8928992" cy="3310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8136904"/>
              </a:tblGrid>
              <a:tr h="392016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52 609,6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выполнения муниципального задания и субсидии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цели, не связанные с выполнением муниципального задания муниципального бюджетного учреждения «ЦКС»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018">
                <a:tc>
                  <a:txBody>
                    <a:bodyPr/>
                    <a:lstStyle/>
                    <a:p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32 349,0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казенного учреждения «ЦОУ» 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2746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23 544,7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выполнения муниципального задания и субсидии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цели, не связанные с выполнением муниципального задания муниципального бюджетного учреждения «ЦБС»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357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699,2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Отдела культуры администрации Северо-Енисейского района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2016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11 008,4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выполнения муниципального задания и субсидии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цели, не связанные с выполнением муниципального задания муниципального бюджетного учреждения дополнительного образования «ДШИ»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2016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6 380,6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выполнения муниципального задания и субсидии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цели, не связанные с выполнением муниципального задания муниципального бюджетного учреждения «Муниципальный музей»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679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2 294,6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здания СДК поселка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Вангаш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бюджетного учреждения «Централизованная клубная система Северо-Енисейского района» ул. Центральная, 21, п.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Вангаш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570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436,4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здания РДК «Металлург» муниципального бюджетного учреждения «Централизованная клубная система Северо-Енисейского района» по ул. Ленина, 9 в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Северо-Енисейский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641" y="-31570"/>
            <a:ext cx="2008359" cy="1981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996535"/>
            <a:ext cx="2244249" cy="915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58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520542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672653"/>
              </p:ext>
            </p:extLst>
          </p:nvPr>
        </p:nvGraphicFramePr>
        <p:xfrm>
          <a:off x="0" y="476673"/>
          <a:ext cx="9144000" cy="6205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6096"/>
                <a:gridCol w="648072"/>
                <a:gridCol w="720080"/>
                <a:gridCol w="720080"/>
                <a:gridCol w="792088"/>
                <a:gridCol w="827584"/>
              </a:tblGrid>
              <a:tr h="3695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результаты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/>
                </a:tc>
              </a:tr>
              <a:tr h="434856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 представленных (во всех формах) музейных предметов от общего количества предметов основного фонда музея, %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41,4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39,1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39,4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39,7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39,7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4856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посетителей (индивидуальные посещения, экскурсионные посещения, мероприятия музея), чел.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8 524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8 800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9 100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9 200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9 200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6954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книговыдач, ед.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227 729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225 500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225 505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225 515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225 515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55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посещений, ед.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65 550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70 600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71 000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71 400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Увеличение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доли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библиотек, подключенных к сети интернет в общем количестве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библиотек, %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55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зарегистрированных пользователей, чел.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7 952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7 860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7 865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7 870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7 870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55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объема электронного каталога, 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55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поступлений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новой литературы, ед.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2 600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2 500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2500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2500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2500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55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книжного фонда, экз.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105 526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107 000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107 000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55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новых постановок народного театра «Самородок», ед.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55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посетителей, человек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856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1 350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1 350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1 360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1 370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66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посетителей культурно-досуговых мероприятий, чел.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73 808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69 050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69 060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69 070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69 080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3019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клубных формирований культурно-досугового типа, ед.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3019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клубных формирований,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чел.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1 167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950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955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960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965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5917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концертов, концертных программ, выставок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иных зрелищных мероприятий, чел.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1 085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780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780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780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780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55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систематически обучающихся учащихся, чел.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228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эксплуатационно-технического обслуживания объектов и помещений,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 так же содержание указанных объектов, помещений и прилегающей территории в надлежащем состоянии, кв. м.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225 868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226 463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itchFamily="18" charset="0"/>
                          <a:cs typeface="Times New Roman" pitchFamily="18" charset="0"/>
                        </a:rPr>
                        <a:t>226 463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itchFamily="18" charset="0"/>
                          <a:cs typeface="Times New Roman" pitchFamily="18" charset="0"/>
                        </a:rPr>
                        <a:t>226 463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226 463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продолжение к муниципальной программе «Развитие культуры»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1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4\Documents\Картинки\авто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5" y="4877866"/>
            <a:ext cx="3691101" cy="1862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User4\Documents\Картинки\i ремонт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487" y="4174862"/>
            <a:ext cx="5293933" cy="2566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4392488" cy="360040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транспортной системы Северо-Енисейского района»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264313"/>
              </p:ext>
            </p:extLst>
          </p:nvPr>
        </p:nvGraphicFramePr>
        <p:xfrm>
          <a:off x="207384" y="623667"/>
          <a:ext cx="6061976" cy="1268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1976"/>
              </a:tblGrid>
              <a:tr h="837049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муниципальной программы-р</a:t>
                      </a: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азвитие современной и эффективной транспортной инфраструктуры; повышение комплексной  безопасности дорожного движения; повышение доступности транспортных услуг для населения.</a:t>
                      </a: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31778">
                <a:tc>
                  <a:txBody>
                    <a:bodyPr/>
                    <a:lstStyle/>
                    <a:p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07384" y="648728"/>
            <a:ext cx="6164816" cy="620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309741"/>
              </p:ext>
            </p:extLst>
          </p:nvPr>
        </p:nvGraphicFramePr>
        <p:xfrm>
          <a:off x="208653" y="1329889"/>
          <a:ext cx="8496944" cy="64008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858076"/>
                <a:gridCol w="1238717"/>
                <a:gridCol w="1470977"/>
                <a:gridCol w="1292192"/>
                <a:gridCol w="1262663"/>
                <a:gridCol w="1374319"/>
              </a:tblGrid>
              <a:tr h="246884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Объемы финансирования, </a:t>
                      </a:r>
                    </a:p>
                    <a:p>
                      <a:pPr algn="ctr"/>
                      <a:r>
                        <a:rPr lang="ru-RU" sz="1200" dirty="0" smtClean="0"/>
                        <a:t>тыс.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2019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2021год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2022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2023 год </a:t>
                      </a:r>
                    </a:p>
                  </a:txBody>
                  <a:tcPr/>
                </a:tc>
              </a:tr>
              <a:tr h="32917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292,1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93 784,7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122 393,6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82 264,7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81 395,5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5253" y="2455812"/>
            <a:ext cx="624895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</a:rPr>
              <a:t>За счет средств дорожного фонда Северо-Енисейского района планируется выполнение работ по ремонту улично-дорожной сети, строительству и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реконструкции автомобильных 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</a:rPr>
              <a:t>дорог Северо-Енисейского района, что позволит обеспечить сохранность сети автомобильных дорог.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Содержание автомобильных дорог общего пользования местного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значения.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Будут 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</a:rPr>
              <a:t>продолжены работы по устройству асфальтобетонного покрытия участков автомобильной дороги,  восстановлению профиля гравийной дороги, бетонных водоотводных канав, водопропускных трубок.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282623" y="2455812"/>
            <a:ext cx="6449617" cy="1719050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317510" y="4308655"/>
            <a:ext cx="69907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рамках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подпрограммы «Повышение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безопасности дорожного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движения в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Северо-Енисейском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районе»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предусмотрено приобретение и установка дорожных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знаков,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замена барьерных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ограждений,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устройство выносных стоек с дорожными знаками для безопасного дорожного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движения, устройство освещения дорог, стоянок.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290428" y="4272532"/>
            <a:ext cx="7350457" cy="984886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317510" y="5257418"/>
            <a:ext cx="8496944" cy="756685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7941" y="2066774"/>
            <a:ext cx="43924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6165548"/>
              </p:ext>
            </p:extLst>
          </p:nvPr>
        </p:nvGraphicFramePr>
        <p:xfrm>
          <a:off x="195254" y="2349343"/>
          <a:ext cx="6506588" cy="1583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755575" y="2643182"/>
            <a:ext cx="57997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Нашивка 21"/>
          <p:cNvSpPr/>
          <p:nvPr/>
        </p:nvSpPr>
        <p:spPr>
          <a:xfrm>
            <a:off x="207384" y="139035"/>
            <a:ext cx="484632" cy="484632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 descr="C:\Users\User4\Documents\Картинки\iдорог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4097"/>
            <a:ext cx="2393355" cy="1104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4\Documents\Картинки\16215    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068" y="2349343"/>
            <a:ext cx="1944217" cy="10801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58893" y="5220261"/>
            <a:ext cx="84427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рамках подпрограммы «Развитие транспортного комплекса Северо-Енисейского района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 предусмотрены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субсидии на возмещение недополученных доходов, возникающих у перевозчиков при исполнении муниципальной программы пассажирских перевозок автомобильным транспортом по маршрутам  с небольшой интенсивностью пассажиропотоков в условиях регулирования тарифов.</a:t>
            </a:r>
          </a:p>
        </p:txBody>
      </p:sp>
    </p:spTree>
    <p:extLst>
      <p:ext uri="{BB962C8B-B14F-4D97-AF65-F5344CB8AC3E}">
        <p14:creationId xmlns:p14="http://schemas.microsoft.com/office/powerpoint/2010/main" val="61239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81445"/>
            <a:ext cx="8229600" cy="686666"/>
          </a:xfrm>
        </p:spPr>
        <p:txBody>
          <a:bodyPr>
            <a:norm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 муниципальной программы «Развитие транспортной системы Северо-Енисейского района» (тыс. рублей)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857590"/>
              </p:ext>
            </p:extLst>
          </p:nvPr>
        </p:nvGraphicFramePr>
        <p:xfrm>
          <a:off x="251520" y="1065336"/>
          <a:ext cx="8561366" cy="4305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0980"/>
                <a:gridCol w="1270635"/>
                <a:gridCol w="1270635"/>
                <a:gridCol w="1089116"/>
              </a:tblGrid>
              <a:tr h="34013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расходов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5979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Ремонт улично-дорожной сети,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гп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Северо-Енисейский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33 297,4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11 813,8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10 206,1</a:t>
                      </a:r>
                      <a:endParaRPr lang="ru-RU" sz="11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268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Ремонт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улично-дорожной сети, п. Тея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10 406,2</a:t>
                      </a:r>
                      <a:endParaRPr lang="ru-RU" sz="11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22789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ули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чно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-дорожной сети, п. Новая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Калами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Енашимо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3 454,3</a:t>
                      </a:r>
                      <a:endParaRPr lang="ru-RU" sz="11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5979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улично-дорожной сети, п.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Вангаш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367,5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5979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улично-дорожной сети, п. Брянка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1 208,8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5979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улично-дорожной сети, п.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Вельмо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210,2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9733">
                <a:tc>
                  <a:txBody>
                    <a:bodyPr/>
                    <a:lstStyle/>
                    <a:p>
                      <a:pPr lvl="0" rtl="0"/>
                      <a:r>
                        <a:rPr lang="ru-RU" sz="1100" b="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Содержание автомобильных дорог общего пользования местного значения Северо-Енисейского района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25 488,3</a:t>
                      </a:r>
                      <a:endParaRPr lang="ru-RU" sz="11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26 307,8</a:t>
                      </a:r>
                      <a:endParaRPr lang="ru-RU" sz="11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27 160,1</a:t>
                      </a:r>
                      <a:endParaRPr lang="ru-RU" sz="11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99733">
                <a:tc>
                  <a:txBody>
                    <a:bodyPr/>
                    <a:lstStyle/>
                    <a:p>
                      <a:pPr lvl="0" rtl="0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Проекта организации дорожного движения на территории населенных пунктов Северо-Енисейского района -  2 167,5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 2 167,5</a:t>
                      </a:r>
                      <a:endParaRPr lang="ru-RU" sz="11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0,0</a:t>
                      </a:r>
                      <a:endParaRPr lang="ru-RU" sz="11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0,0</a:t>
                      </a:r>
                      <a:endParaRPr lang="ru-RU" sz="11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49599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Устройство и содержание автозимника «138 км автомобильной дороги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Епишино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Северо-Енисейский до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Юрубчено-Тохомского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месторождения нефти»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18 105,9</a:t>
                      </a:r>
                      <a:endParaRPr lang="ru-RU" sz="11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18 105,9</a:t>
                      </a:r>
                      <a:endParaRPr lang="ru-RU" sz="11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18 105,9</a:t>
                      </a:r>
                      <a:endParaRPr lang="ru-RU" sz="11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495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и установка дорожных знаков, замена барьерных ограждений, устройство выносных стоек с дорожными знаками,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устройство освещения дорог, стоянок.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2 143,3</a:t>
                      </a:r>
                      <a:endParaRPr lang="ru-RU" sz="11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493,0</a:t>
                      </a:r>
                      <a:endParaRPr lang="ru-RU" sz="11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379,2</a:t>
                      </a:r>
                      <a:endParaRPr lang="ru-RU" sz="11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58417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Пассажирские перевозки по утвержденным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маршрутам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Северо-Енисейском районе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25 544,2</a:t>
                      </a:r>
                      <a:endParaRPr lang="ru-RU" sz="11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 </a:t>
                      </a:r>
                      <a:r>
                        <a:rPr lang="ru-RU" sz="11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544,2</a:t>
                      </a:r>
                      <a:endParaRPr lang="ru-RU" sz="11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25 544,2</a:t>
                      </a:r>
                      <a:endParaRPr lang="ru-RU" sz="11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Нашивка 3"/>
          <p:cNvSpPr/>
          <p:nvPr/>
        </p:nvSpPr>
        <p:spPr>
          <a:xfrm>
            <a:off x="323528" y="116632"/>
            <a:ext cx="628648" cy="648072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3075" name="Picture 3" descr="C:\Users\User4\Documents\Картинки\i маши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45224"/>
            <a:ext cx="2880320" cy="1239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4\Documents\Картинки\автобу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733255"/>
            <a:ext cx="1728192" cy="950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23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8153400" cy="704831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улично-дорожной сети на 2021 год (тыс. руб.)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8892480" cy="5868888"/>
          </a:xfrm>
        </p:spPr>
        <p:txBody>
          <a:bodyPr>
            <a:noAutofit/>
          </a:bodyPr>
          <a:lstStyle/>
          <a:p>
            <a:pPr algn="l"/>
            <a:r>
              <a:rPr lang="ru-RU" sz="1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Северо-Енисейский на общую сумму 33 297,4, из них: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емонт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участка автомобильной дороги, ул.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Ленина – 13 671,8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восстановление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дорожного покрытия автомобильных дорог улично-дорожной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сети – 134,6 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асфальтирование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участка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автомобильной дороги, ул. Гоголя до здания КГБУЗ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«Северо-Енисейская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районная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больница» – 1 311,9</a:t>
            </a:r>
          </a:p>
          <a:p>
            <a:pPr algn="l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асфальтирование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автомобильного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заезда к зданию ул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Карла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Маркса, 51 и поворота на ул.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Донского – 3 097,7</a:t>
            </a:r>
          </a:p>
          <a:p>
            <a:pPr algn="l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устройство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бетонных водоотводных канав на улично-дорожной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сети – 4 293,6</a:t>
            </a:r>
          </a:p>
          <a:p>
            <a:pPr algn="l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асфальтирование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участка автомобильной дороги, по ул. Набережная от ЦПК №1 до ул.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Механическая – 1 464,5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асфальтирование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участка автомобильной дороги, ул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Пушкина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5 до примыкания с ул.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Фрунзе – 3 581,2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асфальтирование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автомобильной дороги, ул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Советская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ул. Пушкина – 302,6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асфальтирование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участков автомобильных заездов к жилым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домам – 1 502,6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асфальтирование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участка автомобильной дороги, ул. Портовая до ул.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Гастелло – 895,5</a:t>
            </a:r>
          </a:p>
          <a:p>
            <a:pPr algn="l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асфальтирование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участка автомобильной дороги, ул. Портовая до ул.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Белинского – 385,6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ямочный ремонт дорожного покрытия автомобильных дорог улично-дорожной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сети – 122,0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участка автомобильной дороги по ул. Фабричная,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7 – 60,5</a:t>
            </a:r>
          </a:p>
          <a:p>
            <a:pPr algn="l"/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одержание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муниципального имущества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замена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остановочных павильонов, ул. Набережная,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10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– 652,2</a:t>
            </a:r>
          </a:p>
          <a:p>
            <a:pPr lvl="0"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аботы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 диагностике и оценке технического состояния автомобильных дорог общего пользования местного значения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– 1 821,1</a:t>
            </a:r>
          </a:p>
          <a:p>
            <a:pPr lvl="0" algn="l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Тея на общую сумму 10 406,2, из них:</a:t>
            </a:r>
          </a:p>
          <a:p>
            <a:pPr lvl="0" algn="l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асфальтирование 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автомобильных проездов, ул. Школьная, 1, 1А, 1Б – 1 175,2</a:t>
            </a:r>
          </a:p>
          <a:p>
            <a:pPr lvl="0" algn="l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асфальтирование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автомобильных проездов ул. Лесная, 2Б –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289,9</a:t>
            </a:r>
          </a:p>
          <a:p>
            <a:pPr lvl="0" algn="l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асфальтирование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участка автомобильной дороги, ул. Новая –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590,3</a:t>
            </a:r>
          </a:p>
          <a:p>
            <a:pPr lvl="0" algn="l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ремонт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пер. Тарасовский – 629,1</a:t>
            </a:r>
          </a:p>
          <a:p>
            <a:pPr lvl="0" algn="l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ремонт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объездной автомобильной дороги  ул. Энтузиастов - ул. 60 лет ВЛКСМ – 89,7</a:t>
            </a:r>
          </a:p>
          <a:p>
            <a:pPr lvl="0" algn="l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ремонт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объездной автомобильной дороги ул. 60 лет ВЛКСМ - ул. Геологическая –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134,0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ремонт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переулка ул. Нагорная - ул. Шоссейная – 348,4</a:t>
            </a:r>
          </a:p>
          <a:p>
            <a:pPr lvl="0" algn="l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ремонт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дороги ул. Северная, 22 – 55,5</a:t>
            </a:r>
          </a:p>
          <a:p>
            <a:pPr lvl="0" algn="l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ремонт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дороги ул. Станционная, 39 – 94,1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	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scale_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53136"/>
            <a:ext cx="2736304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588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8153400" cy="704831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Ремонт улично-дорожной сети на 2021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4788024" cy="5724872"/>
          </a:xfrm>
        </p:spPr>
        <p:txBody>
          <a:bodyPr>
            <a:normAutofit/>
          </a:bodyPr>
          <a:lstStyle/>
          <a:p>
            <a:pPr algn="l"/>
            <a:r>
              <a:rPr lang="ru-RU" sz="1200" b="1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п</a:t>
            </a:r>
            <a:r>
              <a:rPr lang="ru-RU" sz="1200" b="1" dirty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Новая Калами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общую сумму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3 454,3</a:t>
            </a:r>
            <a:r>
              <a:rPr lang="ru-RU" sz="1200" b="1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, </a:t>
            </a:r>
            <a:r>
              <a:rPr lang="ru-RU" sz="1200" b="1" dirty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из них: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устройство бетонной водоотводной канавы, водопропускной трубки на участке автомобильного проезда от ул. Нагорная до ул. Юбилейная, от ул. Дражников, 25 до здания СДК, ул. Юбилейная, 47, п. Новая Калами – 261,6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асфальтирование участка автомобильной дороги, ул. Юбилейная,4А - ул. Юбилейная, 6А – 76,9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устройство водопропускной трубки, ул. Юбилейная, 4А - ул. Юбилейная, 6А – 220,3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асфальтирование участка автомобильной дороги, ул. Нагорная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l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265,6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устройство водопропускной трубы ул. Дражников, 6 – 36,3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участка дороги ул. Дражников, 2, 4 – 184,2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асфальтирование  участка автомобильной дороги, ул. Дражников, 3 – 113,7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участка дороги ул. Дражников, 19, 21, 23, 25 – 350,3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участка дороги ул. Дражников, 24 – 148,6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участка дороги ул. Нагорная – 173,0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устройство водоотводной канавы, ул. Юбилейная, 9 - ул. Юбилейная, 23 – 513,7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ямочный ремонт дорожного покрытия автомобильной дороги, ул. Дражников, 11 – 110,1</a:t>
            </a:r>
          </a:p>
          <a:p>
            <a:pPr algn="l"/>
            <a:r>
              <a:rPr lang="ru-RU" sz="1200" b="1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п. Брянка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общую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сумму 1 208,8</a:t>
            </a:r>
            <a:r>
              <a:rPr lang="ru-RU" sz="1200" b="1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, из них: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участка дороги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 Заречная – 1 208,8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		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788024" y="1844824"/>
            <a:ext cx="4211960" cy="4860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п. Вангаш на общую сумму 367,5, из них:</a:t>
            </a:r>
          </a:p>
          <a:p>
            <a:pPr algn="l"/>
            <a:r>
              <a:rPr lang="ru-RU" sz="110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устройство водопропускной трубки, ул. Центральная, </a:t>
            </a:r>
            <a:r>
              <a:rPr lang="ru-RU" sz="11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27 – 367,5</a:t>
            </a:r>
          </a:p>
          <a:p>
            <a:pPr algn="l"/>
            <a:endParaRPr lang="ru-RU" sz="1100" b="1" dirty="0" smtClean="0">
              <a:solidFill>
                <a:prstClr val="black"/>
              </a:solidFill>
              <a:latin typeface="Times New Roman"/>
              <a:cs typeface="Times New Roman" pitchFamily="18" charset="0"/>
            </a:endParaRPr>
          </a:p>
          <a:p>
            <a:pPr algn="l"/>
            <a:r>
              <a:rPr lang="ru-RU" sz="1100" b="1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п. Вельмо 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общую сумму 210,2</a:t>
            </a:r>
            <a:r>
              <a:rPr lang="ru-RU" sz="1100" b="1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, из них: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участка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дороги ул. Лесная – 210,2</a:t>
            </a:r>
            <a:endParaRPr lang="ru-RU" sz="11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l"/>
            <a:r>
              <a:rPr lang="ru-RU" sz="11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		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620688"/>
            <a:ext cx="255730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дорог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3637422" cy="255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625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346286"/>
              </p:ext>
            </p:extLst>
          </p:nvPr>
        </p:nvGraphicFramePr>
        <p:xfrm>
          <a:off x="107504" y="934191"/>
          <a:ext cx="8640961" cy="584287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84313"/>
                <a:gridCol w="644243"/>
                <a:gridCol w="539805"/>
                <a:gridCol w="539171"/>
                <a:gridCol w="539171"/>
                <a:gridCol w="539171"/>
                <a:gridCol w="538535"/>
                <a:gridCol w="629138"/>
                <a:gridCol w="629138"/>
                <a:gridCol w="629138"/>
                <a:gridCol w="629138"/>
              </a:tblGrid>
              <a:tr h="64334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 реализации программы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593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 автомобильных дорог общего пользования местного значения, работы по содержанию которых выполняются в объеме действующих нормативов (допустимый уровень) и их удельный вес в общей протяженности автомобильных дорог общего пользования местного значения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км.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202,7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197,5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199,8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203,8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203,8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203,8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203,6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203,6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203,6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3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8670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 автомобильных дорог общего пользования местного значения, на которых проведены работы по ремонту и капитальному ремонту в общей протяженности автомобильных дорог  и их удельный вес в общей протяженности автомобильных дорог общего пользования местного значения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6,4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1,6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5,8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1,4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0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5,6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0,8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2,9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0,7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0,5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3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количества дорожно-транспортных происшествий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187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216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194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3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числа лиц, погибших в дорожно-транспортных происшествиях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60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Социальный риск (число лиц, погибших в дорожно-транспортных происшествиях, на 10 тысяч населения)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Показатель не приводится по этическим причинам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46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Тяжесть последствий дорожно-транспортных происшествий (число лиц, погибших в дорожно-транспортных происшествиях, на 100 пострадавших)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4,7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2,4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3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Транспортная подвижность населения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поездок/ человек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95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перевезенных пассажиров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чел.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120,5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113,9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83,6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102,5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117,6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117,6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117,6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117,6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60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муниципальных маршрутов регулярных перевозок городского сообщения (в одном направлении)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20307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20206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20016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19972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20107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18817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21588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21588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21588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46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муниципальных маршрутов регулярных перевозок пригородного и междугородного сообщения (в одном направлении)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6082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6052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6032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5823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6079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4081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6184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6184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6184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10861"/>
            <a:ext cx="648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результаты при реализации муниципальной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«Развитие транспортной системы Северо-Енисейского района» </a:t>
            </a:r>
            <a:endParaRPr lang="ru-RU" dirty="0">
              <a:solidFill>
                <a:prstClr val="black"/>
              </a:solidFill>
              <a:latin typeface="Times New Roman"/>
              <a:ea typeface="Calibri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841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129433"/>
            <a:ext cx="2476327" cy="142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648" y="22967"/>
            <a:ext cx="2476327" cy="142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366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«Содействие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развитию гражданского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общества»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824640"/>
              </p:ext>
            </p:extLst>
          </p:nvPr>
        </p:nvGraphicFramePr>
        <p:xfrm>
          <a:off x="457200" y="692696"/>
          <a:ext cx="82296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Цель муниципальной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программы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с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оздание условий для дальнейшего развития гражданского общества, повышения социальной активности населения, повышения прозрачности деятельности органов законодательной и исполнительной власти в Северо-Енисейском районе.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33144" y="703962"/>
            <a:ext cx="8208912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575164"/>
              </p:ext>
            </p:extLst>
          </p:nvPr>
        </p:nvGraphicFramePr>
        <p:xfrm>
          <a:off x="395538" y="1424042"/>
          <a:ext cx="8291262" cy="788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6"/>
                <a:gridCol w="1296144"/>
                <a:gridCol w="1337321"/>
                <a:gridCol w="1381877"/>
                <a:gridCol w="1381877"/>
                <a:gridCol w="1381877"/>
              </a:tblGrid>
              <a:tr h="42078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Объемы финансирования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(тыс. рублей)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2010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731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23 040,3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24 129,9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25 267,9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25 267,9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25 267,9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87865" y="2348880"/>
            <a:ext cx="8288591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2021 году: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Производство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размещение материалов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деятельности и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решениях органов местного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самоуправления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иной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социально-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значимой информации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газете «Северо-Енисейский ВЕСТНИК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ее приложениях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685,2 тыс. руб.</a:t>
            </a:r>
          </a:p>
          <a:p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433144" y="2957359"/>
            <a:ext cx="4349983" cy="1385272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642616" y="2636912"/>
            <a:ext cx="936104" cy="576064"/>
          </a:xfrm>
          <a:prstGeom prst="downArrow">
            <a:avLst>
              <a:gd name="adj1" fmla="val 50000"/>
              <a:gd name="adj2" fmla="val 4802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5107632" y="2982406"/>
            <a:ext cx="3600400" cy="1373590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муниципального казенного учреждения «Северо-Енисейская муниципальная информационная служба»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24 582,7 тыс. рублей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971814" y="2636912"/>
            <a:ext cx="936104" cy="5760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90828" y="219330"/>
            <a:ext cx="484632" cy="484632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607249"/>
              </p:ext>
            </p:extLst>
          </p:nvPr>
        </p:nvGraphicFramePr>
        <p:xfrm>
          <a:off x="35497" y="4437112"/>
          <a:ext cx="6079638" cy="2377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1"/>
                <a:gridCol w="720080"/>
                <a:gridCol w="720080"/>
                <a:gridCol w="720080"/>
                <a:gridCol w="720080"/>
                <a:gridCol w="751047"/>
              </a:tblGrid>
              <a:tr h="39011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5791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выходов газеты «Северо-Енисейский ВЕСТНИК» с социально-значимыми материалами, экз.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115 025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115 025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115 025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115 025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115 025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44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Количество социально-значимых</a:t>
                      </a:r>
                      <a:r>
                        <a:rPr lang="ru-RU" sz="1000" baseline="0" dirty="0" smtClean="0">
                          <a:effectLst/>
                          <a:latin typeface="Times New Roman"/>
                          <a:ea typeface="Times New Roman"/>
                        </a:rPr>
                        <a:t> материалов в программах «СЕМИС-ТВ», экз.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375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375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43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Количество размещения материалов о деятельности и решениях органов местного самоуправления, иной официальной и социально-значимой</a:t>
                      </a:r>
                      <a:r>
                        <a:rPr lang="ru-RU" sz="1000" baseline="0" dirty="0" smtClean="0">
                          <a:effectLst/>
                          <a:latin typeface="Times New Roman"/>
                          <a:ea typeface="Times New Roman"/>
                        </a:rPr>
                        <a:t> информации в газете и ее приложениях, страница (формат А4), экз.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1 733 754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1 734 154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1 734 954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1 735 154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1 735 354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50" name="Picture 2" descr="http://sibvestnik.ru/images/news2014/sentyabr/pryamoj_efi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136" y="4581128"/>
            <a:ext cx="3028864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79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  <p:bldP spid="9" grpId="0" animBg="1"/>
      <p:bldP spid="10" grpId="0" animBg="1"/>
      <p:bldP spid="13" grpId="0" animBg="1"/>
      <p:bldP spid="14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1884" y="76201"/>
            <a:ext cx="5838348" cy="637908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«Управление муниципальным имуществом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520542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 в 2017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620688"/>
            <a:ext cx="6408712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эффективное управление и использование муниципального имущества, повышение уровня материально-технической базы административно-социальной сферы Северо-Енисейского района.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841017"/>
              </p:ext>
            </p:extLst>
          </p:nvPr>
        </p:nvGraphicFramePr>
        <p:xfrm>
          <a:off x="32352" y="1257320"/>
          <a:ext cx="907929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295"/>
                <a:gridCol w="1447800"/>
                <a:gridCol w="1371600"/>
                <a:gridCol w="1447800"/>
                <a:gridCol w="1524000"/>
                <a:gridCol w="1447800"/>
              </a:tblGrid>
              <a:tr h="3600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 тыс. рублей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/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451,9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148 288,8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23 881,4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23 881,4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23 881,4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617" y="1983323"/>
            <a:ext cx="37515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2021 году: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107504" y="71167"/>
            <a:ext cx="714380" cy="56279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510003"/>
              </p:ext>
            </p:extLst>
          </p:nvPr>
        </p:nvGraphicFramePr>
        <p:xfrm>
          <a:off x="0" y="2276872"/>
          <a:ext cx="9144000" cy="292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299"/>
                <a:gridCol w="8507701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6 500,0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бюджета Северо-Енисейского района для уплаты обязательных взносов на капитальный ремонт общего имущества многоквартирных домов в муниципальной собственности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расходов управляющей организации по содержанию и текущему ремонту общего имущества многоквартирных домов, отоплению, в которых расположены пустующие жилые муниципальные помещения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Оформление технической и кадастровой документации на объекты недвижимости муниципальной собственности (жилищный фонд, нежилые помещения, здания, строения, сооружения, объекты внешнего благоустройства, объекты инженерной инфраструктуры)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6592">
                <a:tc>
                  <a:txBody>
                    <a:bodyPr/>
                    <a:lstStyle/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рыночной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стоимости объектов муниципальной собственности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4857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мероприятий в области земельных отношений и природопользования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4857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расходов управляющей организации по содержанию и текущему ремонту общего имущества многоквартирных домов, отоплению, в которых расположены пустующие жилые муниципальные помещения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4857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и установка индивидуальных (квартирных) приборов учета горячей и холодной воды, электросчетчиков для обеспечения жилых помещений муниципального жилого фонда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4857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расходов управляющей организации по решениям, принятым на общих собраниях собственниками жилых помещений в многоквартирных домах, часть жилых помещений в которых принадлежит муниципальному образованию Северо-Енисейский район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4857">
                <a:tc>
                  <a:txBody>
                    <a:bodyPr/>
                    <a:lstStyle/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12 101,3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обеспечение деятельности Комитета по управлению муниципальным имуществом администрации Северо-Енисейского района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185589"/>
              </p:ext>
            </p:extLst>
          </p:nvPr>
        </p:nvGraphicFramePr>
        <p:xfrm>
          <a:off x="3" y="5517233"/>
          <a:ext cx="730285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807"/>
                <a:gridCol w="656609"/>
                <a:gridCol w="656609"/>
                <a:gridCol w="656609"/>
                <a:gridCol w="656609"/>
                <a:gridCol w="656609"/>
              </a:tblGrid>
              <a:tr h="33519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algn="ctr"/>
                      <a:endParaRPr lang="ru-RU" sz="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/>
                </a:tc>
              </a:tr>
              <a:tr h="396136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полученных технических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кадастровых паспортов на объекты недвижимого имущества, ед.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4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Количество сформированных и поставленных на государственный кадастровый учет земельных участков, ед.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4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Количество полученных результатов оценки объектов муниципальной собственности, ед.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 descr="C:\Users\User4\Documents\Картинки\ртгнапкачво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43" y="5517232"/>
            <a:ext cx="1763688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4\Documents\Картинки\до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441" y="71167"/>
            <a:ext cx="2027840" cy="112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6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986461"/>
              </p:ext>
            </p:extLst>
          </p:nvPr>
        </p:nvGraphicFramePr>
        <p:xfrm>
          <a:off x="179512" y="836712"/>
          <a:ext cx="896448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55576" y="116632"/>
            <a:ext cx="7776864" cy="5760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программы, %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6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8153400" cy="857231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«Развитие физической культуры, спорта и молодежной политики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520542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 в 2017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2778" y="764704"/>
            <a:ext cx="8928992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создание условий, обеспечивающих возможность граждан систематически заниматься физической культурой и спортом, повышение конкурентоспособности спорта Северо-Енисейского района на спортивной арене края;   создание условий для развития потенциала молодежи и его реализации в интересах развития Северо-Енисейского  района; создание благоприятных условий для оздоровления населения Северо-Енисейского района. 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113179"/>
              </p:ext>
            </p:extLst>
          </p:nvPr>
        </p:nvGraphicFramePr>
        <p:xfrm>
          <a:off x="112777" y="1536440"/>
          <a:ext cx="8923719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029"/>
                <a:gridCol w="1432622"/>
                <a:gridCol w="1357596"/>
                <a:gridCol w="1432247"/>
                <a:gridCol w="1508023"/>
                <a:gridCol w="1308202"/>
              </a:tblGrid>
              <a:tr h="146229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 тыс. рублей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079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84 493,7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96 382,2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82 321,2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81 327,0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81 327,0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Нашивка 8"/>
          <p:cNvSpPr/>
          <p:nvPr/>
        </p:nvSpPr>
        <p:spPr>
          <a:xfrm>
            <a:off x="112778" y="52184"/>
            <a:ext cx="714380" cy="64294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551180"/>
              </p:ext>
            </p:extLst>
          </p:nvPr>
        </p:nvGraphicFramePr>
        <p:xfrm>
          <a:off x="102496" y="2327395"/>
          <a:ext cx="8885030" cy="3117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822"/>
                <a:gridCol w="8026208"/>
              </a:tblGrid>
              <a:tr h="745985"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52 135,8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Финансовое обеспечение деятельности муниципального казенного учреждения «Спортивный комплекс Северо-Енисейского района «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Нерика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» - 49 327,1, организации и проведения всероссийских, районных спортивных мероприятий, акций, участие в официальных физкультурных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и спортивных мероприятиях Красноярского края – 2 808,7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43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16 412,5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Обеспечение деятельности Отдела физической культуры,</a:t>
                      </a:r>
                      <a:r>
                        <a:rPr lang="ru-RU" sz="1200" baseline="0" dirty="0" smtClean="0"/>
                        <a:t> спорта и молодежной политики администрации Северо-Енисейского района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4117"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11 847,9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Финансовое обеспечение выполнения муниципального задания и субсидии</a:t>
                      </a:r>
                      <a:r>
                        <a:rPr lang="ru-RU" sz="1200" baseline="0" dirty="0" smtClean="0"/>
                        <a:t> на цели, не связанные с выполнением муниципального задания в отношении муниципального бюджетного учреждения «Молодежный центр «АУРУМ» Северо-Енисейского района» , из них организация мероприятий – 1 464,1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46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1 399,5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Подвоз жителей поселков района к бассейну «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Аяхта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в количестве 85 поездок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436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246,4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 по обработке периметра битумной мастикой и облицовка листовым железом хоккейной коробки , ул. Ленина, 9 А,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гп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Северо-Енисейский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436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279,1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Приобретение и доставка комплекта футбольных ворот для поселкового стадиона, ул. Фабричная, 1,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гп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Северо-Енисейский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517232"/>
            <a:ext cx="2520280" cy="1406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04" y="5517232"/>
            <a:ext cx="2815406" cy="1333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517232"/>
            <a:ext cx="2987102" cy="1370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64123" y="1971963"/>
            <a:ext cx="52871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2021 году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957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94456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результаты при реализации муниципальной программы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«Развитие физической культуры, спорта и молодежной политики»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606111"/>
              </p:ext>
            </p:extLst>
          </p:nvPr>
        </p:nvGraphicFramePr>
        <p:xfrm>
          <a:off x="107505" y="1449520"/>
          <a:ext cx="5976663" cy="5164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/>
                <a:gridCol w="648072"/>
                <a:gridCol w="648072"/>
                <a:gridCol w="720080"/>
                <a:gridCol w="720080"/>
                <a:gridCol w="648072"/>
              </a:tblGrid>
              <a:tr h="39248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/>
                </a:tc>
              </a:tr>
              <a:tr h="678820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граждан Северо-Енисейского района, систематически занимающегося физической культурой и спортом от общей численности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населения района,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40,7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570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Количество молодых людей, являющихся членами проектной команды, не менее, чел.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52358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Количество участников мероприятий, реализованных за счет средств субсидии бюджетам муниципальных образований на поддержку деятельности муниципальных молодежных центров в рамках подпрограммы «Вовлечение молодежи Красноярского края в социальную практику» государственной программы Красноярского края «Молодежь Красноярского края в ХХI веке» не менее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36461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Проведение мониторинга результатов деятельности бюджетных и казенных учреждений, подведомственных Отделу физической культуры, спорта и молодежной политики администрации Северо-Енисейского района в отношении которых Отдел физической культуры, спорта и молодежной политики администрации Северо-Енисейского района осуществляет функции и полномочия учредителя,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ашивка 3"/>
          <p:cNvSpPr/>
          <p:nvPr/>
        </p:nvSpPr>
        <p:spPr>
          <a:xfrm>
            <a:off x="457200" y="228600"/>
            <a:ext cx="914400" cy="1066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57324"/>
            <a:ext cx="2880320" cy="21156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05064"/>
            <a:ext cx="288032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3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4680520" cy="484632"/>
          </a:xfrm>
          <a:noFill/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местного  самоуправления»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200513"/>
              </p:ext>
            </p:extLst>
          </p:nvPr>
        </p:nvGraphicFramePr>
        <p:xfrm>
          <a:off x="395532" y="1340769"/>
          <a:ext cx="835293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503"/>
                <a:gridCol w="1092807"/>
                <a:gridCol w="1392155"/>
                <a:gridCol w="1392155"/>
                <a:gridCol w="1392155"/>
                <a:gridCol w="1392155"/>
              </a:tblGrid>
              <a:tr h="360039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Объемы финансирования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(тыс. рублей)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3397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24 515,1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25 711,1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24 794,9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24 794,9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24 794,9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 rot="10800000" flipV="1">
            <a:off x="395535" y="770163"/>
            <a:ext cx="5760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Цель муниципальной программы - содействие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повышению комфортности условий жизнедеятельности населения в Северо-Енисейском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районе.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6894" y="4653136"/>
            <a:ext cx="83615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739384"/>
            <a:ext cx="5760640" cy="5232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67378" y="1979567"/>
            <a:ext cx="54005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году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463807" y="188640"/>
            <a:ext cx="683005" cy="484632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062934"/>
              </p:ext>
            </p:extLst>
          </p:nvPr>
        </p:nvGraphicFramePr>
        <p:xfrm>
          <a:off x="395536" y="4221089"/>
          <a:ext cx="8352926" cy="2439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7680"/>
                <a:gridCol w="696936"/>
                <a:gridCol w="720080"/>
                <a:gridCol w="720080"/>
                <a:gridCol w="720080"/>
                <a:gridCol w="648070"/>
              </a:tblGrid>
              <a:tr h="28803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показатели 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/>
                </a:tc>
              </a:tr>
              <a:tr h="765159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Завоз продовольственных товаров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(продуктов питания) всех наименований, включенных  в потребительскую корзину для основных социально-демографических групп населения, установленных приложением № 2 к Закону Красноярского края от 24.10.2013 № 5-1683 «О потребительской корзине в Красноярском крае» для реализации населению района по минимальным ценам, тонн 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1 029,9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1 347,2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1 321,3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1 321,3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1 321,3</a:t>
                      </a: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60075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субъектов малого и среднего предпринимательства, получивших государственную (муниципальную поддержку), ед. 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5047"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хозяйств населения, всего по Северо-Енисейскому району, ед.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1 955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2 034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2 074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2 116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2 158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2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Производство продукции растениеводства жителями Северо-Енисейского района, тонн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744,1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752,3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763,6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782,0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792,3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5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Производство скота и птицы на убой (в живом весе), тонн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49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50,8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56,9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57,6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61,1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5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Производство молока, тонн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252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258,3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278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284,2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298,8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5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Производство яиц,</a:t>
                      </a: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тыс. шт.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214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225,1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232,8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243,3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86893" y="2828836"/>
            <a:ext cx="8361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4\Documents\Картинки\i цып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625"/>
            <a:ext cx="252028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018063"/>
              </p:ext>
            </p:extLst>
          </p:nvPr>
        </p:nvGraphicFramePr>
        <p:xfrm>
          <a:off x="386893" y="2348867"/>
          <a:ext cx="8361572" cy="1811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715"/>
                <a:gridCol w="7704857"/>
              </a:tblGrid>
              <a:tr h="377062"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23 884,9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Возмещение затрат,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связанных с реализацией населению района продуктов питания в части затрат по доставке в Северо-Енисейский район указанных продуктов (включая транспортно-заготовительные расходы)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03584">
                <a:tc>
                  <a:txBody>
                    <a:bodyPr/>
                    <a:lstStyle/>
                    <a:p>
                      <a:pPr algn="ctr"/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Возмещение части затрат гражданам, ведущим подсобное хозяйство на территории Северо-Енисейского района (приобретение витаминных добавок и  кормов для сельскохозяйственных животных, имеющихся в подсобном хозяйстве; приобретение минеральных удобрений и сортовых семян; оплата зооветеринарных, санитарных услуг; приобретение новых средств малой механизации, инвентаря, оборудования и навесного оборудования для сельскохозяйственной техники(не бывших в эксплуатации); приобретение строительных материалов для строительства и ремонта производственных помещений, необходимых для производства и хранения сельскохозяйственной продукции, а также животноводческих помещений; приобретение сельскохозяйственных животных)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Поддержка малого и среднего предпринимательства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4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8153400" cy="704831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«Благоустройство»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520542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 в 2017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4800" y="914400"/>
            <a:ext cx="85344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Создание максимально благоприятных, комфортных и безопасных условий для проживания и отдыха жителей Северо-Енисейского района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42394"/>
              </p:ext>
            </p:extLst>
          </p:nvPr>
        </p:nvGraphicFramePr>
        <p:xfrm>
          <a:off x="179513" y="1524000"/>
          <a:ext cx="885698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205"/>
                <a:gridCol w="1402356"/>
                <a:gridCol w="1328548"/>
                <a:gridCol w="1402356"/>
                <a:gridCol w="1476164"/>
                <a:gridCol w="1402356"/>
              </a:tblGrid>
              <a:tr h="2160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 тыс. рублей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/>
                </a:tc>
              </a:tr>
              <a:tr h="292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37 286,5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58 676,4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117 343,0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29 141,8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27 405,3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7504" y="2200284"/>
            <a:ext cx="5286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2021 году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428596" y="214290"/>
            <a:ext cx="714380" cy="64294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048690"/>
              </p:ext>
            </p:extLst>
          </p:nvPr>
        </p:nvGraphicFramePr>
        <p:xfrm>
          <a:off x="98882" y="2636911"/>
          <a:ext cx="7209422" cy="2942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702"/>
                <a:gridCol w="6480720"/>
              </a:tblGrid>
              <a:tr h="2902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73 786,4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 объекта Кладбище № 2, ул. Механическая,7,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гп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Северо-Енисейский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88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29 141,1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Работы по благоустройству и озеленению населенных пунктов района (содержание кладбищ, снос аварийных домов, содержание скверов, парков, ремонт тротуаров, бетонных и деревянных лестниц, устройство и демонтаж зимних городков, установка баннеров, аншлагов, покос травы) 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580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12 045,8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Субсидия на возмещение фактически понесенных затрат, связанных с организацией благоустройства территории района в части освещения улиц населенных пунктов Северо-Енисейского района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88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Субсидия на возмещение фактически понесенных затрат, связанных с организацией ритуальных услуг в районе в части оказания услуг по поднятию и доставке криминальных и бесхозных трупов с мест происшествий и обнаружения в морг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7777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1 686,8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Услуги по обращению с животными без владельцев на территории Северо-Енисейского района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88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Финансовое обеспечение на реализацию проектов развития территориальных общественных самоуправлений на территории Северо-Енисейского района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204865"/>
            <a:ext cx="1907704" cy="18002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653136"/>
            <a:ext cx="1907704" cy="2160240"/>
          </a:xfrm>
          <a:prstGeom prst="rect">
            <a:avLst/>
          </a:prstGeom>
        </p:spPr>
      </p:pic>
      <p:pic>
        <p:nvPicPr>
          <p:cNvPr id="1028" name="Picture 4" descr="C:\Users\User3\Documents\37115828060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53" y="5566220"/>
            <a:ext cx="2226040" cy="129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264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520542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181968"/>
              </p:ext>
            </p:extLst>
          </p:nvPr>
        </p:nvGraphicFramePr>
        <p:xfrm>
          <a:off x="0" y="1268761"/>
          <a:ext cx="9144000" cy="3170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6096"/>
                <a:gridCol w="720080"/>
                <a:gridCol w="648072"/>
                <a:gridCol w="792088"/>
                <a:gridCol w="792088"/>
                <a:gridCol w="755576"/>
              </a:tblGrid>
              <a:tr h="51909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показатели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59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снесенных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аварийных домов и нежилых зданий в населенных пунктах района, шт.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59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снесенного аварийного жилья и нежилых зданий в населенных пунктах района, кв. 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664,1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2 268,3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2 073,6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59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приобретенных и установленных МАФ и детских игровых комплексов в населенных пунктах района, ед.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035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покоса травы в местах общего пользования в населенных пунктах района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58 878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78 408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61 654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61 654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61 654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7035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Длина уложенной брусчатки 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гп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Северо-Енисейский,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м.п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035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светильников уличного освещения, шт.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1277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1277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1277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1277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1277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035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отловленных безнадзорных животных, ед.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1524000" y="274638"/>
            <a:ext cx="556828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результаты при реализации муниципальной программы «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197" y="116632"/>
            <a:ext cx="2160240" cy="11025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81128"/>
            <a:ext cx="2562225" cy="17811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81128"/>
            <a:ext cx="2664296" cy="17811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581128"/>
            <a:ext cx="2657475" cy="1823669"/>
          </a:xfrm>
          <a:prstGeom prst="rect">
            <a:avLst/>
          </a:prstGeom>
        </p:spPr>
      </p:pic>
      <p:sp>
        <p:nvSpPr>
          <p:cNvPr id="2" name="AutoShape 2" descr="C:\Users\User3\Documents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214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8153400" cy="704831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территории населенных пунктов Северо-Енисейского района на 2021 год (тыс. руб.)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8964488" cy="5868888"/>
          </a:xfrm>
        </p:spPr>
        <p:txBody>
          <a:bodyPr>
            <a:noAutofit/>
          </a:bodyPr>
          <a:lstStyle/>
          <a:p>
            <a:pPr algn="l"/>
            <a:r>
              <a:rPr lang="ru-RU" sz="1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Северо-Енисейский на общую сумму 13 780,5, из них: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</a:t>
            </a:r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озеленение - 3 778,3 </a:t>
            </a:r>
          </a:p>
          <a:p>
            <a:pPr algn="l"/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одержание территорий скверов</a:t>
            </a:r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, парков, зеленых зон, иных мест общего 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пользования - 3 400,0</a:t>
            </a:r>
          </a:p>
          <a:p>
            <a:pPr algn="l"/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текущий </a:t>
            </a:r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ремонт тротуаров из 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брусчатки - 1 306,5</a:t>
            </a:r>
          </a:p>
          <a:p>
            <a:pPr algn="l"/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с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нос </a:t>
            </a:r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аварийного дома, ул. Гоголя, 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16 – 219,6</a:t>
            </a:r>
          </a:p>
          <a:p>
            <a:pPr algn="l"/>
            <a:r>
              <a:rPr lang="ru-RU" sz="1050" dirty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	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с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нос </a:t>
            </a:r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аварийного дома, ул. Карла Маркса, 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21 – 282,4</a:t>
            </a:r>
          </a:p>
          <a:p>
            <a:pPr algn="l"/>
            <a:r>
              <a:rPr lang="ru-RU" sz="1050" dirty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	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с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нос </a:t>
            </a:r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аварийного дома, ул. Портовая, 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8 – 305,2</a:t>
            </a:r>
          </a:p>
          <a:p>
            <a:pPr algn="l"/>
            <a:r>
              <a:rPr lang="ru-RU" sz="1050" dirty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	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с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нос </a:t>
            </a:r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аварийного дома, ул. Урицкого, 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4 – 413,2</a:t>
            </a:r>
          </a:p>
          <a:p>
            <a:pPr algn="l"/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снос </a:t>
            </a:r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аварийного дома, ул. Шевцова, 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14 – 370,4 </a:t>
            </a:r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endParaRPr lang="ru-RU" sz="105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/>
            <a:r>
              <a:rPr lang="ru-RU" sz="1050" dirty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	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п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риобретение</a:t>
            </a:r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, доставка, хранение, установка и демонтаж баннеров, </a:t>
            </a:r>
            <a:endParaRPr lang="ru-RU" sz="105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/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аншлагов</a:t>
            </a:r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, 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флагов,11 гирлянд</a:t>
            </a:r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, прочей баннерной 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продукции – 400,0</a:t>
            </a:r>
          </a:p>
          <a:p>
            <a:pPr algn="l"/>
            <a:r>
              <a:rPr lang="ru-RU" sz="1050" dirty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	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т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екущий </a:t>
            </a:r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ремонт бетонных 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лестниц – 268,2</a:t>
            </a:r>
          </a:p>
          <a:p>
            <a:pPr algn="l"/>
            <a:r>
              <a:rPr lang="ru-RU" sz="1050" dirty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	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т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екущий </a:t>
            </a:r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ремонт деревянных лестниц 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– 506,6</a:t>
            </a:r>
          </a:p>
          <a:p>
            <a:pPr algn="l"/>
            <a:r>
              <a:rPr lang="ru-RU" sz="1050" dirty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	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у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стройство </a:t>
            </a:r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и демонтаж зимнего 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городка – 530,0</a:t>
            </a:r>
          </a:p>
          <a:p>
            <a:pPr algn="l"/>
            <a:r>
              <a:rPr lang="ru-RU" sz="1050" dirty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	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т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екущий </a:t>
            </a:r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ремонт </a:t>
            </a:r>
            <a:r>
              <a:rPr lang="ru-RU" sz="1050" dirty="0" err="1">
                <a:solidFill>
                  <a:schemeClr val="tx1"/>
                </a:solidFill>
                <a:latin typeface="Times New Roman"/>
                <a:ea typeface="Times New Roman"/>
              </a:rPr>
              <a:t>дюралайта</a:t>
            </a:r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 на кольцевой транспортной развязке на пересечении ул. Ленина и ул. 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Гоголя – 181,6</a:t>
            </a:r>
          </a:p>
          <a:p>
            <a:pPr algn="l"/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содержание кладбища – 1 818,5</a:t>
            </a:r>
          </a:p>
          <a:p>
            <a:pPr algn="l"/>
            <a:r>
              <a:rPr lang="ru-RU" sz="1100" b="1" dirty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п</a:t>
            </a:r>
            <a:r>
              <a:rPr lang="ru-RU" sz="1100" b="1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. Тея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общую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сумму 5 094,3</a:t>
            </a:r>
            <a:r>
              <a:rPr lang="ru-RU" sz="1100" b="1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, из них: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	</a:t>
            </a: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</a:t>
            </a:r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озеленение </a:t>
            </a: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498,2</a:t>
            </a:r>
            <a:endParaRPr lang="ru-RU" sz="1050" dirty="0" smtClean="0">
              <a:solidFill>
                <a:schemeClr val="tx1"/>
              </a:solidFill>
              <a:latin typeface="Times New Roman"/>
              <a:cs typeface="Times New Roman" pitchFamily="18" charset="0"/>
            </a:endParaRPr>
          </a:p>
          <a:p>
            <a:pPr algn="l"/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	содержание </a:t>
            </a:r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территорий скверов, парков, зеленых зон, иных мест общего пользования - 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300,0 </a:t>
            </a:r>
          </a:p>
          <a:p>
            <a:pPr algn="l"/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устройство </a:t>
            </a:r>
            <a:r>
              <a:rPr lang="ru-RU" sz="1050" dirty="0" err="1">
                <a:solidFill>
                  <a:schemeClr val="tx1"/>
                </a:solidFill>
                <a:latin typeface="Times New Roman"/>
                <a:ea typeface="Times New Roman"/>
              </a:rPr>
              <a:t>отмостки</a:t>
            </a:r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 жилого дома, ул. Школьная, 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1 – 226,0</a:t>
            </a:r>
          </a:p>
          <a:p>
            <a:pPr algn="l"/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снос </a:t>
            </a:r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аварийного дома, ул. Молодежная, 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2 – 292,3</a:t>
            </a:r>
          </a:p>
          <a:p>
            <a:pPr algn="l"/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снос </a:t>
            </a:r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аварийного дома, ул. Первомайская, 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12 – 453,7</a:t>
            </a:r>
          </a:p>
          <a:p>
            <a:pPr algn="l"/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снос </a:t>
            </a:r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аварийного дома, ул. Октябрьская, 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25 – 270,9</a:t>
            </a:r>
          </a:p>
          <a:p>
            <a:pPr algn="l"/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снос </a:t>
            </a:r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аварийного дома, ул. Таёжная, 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19 – 234,5</a:t>
            </a:r>
          </a:p>
          <a:p>
            <a:pPr algn="l"/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снос </a:t>
            </a:r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аварийного дома, ул. Дражная, 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7 – 281,9</a:t>
            </a:r>
          </a:p>
          <a:p>
            <a:pPr algn="l"/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снос </a:t>
            </a:r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аварийного дома, ул. Первомайская, 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24 – 342,4</a:t>
            </a:r>
          </a:p>
          <a:p>
            <a:pPr algn="l"/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снос </a:t>
            </a:r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аварийного дома, ул. Школьная, 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13 – 474,4</a:t>
            </a:r>
          </a:p>
          <a:p>
            <a:pPr algn="l"/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снос </a:t>
            </a:r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аварийного дома, ул. Школьная, 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36 – 585,8</a:t>
            </a:r>
          </a:p>
          <a:p>
            <a:pPr algn="l"/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снос </a:t>
            </a:r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аварийного дома, ул. Энтузиастов, 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5 – 388,8</a:t>
            </a:r>
          </a:p>
          <a:p>
            <a:pPr algn="l"/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устройство </a:t>
            </a:r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и демонтаж зимнего 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городка – 230,0 </a:t>
            </a:r>
          </a:p>
          <a:p>
            <a:pPr algn="l"/>
            <a:r>
              <a:rPr lang="ru-RU" sz="1050" dirty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	</a:t>
            </a:r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содержание кладбища – </a:t>
            </a:r>
            <a:r>
              <a:rPr lang="ru-RU" sz="1050" dirty="0" smtClean="0">
                <a:solidFill>
                  <a:schemeClr val="tx1"/>
                </a:solidFill>
                <a:latin typeface="Times New Roman"/>
                <a:ea typeface="Times New Roman"/>
              </a:rPr>
              <a:t>515,4</a:t>
            </a:r>
            <a:endParaRPr lang="ru-RU" sz="105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		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admse.ru/upload/iblock/2ef/S-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979267" cy="205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JI_01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797152"/>
            <a:ext cx="439248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3054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8153400" cy="704831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территории населенных пунктов Северо-Енисейского района на 2021 год (тыс. руб.)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4355976" cy="572487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Новая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Калами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общую сумму 3 533,0  , из них:</a:t>
            </a:r>
          </a:p>
          <a:p>
            <a:pPr algn="l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озеленение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474,1</a:t>
            </a:r>
          </a:p>
          <a:p>
            <a:pPr algn="l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одержание территорий скверов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, парков, зеленых зон, иных мест общего 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пользования – 266,4</a:t>
            </a:r>
          </a:p>
          <a:p>
            <a:pPr algn="l"/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облицовка 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бетонных ступеней памятного знака в честь павших </a:t>
            </a:r>
            <a:endParaRPr lang="ru-RU" sz="12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/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годы Великой Отечественной войны, ул. Юбилейная 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25А – 500,0</a:t>
            </a:r>
          </a:p>
          <a:p>
            <a:pPr algn="l"/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текущий 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ремонт бетонных 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тротуаров, 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ул. 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Юбилейная – 500,0</a:t>
            </a:r>
          </a:p>
          <a:p>
            <a:pPr algn="l"/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текущий 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ремонт деревянной лестницы, ул. 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Механическая,1 – 167,0</a:t>
            </a:r>
          </a:p>
          <a:p>
            <a:pPr algn="l"/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текущий 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ремонт подпорной стены, ул. Юбилейная, 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45 – 273,2</a:t>
            </a:r>
          </a:p>
          <a:p>
            <a:pPr algn="l"/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снос 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аварийного дома, ул. Советская, 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5 – 452,8</a:t>
            </a:r>
          </a:p>
          <a:p>
            <a:pPr algn="l"/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асфальтирование 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придомовой территории, ул. Дражников, 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24 – 138,2</a:t>
            </a:r>
          </a:p>
          <a:p>
            <a:pPr algn="l"/>
            <a:r>
              <a:rPr lang="ru-RU" sz="1200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п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риобретение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, доставка, хранение, установка и демонтаж баннеров, </a:t>
            </a:r>
            <a:endParaRPr lang="ru-RU" sz="12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/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аншлагов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, 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флагов, гирлянд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, прочей 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баннерной продукции – 266,2</a:t>
            </a:r>
          </a:p>
          <a:p>
            <a:pPr algn="l"/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монтаж 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освещения возле остановочных 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павильонов, 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ул. Юбилейная,15 и 43 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– 63,3</a:t>
            </a:r>
          </a:p>
          <a:p>
            <a:pPr algn="l"/>
            <a:r>
              <a:rPr lang="ru-RU" sz="1200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у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стройство 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и демонтаж зимнего 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городка – 73,0</a:t>
            </a:r>
          </a:p>
          <a:p>
            <a:pPr algn="l"/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покос травы – 98,8</a:t>
            </a:r>
          </a:p>
          <a:p>
            <a:pPr lvl="0" algn="l"/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</a:rPr>
              <a:t>содержание кладбища –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260,0</a:t>
            </a:r>
            <a:endParaRPr lang="ru-RU" sz="1200" b="1" dirty="0" smtClean="0">
              <a:solidFill>
                <a:schemeClr val="tx1"/>
              </a:solidFill>
              <a:latin typeface="Times New Roman"/>
              <a:cs typeface="Times New Roman" pitchFamily="18" charset="0"/>
            </a:endParaRPr>
          </a:p>
          <a:p>
            <a:pPr algn="l"/>
            <a:endParaRPr lang="ru-RU" sz="1200" b="1" dirty="0">
              <a:solidFill>
                <a:schemeClr val="tx1"/>
              </a:solidFill>
              <a:latin typeface="Times New Roman"/>
              <a:cs typeface="Times New Roman" pitchFamily="18" charset="0"/>
            </a:endParaRPr>
          </a:p>
          <a:p>
            <a:pPr algn="l"/>
            <a:r>
              <a:rPr lang="ru-RU" sz="1200" b="1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п. Брянка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общую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сумму 5 023,2</a:t>
            </a:r>
            <a:r>
              <a:rPr lang="ru-RU" sz="1200" b="1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, из них:</a:t>
            </a:r>
          </a:p>
          <a:p>
            <a:pPr algn="l"/>
            <a:r>
              <a:rPr lang="ru-RU" sz="1200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б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лагоустройство 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территории памятного знака в честь павших в годы </a:t>
            </a:r>
            <a:endParaRPr lang="ru-RU" sz="12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/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Великой 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Отечественной 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войны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, ул. Набережная 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16/1 – 2 078,2</a:t>
            </a:r>
            <a:endParaRPr lang="ru-RU" sz="1200" dirty="0" smtClean="0">
              <a:solidFill>
                <a:schemeClr val="tx1"/>
              </a:solidFill>
              <a:latin typeface="Times New Roman"/>
              <a:cs typeface="Times New Roman" pitchFamily="18" charset="0"/>
            </a:endParaRPr>
          </a:p>
          <a:p>
            <a:pPr lvl="0" algn="l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озеленение –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512,0</a:t>
            </a:r>
          </a:p>
          <a:p>
            <a:pPr lvl="0" algn="l"/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содержание 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территории общего пользования 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– 188,0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санитарная 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рубка сухостойных насаждений – 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114,7</a:t>
            </a:r>
            <a:endParaRPr lang="ru-RU" sz="12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0" algn="l"/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снос 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аварийного дома, ул. Новая, 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27 – 284,2</a:t>
            </a:r>
          </a:p>
          <a:p>
            <a:pPr lvl="0" algn="l"/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снос 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аварийного дома, ул. Северная, 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1 – 364,8</a:t>
            </a:r>
          </a:p>
          <a:p>
            <a:pPr lvl="0" algn="l"/>
            <a:r>
              <a:rPr lang="ru-RU" sz="1200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с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нос 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аварийного дома, ул. Нагорная, 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18 – 469,3</a:t>
            </a:r>
          </a:p>
          <a:p>
            <a:pPr lvl="0" algn="l"/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снос 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аварийного дома, ул. Новая, 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6 – 372,3</a:t>
            </a:r>
          </a:p>
          <a:p>
            <a:pPr lvl="0" algn="l"/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устройство 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и демонтаж зимнего 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городка – 250,0 </a:t>
            </a:r>
          </a:p>
          <a:p>
            <a:pPr algn="l"/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покос 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травы – 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138,1</a:t>
            </a:r>
            <a:endParaRPr lang="ru-RU" sz="12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0" algn="l"/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</a:rPr>
              <a:t>содержание кладбища –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251,6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		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788024" y="1844824"/>
            <a:ext cx="4211960" cy="4860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11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Вангаш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общую сумму 1 420,0, из них:</a:t>
            </a:r>
          </a:p>
          <a:p>
            <a:pPr algn="l"/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 и озеленение – 302,0</a:t>
            </a:r>
          </a:p>
          <a:p>
            <a:pPr algn="l"/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одержание территорий общего пользования – 141,2</a:t>
            </a:r>
          </a:p>
          <a:p>
            <a:pPr algn="l"/>
            <a:r>
              <a:rPr lang="ru-RU" sz="11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п</a:t>
            </a:r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риобретение, доставка, хранение, установка и </a:t>
            </a:r>
          </a:p>
          <a:p>
            <a:pPr algn="l"/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демонтаж баннеров, аншлагов, флагов, гирлянд, прочей баннерной продукции –387,5</a:t>
            </a:r>
          </a:p>
          <a:p>
            <a:pPr algn="l"/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текущий ремонт пешеходных мостиков через  инженерные коммуникации – 208,8</a:t>
            </a:r>
          </a:p>
          <a:p>
            <a:pPr algn="l"/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приобретение, доставка и установка спортивного </a:t>
            </a:r>
          </a:p>
          <a:p>
            <a:pPr algn="l"/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оборудования и теневого навеса на детской площадке, </a:t>
            </a:r>
          </a:p>
          <a:p>
            <a:pPr algn="l"/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ул. Центральная – 164,0</a:t>
            </a:r>
          </a:p>
          <a:p>
            <a:pPr algn="l"/>
            <a:r>
              <a:rPr lang="ru-RU" sz="11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у</a:t>
            </a:r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стройство и демонтаж зимнего городка – 55,4</a:t>
            </a:r>
          </a:p>
          <a:p>
            <a:pPr algn="l"/>
            <a:r>
              <a:rPr lang="ru-RU" sz="1100" dirty="0">
                <a:solidFill>
                  <a:prstClr val="black"/>
                </a:solidFill>
                <a:latin typeface="Times New Roman"/>
                <a:ea typeface="Times New Roman"/>
              </a:rPr>
              <a:t>содержание кладбища – </a:t>
            </a:r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161,1</a:t>
            </a:r>
            <a:endParaRPr lang="ru-RU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l"/>
            <a:r>
              <a:rPr lang="ru-RU" sz="1100" b="1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п. </a:t>
            </a:r>
            <a:r>
              <a:rPr lang="ru-RU" sz="1100" b="1" dirty="0" err="1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Вельмо</a:t>
            </a:r>
            <a:r>
              <a:rPr lang="ru-RU" sz="1100" b="1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общую сумму 290,3</a:t>
            </a:r>
            <a:r>
              <a:rPr lang="ru-RU" sz="1100" b="1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, из них:</a:t>
            </a:r>
          </a:p>
          <a:p>
            <a:pPr algn="l"/>
            <a:r>
              <a:rPr lang="ru-RU" sz="11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о</a:t>
            </a:r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бустройство безопасного пешеходного перехода </a:t>
            </a:r>
          </a:p>
          <a:p>
            <a:pPr algn="l"/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по льду через р. </a:t>
            </a:r>
            <a:r>
              <a:rPr lang="ru-RU" sz="11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Вельмо</a:t>
            </a:r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- 113,0</a:t>
            </a:r>
            <a:r>
              <a:rPr lang="ru-RU" sz="11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	</a:t>
            </a:r>
          </a:p>
          <a:p>
            <a:pPr algn="l"/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устройство и демонтаж зимнего городка – 82,9</a:t>
            </a:r>
          </a:p>
          <a:p>
            <a:pPr algn="l"/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покос травы – 66,1</a:t>
            </a:r>
          </a:p>
          <a:p>
            <a:pPr algn="l"/>
            <a:r>
              <a:rPr lang="ru-RU" sz="1100" dirty="0">
                <a:solidFill>
                  <a:prstClr val="black"/>
                </a:solidFill>
                <a:latin typeface="Times New Roman"/>
                <a:ea typeface="Times New Roman"/>
              </a:rPr>
              <a:t>содержание кладбища – </a:t>
            </a:r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28,3</a:t>
            </a:r>
            <a:endParaRPr lang="ru-RU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l"/>
            <a:endParaRPr lang="ru-RU" sz="11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l"/>
            <a:r>
              <a:rPr lang="ru-RU" sz="11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		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620688"/>
            <a:ext cx="255730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dmse.ru/city/poselki-rayona/bruan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373216"/>
            <a:ext cx="1872208" cy="142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991" y="5229200"/>
            <a:ext cx="2287527" cy="158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044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6673552" cy="83671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«Развитие социальных отношений, рост благополучия и защищенности граждан в Северо-Енисейском районе»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836712"/>
            <a:ext cx="8532440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муниципальной программы –  эффективное и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сполнение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переданных государственных полномочий по созданию и обеспечению деятельности комиссии по делам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несовершеннолетних,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опеке и попечительству в отношении совершеннолетних граждан, а также в сфере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патронажа, </a:t>
            </a: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качества и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степени социальной защищенности отдельных категорий граждан путем предоставления дополнительных мер социальной поддержки для отдельных категорий граждан, реализация прав муниципальных служащих на пенсионное обеспечение за выслугу лет</a:t>
            </a:r>
            <a:endParaRPr lang="ru-RU" sz="11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89502"/>
              </p:ext>
            </p:extLst>
          </p:nvPr>
        </p:nvGraphicFramePr>
        <p:xfrm>
          <a:off x="0" y="1789192"/>
          <a:ext cx="9144000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447800"/>
                <a:gridCol w="1371600"/>
                <a:gridCol w="1447800"/>
                <a:gridCol w="1524000"/>
                <a:gridCol w="1447800"/>
              </a:tblGrid>
              <a:tr h="18002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 тыс. рублей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00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2 564,8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18 699,0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20 237,8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19 253,2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19 337,2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ашивка 5"/>
          <p:cNvSpPr/>
          <p:nvPr/>
        </p:nvSpPr>
        <p:spPr>
          <a:xfrm>
            <a:off x="0" y="76200"/>
            <a:ext cx="838200" cy="990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74" name="Picture 2" descr="C:\Documents and Settings\rabota\Мои документы\картинки к бюд\2016-17\ср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571500"/>
          </a:xfrm>
          <a:prstGeom prst="rect">
            <a:avLst/>
          </a:prstGeom>
          <a:noFill/>
        </p:spPr>
      </p:pic>
      <p:pic>
        <p:nvPicPr>
          <p:cNvPr id="3079" name="Picture 7" descr="C:\Documents and Settings\rabota\Мои документы\картинки к бюд\2016-17\спрароп.jpe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57675" y="6172200"/>
            <a:ext cx="4886325" cy="6858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04864"/>
            <a:ext cx="8964488" cy="4896544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 в 2021 году, тыс. рублей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1 784,1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Дополнительные меры социальной поддержки для отдельных категорий граждан - неработающим пенсионерам в виде ежемесячных денежных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выплат для 670 человек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454,5 -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Дополнительные меры социальной поддержки и социальной помощи для отдельных категорий граждан - семьям с новорожденными детьми в виде единовременной денежной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выплаты для 45 детей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151,5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Дополнительные меры социальной поддержки для отдельных категорий граждан - беременным женщинам в виде ежемесячной денежной выплаты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47 женщин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1 464,5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Дополнительные меры социальной поддержки для отдельных категорий граждан, обучающихся в образовательных организациях высшего образования и профессиональных образовательных организациях Красноярского края в виде ежемесячной денежной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выплаты для 30 студентов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1 196,0 -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Дополнительные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меры социальной поддержки и социальной помощи для отдельных категорий граждан - семьям, дети в которых обучаются в высших и средних учебных заведениях Красноярского края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 30 человек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460,6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Дополнительные меры социальной поддержки для отдельных категорий граждан, находящихся в трудной жизненной ситуации в виде единовременной денежной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выплаты для 50 человек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145,4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Дополнительные меры социальной поддержки для отдельных категорий граждан в виде ежемесячной денежной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выплаты для 20 граждан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1 511,6 -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Дополнительные меры социальной поддержки для отдельных категорий граждан - неработающим пенсионерам в виде единовременной денежной выплаты на приобретение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овощей для 1164 человека 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347,9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Дополнительные меры социальной поддержки для отдельных категорий граждан к праздничным дням и памятным датам в виде единовременной денежной выплаты для 280 человек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534,9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Дополнительные меры социальной поддержки для отдельных категорий граждан, удостоенных звания «Почетный гражданин Северо-Енисейского района» в виде компенсации расходов по оплате жилья и коммунальных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услуг для 7 человек</a:t>
            </a: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90,9-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Дополнительные меры социальной поддержки для отдельных категорий граждан, удостоенных звания «Почетный гражданин Северо-Енисейского района» в виде компенсации стоимости приобретенной путевки на санаторно-курортное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лечение для 2 человек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40,4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Дополнительные меры социальной поддержки для отдельных категорий граждан, удостоенных звания «Почетный гражданин Северо-Енисейского района» в виде компенсации стоимости проезда к месту санаторно-курортного лечения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обратно для 2 человек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24,8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Дополнительные меры социальной поддержки для отдельных категорий граждан - вдовам (вдовцам) лиц, удостоенных звания «Почетный гражданин Северо-Енисейского района» в виде компенсации расходов по оплате жилья и коммунальных услуг-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доставку и пересылку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дополнительных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мер социальной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поддержки для 1 человека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281,8 -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Дополнительные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меры социальной поддержки для отдельных категорий граждан, награжденных знаком отличия Северо-Енисейского района «Ветеран золотодобычи 25 лет» в виде ежемесячной денежной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выплаты для 150 человек</a:t>
            </a: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97,0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Дополнительные меры социальной поддержки для отдельных категорий граждан, награжденных знаком отличия Северо-Енисейского района «Ветеран золотодобычи 20 лет» в виде ежемесячной денежной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выплаты для 76 человек</a:t>
            </a: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2 363,4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Выплата пенсии за выслугу лет лицам, замещавшим должности муниципальной службы и муниципальные должности на постоянной основе в органах местного самоуправления Северо-Енисейского района на основании решения Северо-Енисейского районного Совета депутатов от 14 июня 2011 № 303-20 «Об утверждении Положения о порядке выплаты пенсии за выслугу лет лицам, замещавшим должности муниципальной службы в органах местного самоуправления Северо-Енисейского района Красноярского края»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 36 человек  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3 229,7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переданных государственных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полномочий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созданию и 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беспечению деятельности комиссии по делам несовершеннолетних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1 259,2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Исполнение государственных полномочий по опеке и попечительству в отношении совершеннолетних граждан, а также в сфере патронажа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5 995,5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обеспечение деятельности отдела по делам семьи, детства и социальной поддержки граждан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5673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6632"/>
            <a:ext cx="7080448" cy="129614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Основные результаты при реализации муниципальной программы «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социальных отношений, рост благополучия и защищенности граждан в Северо-Енисейском районе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288684"/>
              </p:ext>
            </p:extLst>
          </p:nvPr>
        </p:nvGraphicFramePr>
        <p:xfrm>
          <a:off x="28575" y="1426462"/>
          <a:ext cx="8928992" cy="2502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7"/>
                <a:gridCol w="864096"/>
                <a:gridCol w="864096"/>
                <a:gridCol w="936104"/>
                <a:gridCol w="936104"/>
                <a:gridCol w="864095"/>
              </a:tblGrid>
              <a:tr h="37954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6445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несовершеннолетних, состоящих на учете в органах и учреждениях системы профилактики правонарушений и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преступлений несовершеннолетних, охваченных комплексной индивидуальной профилактической работой, %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70185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Установление опеки над совершеннолетними недееспособными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гражданами либо помещение граждан указанной категории под надзор в медицинские организации, организации, оказывающие социальные услуги, иные организации совершеннолетних недееспособных граждан от общего количества недееспособных граждан, проживающих в районе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68368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граждан,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получивших дополнительные меры социальной поддержки из общего количества заявителей,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Нашивка 3"/>
          <p:cNvSpPr/>
          <p:nvPr/>
        </p:nvSpPr>
        <p:spPr>
          <a:xfrm>
            <a:off x="457200" y="228600"/>
            <a:ext cx="914400" cy="1066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med.uz/upload/iblock/442/442cbe706f6277c78b067cbb444786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4005064"/>
            <a:ext cx="5904656" cy="281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25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764429"/>
              </p:ext>
            </p:extLst>
          </p:nvPr>
        </p:nvGraphicFramePr>
        <p:xfrm>
          <a:off x="4860032" y="44624"/>
          <a:ext cx="4104457" cy="673868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952328"/>
                <a:gridCol w="432048"/>
                <a:gridCol w="720081"/>
              </a:tblGrid>
              <a:tr h="908551"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Дополнительное финансовое обеспечение переданных Красноярским краем государственных полномочий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Штатные единицы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бюджета  района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</a:p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5349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Администрация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Северо-Енисейского района: 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1 213,8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28348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 Красноярского края от 26 декабря 2006 года № 21-5589 «О наделении органов местного самоуправления муниципальных районов и городских округов края государственными полномочиями по созданию и обеспечению деятельности комиссий по делам несовершеннолетних и защите их прав»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684,5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 Красноярского края от 21 декабря 2010 года № 11-5564 «О наделении органов местного самоуправления государственными полномочиями в области архивного дела»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74,8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 Красноярского края от 21 декабря 2010 года № 11-5582 «О наделении органов местного самоуправления городских округов и муниципальных районов края отдельными государственными полномочиями по обеспечению переселения граждан из районов Крайнего Севера и приравненных к ним местностей Красноярского края»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227,3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5458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 Красноярского края от 11 июля 2019 года № 7-2988 «О наделении органов местного самоуправления муниципальных районов и городских округов края государственными полномочиями по организации и осуществлению деятельности по опеке и попечительству в отношении совершеннолетних граждан, а также в сфере патронажа»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227,2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952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Управление образование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администрации Северо-Енисейского района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100,5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1866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 Красноярского края от 20 декабря 2007 года № 4-1089 «О наделении органов местного самоуправления муниципальных районов и городских округов края государственными полномочиями по организации и осуществлению деятельности по опеке и попечительству в отношении несовершеннолетних»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100,5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4970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1 314,3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37477" y="188640"/>
            <a:ext cx="38065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финансовое обеспечение содержания работников, осуществляющих государственные полномочия, переданные Красноярским краем муниципальному образованию Северо-Енисейский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район, в 2021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1498057"/>
              </p:ext>
            </p:extLst>
          </p:nvPr>
        </p:nvGraphicFramePr>
        <p:xfrm>
          <a:off x="226869" y="3140968"/>
          <a:ext cx="4417139" cy="367240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417139"/>
              </a:tblGrid>
              <a:tr h="3672408">
                <a:tc>
                  <a:txBody>
                    <a:bodyPr/>
                    <a:lstStyle/>
                    <a:p>
                      <a:pPr algn="just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</a:t>
                      </a:r>
                      <a:r>
                        <a:rPr lang="ru-RU" sz="9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обеспечения оплаты труда и иных выплат в соответствии с решениями Северо-Енисейского районного Совета депутатов от 05.03.2010 № 697-60 «Об утверждении Положения об оплате труда муниципальных служащих Северо-Енисейского района, депутатов Северо-Енисейского районного Совета депутатов, осуществляющих свои полномочия на постоянной основе, должностных лиц Контрольно-счетной комиссии Северо-Енисейского района», от 25.05.2010  № 36-5 «Об утверждении Положения о премировании и выплате материальной помощи муниципальным служащим Северо-Енисейского района», от 10.02.2017 № 245-20 «О системах оплаты труда работников муниципальных учреждений района», постановлением администрации Северо-Енисейского района от 30.09.2013 № 469-п «Об утверждении Положения о новой системе оплаты труда работников органов местного самоуправления Северо-Енисейского района, замещающих должности, не относящиеся к должностям муниципальной службы», решением Северо-Енисейского районного Совета депутатов от 30.06.2010 № 51-7 «О гарантиях и компенсациях для лиц, работающих в Северо-Енисейском районе в организациях, финансируемых за счет средств бюджета района», постановлением администрации Северо-Енисейского района от 06.05.2011 № 217-п «Об определении порядка и размеров возмещения расходов, связанных со служебными командировками работникам администрации района, ее органов с правами юридического лица» предусмотрено дополнительное финансовое обеспечение лиц, осуществляющих переданные государственные полномочия за счет средств бюджета района в соответствии с решением Северо-Енисейского районного Совета депутатов от 02.11.2020 № 20-3 «О дополнительном финансовом обеспечении содержания работников, осуществляющих государственные полномочия, переданные Красноярским краем муниципальному образованию Северо-Енисейский</a:t>
                      </a:r>
                      <a:r>
                        <a:rPr lang="ru-RU" sz="900" b="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район, в 2021 году</a:t>
                      </a:r>
                      <a:r>
                        <a:rPr lang="ru-RU" sz="9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</a:t>
                      </a:r>
                      <a:endParaRPr lang="ru-RU" sz="9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71" y="260650"/>
            <a:ext cx="681884" cy="6818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12" y="1775861"/>
            <a:ext cx="1807196" cy="12900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989" y="1772815"/>
            <a:ext cx="1583431" cy="12961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71" y="1772816"/>
            <a:ext cx="1730380" cy="129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0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52401"/>
            <a:ext cx="7772400" cy="609599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Главные распорядители бюджета Северо-Енисейского района и подведомственные им муниципальные учреждения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одзаголовок 79"/>
          <p:cNvSpPr>
            <a:spLocks noGrp="1"/>
          </p:cNvSpPr>
          <p:nvPr>
            <p:ph type="subTitle" idx="1"/>
          </p:nvPr>
        </p:nvSpPr>
        <p:spPr>
          <a:xfrm>
            <a:off x="914400" y="5867400"/>
            <a:ext cx="6934200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20000" y="2057400"/>
            <a:ext cx="1143000" cy="381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</a:rPr>
              <a:t>МБДОУ № 1</a:t>
            </a:r>
            <a:endParaRPr lang="ru-RU" sz="1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2799" y="2157891"/>
            <a:ext cx="2057400" cy="533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«Служба заказчика-застройщика Северо-Енисейского района»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533400" y="838200"/>
            <a:ext cx="1981200" cy="1295400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Северо-Енисейского района – главный распорядитель средств бюджета района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304800" y="4267200"/>
            <a:ext cx="2590800" cy="1295400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Отдел физической культуры, спорта и молодежной политики администрации Северо-Енисейского района – главный распорядитель средств бюджета района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457200" y="2057401"/>
            <a:ext cx="1981200" cy="1011560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Отдел культуры администрации Северо-Енисейского района – главный распорядитель средств бюджета района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3276600" y="838200"/>
            <a:ext cx="2286000" cy="1295400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Администрация Северо-Енисейского района – главный распорядитель средств бюджета района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6096000" y="762000"/>
            <a:ext cx="2590800" cy="1295400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администрации Северо-Енисейского района – главный распорядитель средств бюджета района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96000" y="2057400"/>
            <a:ext cx="1447800" cy="381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</a:rPr>
              <a:t>МБОУ  ССОШ № 1</a:t>
            </a:r>
            <a:endParaRPr lang="ru-RU" sz="1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627036" y="2476501"/>
            <a:ext cx="1143000" cy="381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</a:rPr>
              <a:t>МБДОУ № 3</a:t>
            </a:r>
            <a:endParaRPr lang="ru-RU" sz="1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627036" y="2904838"/>
            <a:ext cx="1143000" cy="381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</a:rPr>
              <a:t>МБДОУ № 4 «Жарки»</a:t>
            </a:r>
            <a:endParaRPr lang="ru-RU" sz="1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627036" y="3333551"/>
            <a:ext cx="1143000" cy="381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</a:rPr>
              <a:t>МБДОУ № 5</a:t>
            </a:r>
            <a:endParaRPr lang="ru-RU" sz="1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96000" y="2514600"/>
            <a:ext cx="1447800" cy="381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</a:rPr>
              <a:t>МБОУ «ССОШ №2»</a:t>
            </a:r>
            <a:endParaRPr lang="ru-RU" sz="1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96000" y="2971800"/>
            <a:ext cx="1447800" cy="381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</a:rPr>
              <a:t>МБОУ  «ТСОШ № 3»</a:t>
            </a:r>
            <a:endParaRPr lang="ru-RU" sz="1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096000" y="4343400"/>
            <a:ext cx="1447800" cy="381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</a:rPr>
              <a:t>МБОУ  «ВСОШ № 8»</a:t>
            </a:r>
            <a:endParaRPr lang="ru-RU" sz="1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096000" y="3429000"/>
            <a:ext cx="1447800" cy="381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</a:rPr>
              <a:t>МБОУ  «БСОШ №5»</a:t>
            </a:r>
            <a:endParaRPr lang="ru-RU" sz="1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096000" y="3886200"/>
            <a:ext cx="1447800" cy="381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</a:rPr>
              <a:t>МБОУ  «НСОШ №6»</a:t>
            </a:r>
            <a:endParaRPr lang="ru-RU" sz="1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606324" y="4807256"/>
            <a:ext cx="1156676" cy="37434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00C8C3"/>
              </a:buClr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</a:rPr>
              <a:t>МБОУ ДО 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00C8C3"/>
              </a:buClr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</a:rPr>
              <a:t>«ДЮСШ»</a:t>
            </a:r>
            <a:endParaRPr lang="ru-RU" sz="1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620000" y="4265735"/>
            <a:ext cx="1143000" cy="381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</a:rPr>
              <a:t>МБОУ  ДО  «ДЮЦ»</a:t>
            </a:r>
            <a:endParaRPr lang="ru-RU" sz="1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096000" y="4800600"/>
            <a:ext cx="1447800" cy="381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</a:rPr>
              <a:t>МБОУ «ВОШ № 9»</a:t>
            </a:r>
            <a:endParaRPr lang="ru-RU" sz="1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>
            <a:endCxn id="1026" idx="1"/>
          </p:cNvCxnSpPr>
          <p:nvPr/>
        </p:nvCxnSpPr>
        <p:spPr>
          <a:xfrm flipH="1">
            <a:off x="8904520" y="1447800"/>
            <a:ext cx="11674" cy="3472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20" idx="3"/>
          </p:cNvCxnSpPr>
          <p:nvPr/>
        </p:nvCxnSpPr>
        <p:spPr>
          <a:xfrm rot="10800000" flipV="1">
            <a:off x="8770036" y="3485951"/>
            <a:ext cx="1524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19" idx="3"/>
          </p:cNvCxnSpPr>
          <p:nvPr/>
        </p:nvCxnSpPr>
        <p:spPr>
          <a:xfrm rot="10800000" flipV="1">
            <a:off x="8770036" y="3057238"/>
            <a:ext cx="1524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endCxn id="18" idx="3"/>
          </p:cNvCxnSpPr>
          <p:nvPr/>
        </p:nvCxnSpPr>
        <p:spPr>
          <a:xfrm rot="10800000" flipV="1">
            <a:off x="8770036" y="2628901"/>
            <a:ext cx="1524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7" idx="3"/>
          </p:cNvCxnSpPr>
          <p:nvPr/>
        </p:nvCxnSpPr>
        <p:spPr>
          <a:xfrm rot="10800000" flipV="1">
            <a:off x="8763000" y="2209800"/>
            <a:ext cx="1524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16" idx="3"/>
          </p:cNvCxnSpPr>
          <p:nvPr/>
        </p:nvCxnSpPr>
        <p:spPr>
          <a:xfrm>
            <a:off x="8686800" y="1409700"/>
            <a:ext cx="2286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5868194" y="1524794"/>
            <a:ext cx="0" cy="3409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endCxn id="29" idx="1"/>
          </p:cNvCxnSpPr>
          <p:nvPr/>
        </p:nvCxnSpPr>
        <p:spPr>
          <a:xfrm>
            <a:off x="5868194" y="4953000"/>
            <a:ext cx="227806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endCxn id="24" idx="1"/>
          </p:cNvCxnSpPr>
          <p:nvPr/>
        </p:nvCxnSpPr>
        <p:spPr>
          <a:xfrm>
            <a:off x="5867400" y="4495800"/>
            <a:ext cx="2286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endCxn id="26" idx="1"/>
          </p:cNvCxnSpPr>
          <p:nvPr/>
        </p:nvCxnSpPr>
        <p:spPr>
          <a:xfrm>
            <a:off x="5867400" y="4038600"/>
            <a:ext cx="2286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endCxn id="25" idx="1"/>
          </p:cNvCxnSpPr>
          <p:nvPr/>
        </p:nvCxnSpPr>
        <p:spPr>
          <a:xfrm>
            <a:off x="5867400" y="3581400"/>
            <a:ext cx="2286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endCxn id="23" idx="1"/>
          </p:cNvCxnSpPr>
          <p:nvPr/>
        </p:nvCxnSpPr>
        <p:spPr>
          <a:xfrm>
            <a:off x="5867400" y="3124200"/>
            <a:ext cx="2286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endCxn id="21" idx="1"/>
          </p:cNvCxnSpPr>
          <p:nvPr/>
        </p:nvCxnSpPr>
        <p:spPr>
          <a:xfrm>
            <a:off x="5867400" y="2667000"/>
            <a:ext cx="2286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endCxn id="17" idx="1"/>
          </p:cNvCxnSpPr>
          <p:nvPr/>
        </p:nvCxnSpPr>
        <p:spPr>
          <a:xfrm>
            <a:off x="5867400" y="2209800"/>
            <a:ext cx="2286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endCxn id="16" idx="1"/>
          </p:cNvCxnSpPr>
          <p:nvPr/>
        </p:nvCxnSpPr>
        <p:spPr>
          <a:xfrm flipV="1">
            <a:off x="5867400" y="1409700"/>
            <a:ext cx="22860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Скругленный прямоугольник 77"/>
          <p:cNvSpPr/>
          <p:nvPr/>
        </p:nvSpPr>
        <p:spPr>
          <a:xfrm>
            <a:off x="3352799" y="2817735"/>
            <a:ext cx="2030688" cy="533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«Аварийно-спасательное формирование Северо-Енисейского района»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3352798" y="3442311"/>
            <a:ext cx="2041945" cy="61533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«Северо-Енисейская муниципальная информационная служба»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9" name="Прямая со стрелкой 98"/>
          <p:cNvCxnSpPr>
            <a:endCxn id="79" idx="3"/>
          </p:cNvCxnSpPr>
          <p:nvPr/>
        </p:nvCxnSpPr>
        <p:spPr>
          <a:xfrm flipH="1">
            <a:off x="5394743" y="3747111"/>
            <a:ext cx="304802" cy="28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>
            <a:endCxn id="78" idx="3"/>
          </p:cNvCxnSpPr>
          <p:nvPr/>
        </p:nvCxnSpPr>
        <p:spPr>
          <a:xfrm flipH="1">
            <a:off x="5383487" y="3046335"/>
            <a:ext cx="3048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>
            <a:endCxn id="8" idx="3"/>
          </p:cNvCxnSpPr>
          <p:nvPr/>
        </p:nvCxnSpPr>
        <p:spPr>
          <a:xfrm rot="10800000" flipV="1">
            <a:off x="5410199" y="2386491"/>
            <a:ext cx="3048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>
            <a:stCxn id="15" idx="3"/>
          </p:cNvCxnSpPr>
          <p:nvPr/>
        </p:nvCxnSpPr>
        <p:spPr>
          <a:xfrm>
            <a:off x="5562600" y="1485900"/>
            <a:ext cx="1524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Скругленный прямоугольник 105"/>
          <p:cNvSpPr/>
          <p:nvPr/>
        </p:nvSpPr>
        <p:spPr>
          <a:xfrm>
            <a:off x="342900" y="3619500"/>
            <a:ext cx="1104900" cy="31355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МБУ «ЦКС»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342900" y="4038599"/>
            <a:ext cx="1143000" cy="24618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МБУ «ЦБС»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1524000" y="3352800"/>
            <a:ext cx="12954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МБУ «Муниципальный музей»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1524000" y="3886200"/>
            <a:ext cx="1295400" cy="381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МБУ ДО «Северо-Енисейская детская школа искусств»</a:t>
            </a:r>
            <a:endParaRPr lang="ru-RU" sz="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 rot="5400000">
            <a:off x="2476500" y="3390900"/>
            <a:ext cx="129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>
            <a:stCxn id="13" idx="3"/>
          </p:cNvCxnSpPr>
          <p:nvPr/>
        </p:nvCxnSpPr>
        <p:spPr>
          <a:xfrm>
            <a:off x="2438400" y="2563181"/>
            <a:ext cx="685800" cy="180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>
            <a:endCxn id="108" idx="3"/>
          </p:cNvCxnSpPr>
          <p:nvPr/>
        </p:nvCxnSpPr>
        <p:spPr>
          <a:xfrm flipH="1">
            <a:off x="2819400" y="3581400"/>
            <a:ext cx="3040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>
            <a:endCxn id="109" idx="3"/>
          </p:cNvCxnSpPr>
          <p:nvPr/>
        </p:nvCxnSpPr>
        <p:spPr>
          <a:xfrm flipH="1">
            <a:off x="2819400" y="4039394"/>
            <a:ext cx="305594" cy="37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>
            <a:off x="153194" y="2820194"/>
            <a:ext cx="7935" cy="1341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>
            <a:endCxn id="107" idx="1"/>
          </p:cNvCxnSpPr>
          <p:nvPr/>
        </p:nvCxnSpPr>
        <p:spPr>
          <a:xfrm>
            <a:off x="151605" y="4161691"/>
            <a:ext cx="19129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>
            <a:endCxn id="13" idx="1"/>
          </p:cNvCxnSpPr>
          <p:nvPr/>
        </p:nvCxnSpPr>
        <p:spPr>
          <a:xfrm flipV="1">
            <a:off x="152400" y="2563181"/>
            <a:ext cx="304800" cy="256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>
            <a:endCxn id="106" idx="1"/>
          </p:cNvCxnSpPr>
          <p:nvPr/>
        </p:nvCxnSpPr>
        <p:spPr>
          <a:xfrm flipV="1">
            <a:off x="161129" y="3776278"/>
            <a:ext cx="181771" cy="29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Скругленный прямоугольник 127"/>
          <p:cNvSpPr/>
          <p:nvPr/>
        </p:nvSpPr>
        <p:spPr>
          <a:xfrm>
            <a:off x="1562100" y="5636908"/>
            <a:ext cx="1447800" cy="45561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«Спортивный  комплекс «</a:t>
            </a:r>
            <a:r>
              <a:rPr lang="ru-RU" sz="1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Нерика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285750" y="5635320"/>
            <a:ext cx="12192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МБУ «МЦ «АУРУМ»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4" name="Прямая соединительная линия 133"/>
          <p:cNvCxnSpPr/>
          <p:nvPr/>
        </p:nvCxnSpPr>
        <p:spPr>
          <a:xfrm rot="5400000">
            <a:off x="-266700" y="53721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>
            <a:endCxn id="12" idx="1"/>
          </p:cNvCxnSpPr>
          <p:nvPr/>
        </p:nvCxnSpPr>
        <p:spPr>
          <a:xfrm flipV="1">
            <a:off x="152400" y="4914900"/>
            <a:ext cx="1524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>
            <a:endCxn id="129" idx="1"/>
          </p:cNvCxnSpPr>
          <p:nvPr/>
        </p:nvCxnSpPr>
        <p:spPr>
          <a:xfrm flipV="1">
            <a:off x="151605" y="5863920"/>
            <a:ext cx="13414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 flipH="1">
            <a:off x="151605" y="5791994"/>
            <a:ext cx="1590" cy="73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 rot="5400000">
            <a:off x="2667000" y="5334000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>
            <a:off x="2895600" y="4800600"/>
            <a:ext cx="228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/>
          <p:nvPr/>
        </p:nvCxnSpPr>
        <p:spPr>
          <a:xfrm rot="10800000">
            <a:off x="2971800" y="57912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Нашивка 178"/>
          <p:cNvSpPr/>
          <p:nvPr/>
        </p:nvSpPr>
        <p:spPr>
          <a:xfrm>
            <a:off x="0" y="76200"/>
            <a:ext cx="762000" cy="9144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flipH="1">
            <a:off x="5715000" y="1524794"/>
            <a:ext cx="794" cy="2222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Скругленный прямоугольник 91"/>
          <p:cNvSpPr/>
          <p:nvPr/>
        </p:nvSpPr>
        <p:spPr>
          <a:xfrm>
            <a:off x="342900" y="3200002"/>
            <a:ext cx="1104900" cy="34329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«ЦОУ»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 стрелкой 37"/>
          <p:cNvCxnSpPr>
            <a:endCxn id="92" idx="1"/>
          </p:cNvCxnSpPr>
          <p:nvPr/>
        </p:nvCxnSpPr>
        <p:spPr>
          <a:xfrm>
            <a:off x="161129" y="3352800"/>
            <a:ext cx="181771" cy="188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Скругленный прямоугольник 85"/>
          <p:cNvSpPr/>
          <p:nvPr/>
        </p:nvSpPr>
        <p:spPr>
          <a:xfrm>
            <a:off x="7643958" y="3810001"/>
            <a:ext cx="1143000" cy="35169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dirty="0">
                <a:solidFill>
                  <a:prstClr val="black"/>
                </a:solidFill>
                <a:latin typeface="Times New Roman" pitchFamily="18" charset="0"/>
              </a:rPr>
              <a:t>МБДОУ № 8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</a:rPr>
              <a:t>«Иволга»</a:t>
            </a:r>
            <a:endParaRPr lang="ru-RU" sz="1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cxnSp>
        <p:nvCxnSpPr>
          <p:cNvPr id="90" name="Прямая со стрелкой 89"/>
          <p:cNvCxnSpPr/>
          <p:nvPr/>
        </p:nvCxnSpPr>
        <p:spPr>
          <a:xfrm rot="10800000" flipV="1">
            <a:off x="8767105" y="4400550"/>
            <a:ext cx="1524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67765">
            <a:off x="8724816" y="4906563"/>
            <a:ext cx="185602" cy="9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Горизонтальный свиток 93"/>
          <p:cNvSpPr/>
          <p:nvPr/>
        </p:nvSpPr>
        <p:spPr>
          <a:xfrm>
            <a:off x="3327757" y="4107414"/>
            <a:ext cx="2286000" cy="1295400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Северо-Енисейский районный Совет депутатов</a:t>
            </a:r>
          </a:p>
        </p:txBody>
      </p:sp>
      <p:sp>
        <p:nvSpPr>
          <p:cNvPr id="95" name="Горизонтальный свиток 94"/>
          <p:cNvSpPr/>
          <p:nvPr/>
        </p:nvSpPr>
        <p:spPr>
          <a:xfrm>
            <a:off x="3352800" y="5394022"/>
            <a:ext cx="2286000" cy="1295400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Комитет по управлению муниципальным имуществом администрации Северо-Енисейского района</a:t>
            </a:r>
          </a:p>
        </p:txBody>
      </p:sp>
      <p:sp>
        <p:nvSpPr>
          <p:cNvPr id="96" name="Горизонтальный свиток 95"/>
          <p:cNvSpPr/>
          <p:nvPr/>
        </p:nvSpPr>
        <p:spPr>
          <a:xfrm>
            <a:off x="6324661" y="5402814"/>
            <a:ext cx="2286000" cy="1286608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Контрольно-счетная комиссия Северо-Енисейского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43058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4624"/>
            <a:ext cx="9003970" cy="216024"/>
          </a:xfrm>
        </p:spPr>
        <p:txBody>
          <a:bodyPr>
            <a:noAutofit/>
          </a:bodyPr>
          <a:lstStyle/>
          <a:p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Расходы бюджета Северо-Енисейского района на реализацию национальных проектов, тыс. рублей</a:t>
            </a:r>
            <a:endParaRPr lang="ru-RU" sz="12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140465"/>
              </p:ext>
            </p:extLst>
          </p:nvPr>
        </p:nvGraphicFramePr>
        <p:xfrm>
          <a:off x="0" y="274423"/>
          <a:ext cx="9152879" cy="6272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267"/>
                <a:gridCol w="1874026"/>
                <a:gridCol w="1545025"/>
                <a:gridCol w="1491134"/>
                <a:gridCol w="1657792"/>
                <a:gridCol w="1981635"/>
              </a:tblGrid>
              <a:tr h="29601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национального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реализации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Безопасные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качественные автомобильные дороги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Жилье и городская среда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16889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 федерального проекта «Современная школа» для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оздания (обновления) материально-технической базы для реализации основных и дополнительных общеобразовательных программ цифрового и гуманитарного профилей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 федерального проекта «Цифровая образовательная среда» на внедрение целевой модели цифровой образовательной среды в общеобразовательных организациях и профессиональных образовательных организациях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 федерального проекта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«Безопасность дорожного движения» на повышение безопасности дорожного движения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 федерального проекта «Культурная среда» на создание модельных муниципальных библиотек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федерального проекта «Жилье» на благоустройство дворовых и общественных территорий муниципальных образований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083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298,9 из них: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229,9 – КБ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69,0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МБ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5 000,0 из них: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 – ФБ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3 618,8 из них: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2 993,1 – ФБ*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157,5 – КБ*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468,2 – 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МБ*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5282"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2020 (план)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1 737,8 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1 601,4 – ФБ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84,3 – КБ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52,2 – 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МБ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904,3 из них: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00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379,5 – КБ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00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524,8 – 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МБ</a:t>
                      </a:r>
                      <a:endParaRPr lang="ru-RU" sz="1000" u="non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08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 (план)</a:t>
                      </a: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3 626,5 из них: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3 341,8– ФБ     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175,9 – КБ              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108,8 – 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МБ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7 166,0 из них: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6 603,5– ФБ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347,5 – КБ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215,0 – 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МБ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493,1 из них: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379,2 – КБ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113,9 – 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МБ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08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2022 (план)</a:t>
                      </a: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1 888,9 из них: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1 7460,6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ФБ</a:t>
                      </a:r>
                    </a:p>
                    <a:p>
                      <a:pPr algn="ctr"/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91,6 -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КБ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56,7 – 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МБ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493,1 из них: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379,2 – КБ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113,9 – 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МБ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69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2023 (план)</a:t>
                      </a: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91,6 из них: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91,6 – КБ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379,2 из них: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379,2 – КБ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525344"/>
            <a:ext cx="9144000" cy="286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ФБ* - Федеральный бюджет КБ*- краевой бюджет МБ* - местный бюджет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1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244350"/>
              </p:ext>
            </p:extLst>
          </p:nvPr>
        </p:nvGraphicFramePr>
        <p:xfrm>
          <a:off x="179512" y="908720"/>
          <a:ext cx="8928992" cy="5700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368152"/>
                <a:gridCol w="1512168"/>
                <a:gridCol w="1512168"/>
                <a:gridCol w="1512168"/>
                <a:gridCol w="1512168"/>
              </a:tblGrid>
              <a:tr h="607436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национального проекта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4875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 федерального проекта «Современная школа» для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оздания (обновления) материально-технической базы для реализации основных и дополнительных общеобразовательных программ цифрового и гуманитарного профилей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«ССШ № 1»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1 737,8</a:t>
                      </a:r>
                    </a:p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(Ноутбуки и оргтехника,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мебель, инструменты, тренажеры и пр.)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«ССШ № 2»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1 813,3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«ТСШ № 3»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1 813,2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«НСШ № 6»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1 888,9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«БСШ № 5»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91,6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1859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 федерального проекта «Цифровая образовательная среда» на внедрение целевой модели цифровой образовательной среды в общеобразовательных организациях и профессиональных образовательных организациях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«ССШ № 1»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3 941,3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«ССШ № 2»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3 224,7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793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Безопасные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качественные автомобильные дороги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 федерального проекта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«Безопасность дорожного движения» на повышение безопасности дорожного движения</a:t>
                      </a:r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МКУ «Служба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заказчика застройщика»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904,3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(Асфальтирование</a:t>
                      </a:r>
                      <a:r>
                        <a:rPr lang="ru-RU" sz="1000" b="0" u="non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бетонного покрытия ул. Гоголя, ул. Карла-Маркса)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МКУ «Служба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заказчика застройщика»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493,1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(Асфальтирование</a:t>
                      </a:r>
                      <a:r>
                        <a:rPr lang="ru-RU" sz="1000" b="0" u="non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бетонного покрытия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ул. Ленина)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МКУ «Служба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заказчика застройщика»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493,1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(Асфальтирование</a:t>
                      </a:r>
                      <a:r>
                        <a:rPr lang="ru-RU" sz="1000" b="0" u="non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бетонного покрытия ул. Гоголя,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ул. Геологическая)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МКУ «Служба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заказчика застройщика»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493,1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000" dirty="0"/>
                    </a:p>
                  </a:txBody>
                  <a:tcPr/>
                </a:tc>
              </a:tr>
              <a:tr h="41186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2 642,1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285,6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2 382,0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584,7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16632"/>
            <a:ext cx="8928992" cy="72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Участие муниципальных учреждений Северо-Енисейского района в национальных проектах, тыс. рублей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559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Основные статьи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расходов за счет средств бюджета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Северо-Енисейского района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487340"/>
              </p:ext>
            </p:extLst>
          </p:nvPr>
        </p:nvGraphicFramePr>
        <p:xfrm>
          <a:off x="179512" y="965076"/>
          <a:ext cx="8784976" cy="5789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7581"/>
                <a:gridCol w="1530931"/>
                <a:gridCol w="1368152"/>
                <a:gridCol w="1368152"/>
                <a:gridCol w="1440160"/>
              </a:tblGrid>
              <a:tr h="3645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расходов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9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2 175 016,0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2 000 938,0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2 304 617,8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2 514 083,6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5469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том числе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469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За счет целевых средств, предоставляемых из краевого бюджета, прочих безвозмездных поступлений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601 287,0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623 427,0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635 563,4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439 666,2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469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За счет собственных доходов, финансовой помощи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1 573 729,0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1 377 511,0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1 669 054,4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2 074 417,4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469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из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них: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469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оплата труда и начисления на оплату труда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472 400,0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566 317,0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675 127,8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itchFamily="18" charset="0"/>
                          <a:cs typeface="Times New Roman" pitchFamily="18" charset="0"/>
                        </a:rPr>
                        <a:t>694 074,7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948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гарантии и компенсации для лиц работающих в Северо-Енисейском районе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19 850,0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15 358,0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11 039,6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itchFamily="18" charset="0"/>
                          <a:cs typeface="Times New Roman" pitchFamily="18" charset="0"/>
                        </a:rPr>
                        <a:t>14 734,3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469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служебные командировки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6 412,0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7 618,4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5 536,8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itchFamily="18" charset="0"/>
                          <a:cs typeface="Times New Roman" pitchFamily="18" charset="0"/>
                        </a:rPr>
                        <a:t>2 910,1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469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услуги связи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9 512,0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8 527,0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9 491,2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itchFamily="18" charset="0"/>
                          <a:cs typeface="Times New Roman" pitchFamily="18" charset="0"/>
                        </a:rPr>
                        <a:t>11 497,3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469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коммунальные услуги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54 816,0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59 674,0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63 214,0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63 068,8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712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стоимости основных средств,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31 041,6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50 793,0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15 783,7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itchFamily="18" charset="0"/>
                          <a:cs typeface="Times New Roman" pitchFamily="18" charset="0"/>
                        </a:rPr>
                        <a:t>4 039,7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6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стоимости материальных запасов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50 279,0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39 434,0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37 619,3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39 040,2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455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 объектов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314 022,5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50 567,0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184 359,3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555 607,3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653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капитальные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ремонты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50 111,6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54 250,8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88 862,2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53 042,1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20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юридическим лицам, индивидуальным предпринимателям, физическим лицам – производителям товаров, работ,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услуг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373 393,5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348 502,7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439 273,7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407 448,4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0420">
                <a:tc>
                  <a:txBody>
                    <a:bodyPr/>
                    <a:lstStyle/>
                    <a:p>
                      <a:r>
                        <a:rPr lang="ru-RU" sz="1100" smtClean="0"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r>
                        <a:rPr lang="ru-RU" sz="1100" baseline="0" smtClean="0">
                          <a:latin typeface="Times New Roman" pitchFamily="18" charset="0"/>
                          <a:cs typeface="Times New Roman" pitchFamily="18" charset="0"/>
                        </a:rPr>
                        <a:t> расходы, услуги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191 890,8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176 469,1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138 746,8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228 954,5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380312" y="767308"/>
            <a:ext cx="136815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58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00041"/>
          </a:xfr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Дорожный фонд Северо-Енисейского района, (тыс. рублей)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5192476"/>
            <a:ext cx="8784976" cy="1665523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 дорожного фонда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ликвидация колей и других неровностей и укладкой нового слоя покрытия участка автомобильной дороги, устройство и замена водопропускных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трубок, устройство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кюветов автомобильных дорог местного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значения; 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содержание автомобильных дорог местного значения;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ремонт  и ремонт автомобильных дорог местного значения </a:t>
            </a:r>
            <a:endParaRPr lang="ru-RU" sz="1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приобретение, доставка и установка дорожных знаков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устройство бетонных водоотводных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канав</a:t>
            </a:r>
          </a:p>
          <a:p>
            <a:endParaRPr lang="ru-RU" sz="9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КБ* – краевой бюджет МБ* – местный бюджет</a:t>
            </a:r>
            <a:endParaRPr lang="ru-RU" sz="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76200" y="48885"/>
            <a:ext cx="533400" cy="7132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2" name="Блок-схема: магнитный диск 51"/>
          <p:cNvSpPr/>
          <p:nvPr/>
        </p:nvSpPr>
        <p:spPr>
          <a:xfrm>
            <a:off x="1547664" y="2825770"/>
            <a:ext cx="6192688" cy="1636948"/>
          </a:xfrm>
          <a:prstGeom prst="flowChartMagneticDisk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effectLst>
                <a:glow rad="228600">
                  <a:srgbClr val="6EA0B0">
                    <a:satMod val="175000"/>
                    <a:alpha val="40000"/>
                  </a:srgbClr>
                </a:glow>
              </a:effectLst>
            </a:endParaRPr>
          </a:p>
        </p:txBody>
      </p:sp>
      <p:graphicFrame>
        <p:nvGraphicFramePr>
          <p:cNvPr id="51" name="Схема 50"/>
          <p:cNvGraphicFramePr/>
          <p:nvPr>
            <p:extLst>
              <p:ext uri="{D42A27DB-BD31-4B8C-83A1-F6EECF244321}">
                <p14:modId xmlns:p14="http://schemas.microsoft.com/office/powerpoint/2010/main" val="1780715372"/>
              </p:ext>
            </p:extLst>
          </p:nvPr>
        </p:nvGraphicFramePr>
        <p:xfrm>
          <a:off x="76200" y="692696"/>
          <a:ext cx="9062065" cy="3275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Штриховая стрелка вправо 10"/>
          <p:cNvSpPr/>
          <p:nvPr/>
        </p:nvSpPr>
        <p:spPr>
          <a:xfrm rot="5400000">
            <a:off x="536979" y="3332539"/>
            <a:ext cx="1440162" cy="2065871"/>
          </a:xfrm>
          <a:prstGeom prst="striped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2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55 218,2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том числе</a:t>
            </a:r>
          </a:p>
          <a:p>
            <a:pPr algn="ctr"/>
            <a:r>
              <a:rPr lang="ru-RU" sz="1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КБ* – 30 125,5</a:t>
            </a:r>
          </a:p>
          <a:p>
            <a:pPr algn="ctr"/>
            <a:r>
              <a:rPr lang="ru-RU" sz="1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МБ* – 25 092,7</a:t>
            </a:r>
            <a:r>
              <a:rPr lang="ru-RU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Штриховая стрелка вправо 45"/>
          <p:cNvSpPr/>
          <p:nvPr/>
        </p:nvSpPr>
        <p:spPr>
          <a:xfrm rot="5400000">
            <a:off x="2144378" y="3437496"/>
            <a:ext cx="1583808" cy="1855956"/>
          </a:xfrm>
          <a:prstGeom prst="striped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2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64 429,6</a:t>
            </a:r>
          </a:p>
          <a:p>
            <a:pPr algn="ctr"/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том числе</a:t>
            </a:r>
          </a:p>
          <a:p>
            <a:pPr algn="ctr"/>
            <a:r>
              <a:rPr lang="ru-RU" sz="1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КБ – </a:t>
            </a:r>
            <a:r>
              <a:rPr lang="ru-RU" sz="1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36 658,2</a:t>
            </a:r>
            <a:endParaRPr lang="ru-RU" sz="1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 – </a:t>
            </a:r>
            <a:r>
              <a:rPr lang="ru-RU" sz="1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27 741,4 </a:t>
            </a:r>
            <a:endParaRPr lang="ru-RU" sz="1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Штриховая стрелка вправо 46"/>
          <p:cNvSpPr/>
          <p:nvPr/>
        </p:nvSpPr>
        <p:spPr>
          <a:xfrm rot="5400000">
            <a:off x="3942290" y="3590661"/>
            <a:ext cx="1403436" cy="1800200"/>
          </a:xfrm>
          <a:prstGeom prst="striped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2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2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78 743,4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том числе</a:t>
            </a:r>
          </a:p>
          <a:p>
            <a:pPr algn="ctr"/>
            <a:r>
              <a:rPr lang="ru-RU" sz="1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КБ – </a:t>
            </a:r>
            <a:r>
              <a:rPr lang="ru-RU" sz="1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31 073,6</a:t>
            </a:r>
            <a:endParaRPr lang="ru-RU" sz="1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 – </a:t>
            </a:r>
            <a:r>
              <a:rPr lang="ru-RU" sz="1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47 669,8</a:t>
            </a:r>
            <a:endParaRPr lang="ru-RU" sz="1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Штриховая стрелка вправо 47"/>
          <p:cNvSpPr/>
          <p:nvPr/>
        </p:nvSpPr>
        <p:spPr>
          <a:xfrm rot="5400000">
            <a:off x="5580294" y="3501379"/>
            <a:ext cx="1583812" cy="1728192"/>
          </a:xfrm>
          <a:prstGeom prst="striped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2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2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38 614,6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том числе</a:t>
            </a:r>
          </a:p>
          <a:p>
            <a:pPr algn="ctr"/>
            <a:r>
              <a:rPr lang="ru-RU" sz="1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КБ – </a:t>
            </a:r>
            <a:r>
              <a:rPr lang="ru-RU" sz="1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31 893,1</a:t>
            </a:r>
            <a:endParaRPr lang="ru-RU" sz="1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 – </a:t>
            </a:r>
            <a:r>
              <a:rPr lang="ru-RU" sz="1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6 721,5 </a:t>
            </a:r>
            <a:endParaRPr lang="ru-RU" sz="1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Штриховая стрелка вправо 11"/>
          <p:cNvSpPr/>
          <p:nvPr/>
        </p:nvSpPr>
        <p:spPr>
          <a:xfrm rot="5400000">
            <a:off x="7229775" y="3508085"/>
            <a:ext cx="1597218" cy="1728192"/>
          </a:xfrm>
          <a:prstGeom prst="striped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2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2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37 745,4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том числе</a:t>
            </a:r>
          </a:p>
          <a:p>
            <a:pPr algn="ctr"/>
            <a:r>
              <a:rPr lang="ru-RU" sz="1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КБ – </a:t>
            </a:r>
            <a:r>
              <a:rPr lang="ru-RU" sz="1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32 745,4</a:t>
            </a:r>
            <a:endParaRPr lang="ru-RU" sz="1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 – </a:t>
            </a:r>
            <a:r>
              <a:rPr lang="ru-RU" sz="1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5 000,0</a:t>
            </a:r>
            <a:endParaRPr lang="ru-RU" sz="1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71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26" y="116632"/>
            <a:ext cx="8229600" cy="562074"/>
          </a:xfrm>
          <a:effectLst/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</a:rPr>
              <a:t>Муниципальный дорожный фонд Северо-Енисейского района на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</a:rPr>
              <a:t>2021 год, тыс. руб. </a:t>
            </a:r>
            <a:b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</a:rPr>
            </a:br>
            <a:endParaRPr lang="ru-RU" sz="1600" b="1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                                       Расходы </a:t>
            </a:r>
            <a:r>
              <a:rPr lang="ru-RU" sz="1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дорожного </a:t>
            </a:r>
            <a:r>
              <a:rPr lang="ru-RU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фонда</a:t>
            </a:r>
          </a:p>
          <a:p>
            <a:pPr marL="0" indent="0">
              <a:buNone/>
            </a:pPr>
            <a:r>
              <a:rPr lang="ru-RU" sz="1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Всего – 78 743,4 в том числе:                                                                           Всего – 78 743,4 из них:</a:t>
            </a:r>
          </a:p>
          <a:p>
            <a:pPr marL="0" indent="0">
              <a:buNone/>
            </a:pPr>
            <a:r>
              <a:rPr lang="ru-RU" sz="1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ru-RU" sz="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9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КБ* - 31 073,6</a:t>
            </a:r>
          </a:p>
          <a:p>
            <a:pPr marL="0" indent="0">
              <a:buNone/>
            </a:pPr>
            <a:r>
              <a:rPr lang="ru-RU" sz="9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					                       МБ* - 47 669,8 </a:t>
            </a:r>
          </a:p>
          <a:p>
            <a:pPr marL="0" indent="0">
              <a:buNone/>
            </a:pPr>
            <a:r>
              <a:rPr lang="ru-RU" sz="1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в том числе:</a:t>
            </a:r>
            <a:endParaRPr lang="ru-RU" sz="1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2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2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2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 в том числе:</a:t>
            </a:r>
            <a:endParaRPr lang="ru-RU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i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66746771"/>
              </p:ext>
            </p:extLst>
          </p:nvPr>
        </p:nvGraphicFramePr>
        <p:xfrm>
          <a:off x="9144" y="1196752"/>
          <a:ext cx="50405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ашивка 3"/>
          <p:cNvSpPr/>
          <p:nvPr/>
        </p:nvSpPr>
        <p:spPr>
          <a:xfrm>
            <a:off x="308728" y="247416"/>
            <a:ext cx="484632" cy="484632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1271798062"/>
              </p:ext>
            </p:extLst>
          </p:nvPr>
        </p:nvGraphicFramePr>
        <p:xfrm>
          <a:off x="5076056" y="1700808"/>
          <a:ext cx="396044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7504" y="6525344"/>
            <a:ext cx="4968552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КБ* – Краевой бюджет МБ* Местный бюджет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43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Перечень субсидий юридическим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лицам, индивидуальным предпринимателям, физическим лицам - производителям товаров, работ, услуг, предоставляемых из бюджета Северо-Енисейского района на безвозмездной и безвозвратной основе в целях возмещения недополученных доходов и (или) финансового обеспечения (возмещения) затрат в связи с производством (реализацией) товаров), выполнением работ, оказанием услуг в 2021 - 2023 годах»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год  407 448,4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ежегодно (тыс. рублей) </a:t>
            </a:r>
            <a:endParaRPr lang="ru-RU" sz="1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000" i="1" dirty="0">
                <a:latin typeface="Times New Roman" pitchFamily="18" charset="0"/>
                <a:cs typeface="Times New Roman" pitchFamily="18" charset="0"/>
              </a:rPr>
              <a:t>Субсидии, предоставляемые из бюджета Северо-Енисейского района для организации в границах населенных пунктов Северо-Енисейского района электро-, тепло- и водоснабжения населения, водоотведения, снабжения населения топливом, организации в границах муниципального района электроснабжения 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населения:</a:t>
            </a:r>
          </a:p>
          <a:p>
            <a:pPr marL="0" indent="0">
              <a:buNone/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субсидия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на возмещение фактически понесенных затрат, связанных с организацией в границах района теплоснабжения населения теплоснабжающим и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энергосбытовым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организациям, осуществляющим производство и (или) реализацию тепловой и электрической энергии, не включенных в тарифы на коммунальные услуги вследствие ограничения их роста, в части доставки котельно-печного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топлива 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16  055,8  ежегодно</a:t>
            </a:r>
          </a:p>
          <a:p>
            <a:pPr marL="0" indent="0">
              <a:buNone/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субсидия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на финансовое обеспечение затрат, связанных с организацией в границах района теплоснабжения населения в части затрат по приобретению (закупу) котельно-печного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топлива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288 973,4 ежегодно</a:t>
            </a:r>
          </a:p>
          <a:p>
            <a:pPr marL="0" indent="0">
              <a:buNone/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субсидия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на возмещение фактически понесенных затрат, связанных с организацией в границах района теплоснабжения населения в части производства и (или) реализации топлива твердого (швырок всех групп пород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7 892,5 ежегодно</a:t>
            </a:r>
          </a:p>
          <a:p>
            <a:pPr marL="0" indent="0">
              <a:buNone/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субсидия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на возмещение фактически понесенных затрат по организации водоснабжения населения в части  доставки воды автомобильным транспортом от центральной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водокачки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к водоразборным колонкам и на содержание водоразборных колонок в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Северо-Енисейский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6 877,5 ежегодно</a:t>
            </a:r>
          </a:p>
          <a:p>
            <a:pPr>
              <a:buFont typeface="Wingdings" pitchFamily="2" charset="2"/>
              <a:buChar char="Ø"/>
            </a:pPr>
            <a:r>
              <a:rPr lang="ru-RU" sz="1000" i="1" dirty="0">
                <a:latin typeface="Times New Roman" pitchFamily="18" charset="0"/>
                <a:cs typeface="Times New Roman" pitchFamily="18" charset="0"/>
              </a:rPr>
              <a:t>Субсидии, предоставляемые из бюджета Северо-Енисейского района для организации ритуальных услуг и содержания мест захоронения, содержание на территории Северо-Енисейского района </a:t>
            </a:r>
            <a:r>
              <a:rPr lang="ru-RU" sz="1000" i="1" dirty="0" err="1">
                <a:latin typeface="Times New Roman" pitchFamily="18" charset="0"/>
                <a:cs typeface="Times New Roman" pitchFamily="18" charset="0"/>
              </a:rPr>
              <a:t>межпоселенческих</a:t>
            </a:r>
            <a:r>
              <a:rPr lang="ru-RU" sz="1000" i="1" dirty="0">
                <a:latin typeface="Times New Roman" pitchFamily="18" charset="0"/>
                <a:cs typeface="Times New Roman" pitchFamily="18" charset="0"/>
              </a:rPr>
              <a:t> мест захоронения в 2021-2023 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годах:</a:t>
            </a:r>
          </a:p>
          <a:p>
            <a:pPr marL="0" indent="0">
              <a:buNone/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субсидия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на возмещение фактически понесенных затрат, связанных с организацией ритуальных услуг в районе в части оказания услуг по поднятию и доставке криминальных и бесхозных трупов с мест происшествий и обнаружения в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морг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182,8 ежегодно</a:t>
            </a:r>
          </a:p>
          <a:p>
            <a:pPr>
              <a:buFont typeface="Wingdings" pitchFamily="2" charset="2"/>
              <a:buChar char="Ø"/>
            </a:pPr>
            <a:r>
              <a:rPr lang="ru-RU" sz="1000" i="1" dirty="0">
                <a:latin typeface="Times New Roman" pitchFamily="18" charset="0"/>
                <a:cs typeface="Times New Roman" pitchFamily="18" charset="0"/>
              </a:rPr>
              <a:t>Субсидии, предоставляемые из бюджета Северо-Енисейского района для создания условий для предоставления транспортных услуг населению и организации транспортного обслуживания населения в границах населенных пунктов района, организации транспортного обслуживания населения между населенными пунктами района в границах Северо-Енисейского  района в 2021-2023 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годах:</a:t>
            </a:r>
          </a:p>
          <a:p>
            <a:pPr marL="0" indent="0">
              <a:buNone/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субсидия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на возмещение недополученных доходов, связанных с оказанием населению района транспортных услуг и организации транспортного обслуживания населения в границах района, возникающих у перевозчиков при прохождении муниципальных маршрутов регулярных перевозок пассажиров по регулируемым тарифам автомобильным транспортом общего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пользования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25 544,1 ежегодно</a:t>
            </a:r>
          </a:p>
          <a:p>
            <a:pPr>
              <a:buFont typeface="Wingdings" pitchFamily="2" charset="2"/>
              <a:buChar char="Ø"/>
            </a:pPr>
            <a:r>
              <a:rPr lang="ru-RU" sz="1000" i="1" dirty="0">
                <a:latin typeface="Times New Roman" pitchFamily="18" charset="0"/>
                <a:cs typeface="Times New Roman" pitchFamily="18" charset="0"/>
              </a:rPr>
              <a:t>Субсидии, предоставляемые из бюджета Северо-Енисейского района для организации благоустройства территории населенных пунктов Северо-Енисейского района (в соответствии с утвержденными Правилами благоустройства территории населенных пунктов Северо-Енисейского района, утвержденными решением Северо-Енисейского районного Совета депутатов от 31.03.2017 № 264-21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0" indent="0">
              <a:buNone/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субсидия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на возмещение фактически понесенных затрат, связанных с организацией благоустройства территории населенных пунктов Северо-Енисейского района в части освещения улиц населенных пунктов Северо-Енисейского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12 045,8 ежегодно</a:t>
            </a:r>
          </a:p>
          <a:p>
            <a:pPr>
              <a:buFont typeface="Wingdings" pitchFamily="2" charset="2"/>
              <a:buChar char="Ø"/>
            </a:pPr>
            <a:r>
              <a:rPr lang="ru-RU" sz="1000" i="1" dirty="0">
                <a:latin typeface="Times New Roman" pitchFamily="18" charset="0"/>
                <a:cs typeface="Times New Roman" pitchFamily="18" charset="0"/>
              </a:rPr>
              <a:t>Субсидии, предоставляемые из бюджета Северо-Енисейского района по созданию условий для обеспечения жителей населенных пунктов Северо-Енисейского района услугами общественного питания, торговли и бытового обслуживания в 2021–2023 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годах:</a:t>
            </a:r>
          </a:p>
          <a:p>
            <a:pPr marL="0" indent="0">
              <a:buNone/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субсидия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на возмещение фактически понесенных затрат, связанных с обеспечением жителей района услугами бытового обслуживания в части возмещения части затрат в связи с оказанием бытовых услуг общих отделений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бань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7 885,6 ежегодно</a:t>
            </a:r>
          </a:p>
          <a:p>
            <a:pPr marL="0" indent="0">
              <a:buNone/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субсидия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на возмещение фактически понесенных затрат, связанных с созданием условий для обеспечения жителей услугами торговли (реализации населению района продуктов питания) в части затрат по доставке в район указанных продуктов (включая транспортно-заготовительные расходы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23 884,9 ежегодно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482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5791200" cy="63976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014116"/>
              </p:ext>
            </p:extLst>
          </p:nvPr>
        </p:nvGraphicFramePr>
        <p:xfrm>
          <a:off x="22516" y="2952409"/>
          <a:ext cx="9135771" cy="3879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9235"/>
                <a:gridCol w="655790"/>
                <a:gridCol w="677421"/>
                <a:gridCol w="657775"/>
                <a:gridCol w="657774"/>
                <a:gridCol w="657776"/>
              </a:tblGrid>
              <a:tr h="28938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4926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Отношение муниципального долга 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общему объему доходов бюджета района без учета безвозмездных поступлений и (или) поступлений налоговых доходов по дополнительным нормативам отчислений от налога на доходы физических лиц,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34,1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более 50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более 50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более 50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более 50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381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расходов на обслуживание муниципального долга в объеме расходов бюджета района, за исключением объема расходов, которые осуществляются за счет субвенций, предоставляемых из бюджетов бюджетной системы Российской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Федерации, %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более 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более 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более 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более 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508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Годовая сумма платежей по погашению и обслуживанию муниципального долга, возникшего по состоянию на 1 января очередного финансового года, без учета платежей, направляемых на досрочное погашение долговых обязательств со сроками погашения после 1 января года, следующего за очередным финансовым годом, к общему объему налоговых и неналоговых доходов бюджета района и дотаций из бюджетов бюджетной системы Российской Федерации, %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20,7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более 20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более 13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более 13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более 13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540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краткосрочных долговых обязательств в общем объеме муниципального долга района, %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более 15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более 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более 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более 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</a:tr>
              <a:tr h="2216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Просроченная задолженность по долговым обязательствам Северо-Енисейского района,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%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</a:tr>
              <a:tr h="349262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исполнения собственных доходов к плановым назначениям бюджета Северо-Енисейского района,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90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менее 90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менее 90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менее 90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90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4" name="Нашивка 3"/>
          <p:cNvSpPr/>
          <p:nvPr/>
        </p:nvSpPr>
        <p:spPr>
          <a:xfrm>
            <a:off x="0" y="76200"/>
            <a:ext cx="990600" cy="1066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5300" y="908720"/>
            <a:ext cx="8382000" cy="3939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муниципальной программы –  обеспечение долгосрочной сбалансированности и устойчивости бюджетного процесса Северо-Енисейского района, повышение качества и прозрачности управления муниципальными финансами.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279025"/>
              </p:ext>
            </p:extLst>
          </p:nvPr>
        </p:nvGraphicFramePr>
        <p:xfrm>
          <a:off x="0" y="1412776"/>
          <a:ext cx="9144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447800"/>
                <a:gridCol w="1371600"/>
                <a:gridCol w="1447800"/>
                <a:gridCol w="1524000"/>
                <a:gridCol w="1447800"/>
              </a:tblGrid>
              <a:tr h="20928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 тыс. рублей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27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41 374,5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35 572,6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34 054,6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34 054,6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34 054,6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30348"/>
              </p:ext>
            </p:extLst>
          </p:nvPr>
        </p:nvGraphicFramePr>
        <p:xfrm>
          <a:off x="28923" y="2255386"/>
          <a:ext cx="9001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932"/>
                <a:gridCol w="7358068"/>
              </a:tblGrid>
              <a:tr h="226767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34 054,6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Финансового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управления администрации Северо-Енисейского района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26767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обслуживание муниципального долга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-34185"/>
            <a:ext cx="1107386" cy="97801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23528" y="1916832"/>
            <a:ext cx="66907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2021 году: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0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5791200" cy="63976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финансами» (продолжение)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991760"/>
              </p:ext>
            </p:extLst>
          </p:nvPr>
        </p:nvGraphicFramePr>
        <p:xfrm>
          <a:off x="-1" y="1556792"/>
          <a:ext cx="9135771" cy="503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9235"/>
                <a:gridCol w="655790"/>
                <a:gridCol w="677421"/>
                <a:gridCol w="657775"/>
                <a:gridCol w="657774"/>
                <a:gridCol w="65777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49262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расходов бюджета района, формируемых в рамках муниципальных программ Северо-Енисейского района,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менее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88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менее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90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442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Размещение на официальном сайте муниципального образования Северо-Енисейского района информационного ресурса «Бюджет для граждан»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раз в месяц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реже 1 раз в месяц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реже 1 раз в месяц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реже 1 раз в месяц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реже 1 раз в месяц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6503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Соотношение количества проведенных плановых проверок (ревизий) при осуществлении внутреннего муниципального финансового контроля в сфере бюджетных правоотношений и контроля в сфере закупок товаров, работ, услуг к количеству запланированных, %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442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просроченной кредиторской задолженности в расходах бюджета района, рублей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442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исполнения расходных обязательств района (за исключением безвозмездных поступлений), %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/>
                          <a:ea typeface="Times New Roman"/>
                        </a:rPr>
                        <a:t>96,7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 менее 95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 менее 95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 менее 95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 менее 95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5400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Отношение дефицита бюджета района к  утвержденному общему годовому объему доходов бюджета района без учета утвержденного объема безвозмездных поступлений и (или) поступлений налоговых доходов по дополнительным нормативам отчислений,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более 10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более 10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более 10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более 10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983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Степень качества управления муниципальными финансами, присвоенная по результатам комплексной оценки качества управления муниципальными финансами, в соответствии с Приказом Министерства Финансов Красноярского края от 31.01.2014 № 10 «Об утверждении Порядка проведения мониторинга и оценки качества управления муниципальными финансами в муниципальных районах и городских округах Красноярского края» (далее степень качества)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 степень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 ниже II степени качества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 ниже II степени качества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 ниже II степени качества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 ниже II степени качества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40711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расходов на реализацию вновь принимаемых обязательств бюджета Северо-Енисейского района путем конкурсного распределения,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4" name="Нашивка 3"/>
          <p:cNvSpPr/>
          <p:nvPr/>
        </p:nvSpPr>
        <p:spPr>
          <a:xfrm>
            <a:off x="0" y="76200"/>
            <a:ext cx="990600" cy="1066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-34185"/>
            <a:ext cx="1107386" cy="97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lyubitel-chteniya</Template>
  <TotalTime>15630</TotalTime>
  <Words>10419</Words>
  <Application>Microsoft Office PowerPoint</Application>
  <PresentationFormat>Экран (4:3)</PresentationFormat>
  <Paragraphs>2209</Paragraphs>
  <Slides>42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Тема Office</vt:lpstr>
      <vt:lpstr>1_Тема Office</vt:lpstr>
      <vt:lpstr>Отраслевая структура расходов в 2021 году (тыс. рублей)</vt:lpstr>
      <vt:lpstr>Структура расходов бюджета района на 2019–2023 годы</vt:lpstr>
      <vt:lpstr>Презентация PowerPoint</vt:lpstr>
      <vt:lpstr>Главные распорядители бюджета Северо-Енисейского района и подведомственные им муниципальные учреждения</vt:lpstr>
      <vt:lpstr>Дорожный фонд Северо-Енисейского района, (тыс. рублей)</vt:lpstr>
      <vt:lpstr>Муниципальный дорожный фонд Северо-Енисейского района на 2021 год, тыс. руб.  </vt:lpstr>
      <vt:lpstr>Перечень субсидий юридическим лицам, индивидуальным предпринимателям, физическим лицам - производителям товаров, работ, услуг, предоставляемых из бюджета Северо-Енисейского района на безвозмездной и безвозвратной основе в целях возмещения недополученных доходов и (или) финансового обеспечения (возмещения) затрат в связи с производством (реализацией) товаров), выполнением работ, оказанием услуг в 2021 - 2023 годах»  на 2021 год  407 448,4 ежегодно (тыс. рублей) </vt:lpstr>
      <vt:lpstr>Муниципальная программа «Управление муниципальными финансами» </vt:lpstr>
      <vt:lpstr>Муниципальная программа «Управление муниципальными финансами» (продолжение)</vt:lpstr>
      <vt:lpstr>Капитальный ремонт объектов недвижимого имущества Северо-Енисейского района на 2021 год  16 837,1(тыс. рублей) </vt:lpstr>
      <vt:lpstr>Строительство объектов недвижимого имущества Северо-Енисейского района на 2021 год  555 607,3 (тыс. рублей) </vt:lpstr>
      <vt:lpstr>Капитальный ремонт объектов жилищного хозяйства на 2021 год, (тыс. рублей)</vt:lpstr>
      <vt:lpstr>Муниципальная программа «Создание условий для обеспечения доступным и комфортным жильем граждан Северо-Енисейского района»</vt:lpstr>
      <vt:lpstr>Муниципальная программа  «Развитие образования»</vt:lpstr>
      <vt:lpstr>Основные результаты при реализации муниципальной программы «Развитие образования»</vt:lpstr>
      <vt:lpstr>Организация питания обучающихся в муниципальных общеобразовательных организациях Северо-Енисейского района в 2021 – 2023 годах</vt:lpstr>
      <vt:lpstr>Финансовое обеспечение организации отдыха и оздоровления детей  в 2021 – 2023 годах</vt:lpstr>
      <vt:lpstr>Финансовое обеспечение переданных Красноярским краем отдельных государственных полномочий и  финансовое обеспечение дополнительных мероприятий по охране и укреплению здоровья детей, проживающих в Северо-Енисейском районе</vt:lpstr>
      <vt:lpstr>Муниципальная программа «Реформирование и модернизация жилищно-коммунального хозяйства и повышение энергетической эффективности» </vt:lpstr>
      <vt:lpstr>Основные результаты при реализации муниципальной программы «Реформирование и модернизация жилищно-коммунального хозяйства и повышение энергетической эффективности»</vt:lpstr>
      <vt:lpstr>Муниципальная программа «Развитие культуры»</vt:lpstr>
      <vt:lpstr>Презентация PowerPoint</vt:lpstr>
      <vt:lpstr>Муниципальная программа «Развитие транспортной системы Северо-Енисейского района»</vt:lpstr>
      <vt:lpstr>           Основные направления расходов муниципальной программы «Развитие транспортной системы Северо-Енисейского района» (тыс. рублей)</vt:lpstr>
      <vt:lpstr>Ремонт улично-дорожной сети на 2021 год (тыс. руб.)</vt:lpstr>
      <vt:lpstr>Ремонт улично-дорожной сети на 2021 год (тыс. руб.)</vt:lpstr>
      <vt:lpstr>Презентация PowerPoint</vt:lpstr>
      <vt:lpstr>Муниципальная программа «Содействие развитию гражданского общества» </vt:lpstr>
      <vt:lpstr>Муниципальная программа «Управление муниципальным имуществом»</vt:lpstr>
      <vt:lpstr>Муниципальная программа «Развитие физической культуры, спорта и молодежной политики»</vt:lpstr>
      <vt:lpstr>Основные результаты при реализации муниципальной программы «Развитие физической культуры, спорта и молодежной политики»</vt:lpstr>
      <vt:lpstr>Муниципальная программа «Развитие местного  самоуправления»</vt:lpstr>
      <vt:lpstr>Муниципальная программа «Благоустройство»</vt:lpstr>
      <vt:lpstr>Презентация PowerPoint</vt:lpstr>
      <vt:lpstr>Благоустройство территории населенных пунктов Северо-Енисейского района на 2021 год (тыс. руб.)</vt:lpstr>
      <vt:lpstr>Благоустройство территории населенных пунктов Северо-Енисейского района на 2021 год (тыс. руб.)</vt:lpstr>
      <vt:lpstr> Муниципальная программа «Развитие социальных отношений, рост благополучия и защищенности граждан в Северо-Енисейском районе»  </vt:lpstr>
      <vt:lpstr>Основные результаты при реализации муниципальной программы «Развитие социальных отношений, рост благополучия и защищенности граждан в Северо-Енисейском районе»</vt:lpstr>
      <vt:lpstr>Презентация PowerPoint</vt:lpstr>
      <vt:lpstr>Расходы бюджета Северо-Енисейского района на реализацию национальных проектов, тыс. рублей</vt:lpstr>
      <vt:lpstr>Презентация PowerPoint</vt:lpstr>
      <vt:lpstr>Основные статьи расходов за счет средств бюджета  Северо-Енисейского района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Капитальный ремонт дорог Северо-Енисейского района на 2015 год</dc:title>
  <dc:creator>User4</dc:creator>
  <cp:lastModifiedBy>user</cp:lastModifiedBy>
  <cp:revision>1199</cp:revision>
  <cp:lastPrinted>2020-11-13T09:09:39Z</cp:lastPrinted>
  <dcterms:modified xsi:type="dcterms:W3CDTF">2020-11-13T09:15:26Z</dcterms:modified>
</cp:coreProperties>
</file>