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8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92626242233245E-2"/>
          <c:y val="2.7768858438149791E-2"/>
          <c:w val="0.67866085649550212"/>
          <c:h val="0.72565398075240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1668853893263354E-3"/>
                  <c:y val="-0.17649274675648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624492451264096E-3"/>
                  <c:y val="-0.25430392262611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331964914642079E-2"/>
                  <c:y val="-0.24303059720274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811876079592615E-4"/>
                  <c:y val="-2.3016215438823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1666666666666692E-3"/>
                  <c:y val="-2.7777777777778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5641025641026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9850371267694112E-2"/>
                  <c:y val="-0.26327922194657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715099715099748E-3"/>
                  <c:y val="-0.346715384891957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245014245014246E-3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245014245014246E-3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490028490028491E-3"/>
                  <c:y val="-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на 01.01.2016</c:v>
                </c:pt>
                <c:pt idx="4">
                  <c:v>на 01.01.2017</c:v>
                </c:pt>
                <c:pt idx="5">
                  <c:v>на 01.01.2018</c:v>
                </c:pt>
                <c:pt idx="6">
                  <c:v>на 01.01.2019</c:v>
                </c:pt>
                <c:pt idx="7">
                  <c:v>на 01.01.2020</c:v>
                </c:pt>
                <c:pt idx="8">
                  <c:v>на 01.01.2021</c:v>
                </c:pt>
                <c:pt idx="9">
                  <c:v>на 01.01.2022</c:v>
                </c:pt>
                <c:pt idx="10">
                  <c:v>на 01.01.2023</c:v>
                </c:pt>
                <c:pt idx="11">
                  <c:v>на 01.01.2024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155</c:v>
                </c:pt>
                <c:pt idx="1">
                  <c:v>280</c:v>
                </c:pt>
                <c:pt idx="2">
                  <c:v>256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285</c:v>
                </c:pt>
                <c:pt idx="7">
                  <c:v>390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/>
        <c:axId val="191812608"/>
        <c:axId val="176100992"/>
      </c:barChart>
      <c:catAx>
        <c:axId val="191812608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ru-RU"/>
          </a:p>
        </c:txPr>
        <c:crossAx val="176100992"/>
        <c:crosses val="autoZero"/>
        <c:auto val="1"/>
        <c:lblAlgn val="ctr"/>
        <c:lblOffset val="100"/>
        <c:noMultiLvlLbl val="0"/>
      </c:catAx>
      <c:valAx>
        <c:axId val="17610099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91812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34683805549953"/>
          <c:y val="0.4683158954445763"/>
          <c:w val="0.21410615339749195"/>
          <c:h val="0.1775232804803509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164535695731086E-2"/>
          <c:w val="0.97884518559296341"/>
          <c:h val="0.741023379501385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Долговая устойчивость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2.5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375616"/>
        <c:axId val="260478016"/>
        <c:axId val="0"/>
      </c:bar3DChart>
      <c:catAx>
        <c:axId val="23537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260478016"/>
        <c:crosses val="autoZero"/>
        <c:auto val="1"/>
        <c:lblAlgn val="ctr"/>
        <c:lblOffset val="100"/>
        <c:noMultiLvlLbl val="0"/>
      </c:catAx>
      <c:valAx>
        <c:axId val="2604780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5375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6464981351015352E-2"/>
          <c:y val="0.89289957525392427"/>
          <c:w val="0.8946819157424647"/>
          <c:h val="8.75363988919667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91B465-346B-46D0-AC99-B8DBD2CFF52B}" type="doc">
      <dgm:prSet loTypeId="urn:microsoft.com/office/officeart/2005/8/layout/matrix1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739E59-A99F-4750-9E8F-FA5D1D1E0A31}">
      <dgm:prSet phldrT="[Текст]" custT="1"/>
      <dgm:spPr/>
      <dgm:t>
        <a:bodyPr/>
        <a:lstStyle/>
        <a:p>
          <a:endParaRPr lang="ru-RU" sz="1100" dirty="0" smtClean="0"/>
        </a:p>
        <a:p>
          <a:endParaRPr lang="ru-RU" sz="1100" dirty="0" smtClean="0"/>
        </a:p>
        <a:p>
          <a:r>
            <a:rPr lang="ru-RU" sz="1200" dirty="0" smtClean="0">
              <a:solidFill>
                <a:srgbClr val="FF0000"/>
              </a:solidFill>
            </a:rPr>
            <a:t>К</a:t>
          </a:r>
          <a:r>
            <a:rPr lang="ru-RU" sz="1100" dirty="0" smtClean="0">
              <a:solidFill>
                <a:srgbClr val="FF0000"/>
              </a:solidFill>
            </a:rPr>
            <a:t>1</a:t>
          </a:r>
          <a:r>
            <a:rPr lang="ru-RU" sz="1100" dirty="0" smtClean="0"/>
            <a:t> - объем муниципального долга МО края к общему объему доходов бюджета МО края без учета безвозмездных поступлений и (или) поступлений налоговых доходов по доп. Нормативам отчислений от НДФЛ</a:t>
          </a:r>
          <a:endParaRPr lang="ru-RU" sz="1100" dirty="0"/>
        </a:p>
      </dgm:t>
    </dgm:pt>
    <dgm:pt modelId="{98A574B9-BFAB-44AE-9201-B8E2C7573054}" type="parTrans" cxnId="{E853466D-7115-4D91-9B67-E38CF806E214}">
      <dgm:prSet/>
      <dgm:spPr/>
      <dgm:t>
        <a:bodyPr/>
        <a:lstStyle/>
        <a:p>
          <a:endParaRPr lang="ru-RU"/>
        </a:p>
      </dgm:t>
    </dgm:pt>
    <dgm:pt modelId="{BCCA08A4-7A3F-4D70-AA87-55C3398DC022}" type="sibTrans" cxnId="{E853466D-7115-4D91-9B67-E38CF806E214}">
      <dgm:prSet/>
      <dgm:spPr/>
      <dgm:t>
        <a:bodyPr/>
        <a:lstStyle/>
        <a:p>
          <a:endParaRPr lang="ru-RU"/>
        </a:p>
      </dgm:t>
    </dgm:pt>
    <dgm:pt modelId="{09A45558-2D6D-4CFF-BA32-0156739BF011}">
      <dgm:prSet phldrT="[Текст]" custT="1"/>
      <dgm:spPr/>
      <dgm:t>
        <a:bodyPr/>
        <a:lstStyle/>
        <a:p>
          <a:r>
            <a:rPr lang="ru-RU" sz="1200" dirty="0" smtClean="0">
              <a:solidFill>
                <a:srgbClr val="FF0000"/>
              </a:solidFill>
            </a:rPr>
            <a:t>К2</a:t>
          </a:r>
          <a:r>
            <a:rPr lang="ru-RU" sz="1100" dirty="0" smtClean="0"/>
            <a:t> – доля расходов на обслуживание  муниципального долга МО края, за исключением объема расходов, которые осуществляются за счет субвенций, предоставляемых из бюджетов бюджетной системы РФ</a:t>
          </a:r>
          <a:endParaRPr lang="ru-RU" sz="1100" dirty="0"/>
        </a:p>
      </dgm:t>
    </dgm:pt>
    <dgm:pt modelId="{2E5EED3B-C3E0-4ABE-9746-C2E526FD0AC3}" type="parTrans" cxnId="{51F5BC47-C87E-4124-B4DD-55E821F4C36D}">
      <dgm:prSet/>
      <dgm:spPr/>
      <dgm:t>
        <a:bodyPr/>
        <a:lstStyle/>
        <a:p>
          <a:endParaRPr lang="ru-RU"/>
        </a:p>
      </dgm:t>
    </dgm:pt>
    <dgm:pt modelId="{F550D134-F56E-4698-8998-A915ABAC1BFB}" type="sibTrans" cxnId="{51F5BC47-C87E-4124-B4DD-55E821F4C36D}">
      <dgm:prSet/>
      <dgm:spPr/>
      <dgm:t>
        <a:bodyPr/>
        <a:lstStyle/>
        <a:p>
          <a:endParaRPr lang="ru-RU"/>
        </a:p>
      </dgm:t>
    </dgm:pt>
    <dgm:pt modelId="{0F15FCA4-DEF4-42F9-9BDC-FC5C0936BAC8}">
      <dgm:prSet phldrT="[Текст]" custT="1"/>
      <dgm:spPr/>
      <dgm:t>
        <a:bodyPr/>
        <a:lstStyle/>
        <a:p>
          <a:pPr algn="ctr"/>
          <a:r>
            <a:rPr lang="ru-RU" sz="1200" dirty="0" smtClean="0">
              <a:solidFill>
                <a:srgbClr val="FF0000"/>
              </a:solidFill>
            </a:rPr>
            <a:t>К3</a:t>
          </a:r>
          <a:r>
            <a:rPr lang="ru-RU" sz="1000" dirty="0" smtClean="0"/>
            <a:t>- годовая сумма платежей по погашению и обслуживанию муниципального долга МО края, возникшего по состоянию на 1 января очередного финансового года, без учета платежей, направляемых на досрочное погашение долговых обязательств со сроками погашения после 1 января года, след. за отчетным фин. Годом, к  общему объему налоговых и неналоговых доходов бюджета МО края и дотаций из бюджетов бюджетной системы РФ</a:t>
          </a:r>
          <a:endParaRPr lang="ru-RU" sz="1000" dirty="0"/>
        </a:p>
      </dgm:t>
    </dgm:pt>
    <dgm:pt modelId="{05B3F8A8-8314-4990-BB66-5C70421B0942}" type="parTrans" cxnId="{DDD522B4-B92E-433A-9B25-B5C5F27F6AF4}">
      <dgm:prSet/>
      <dgm:spPr/>
      <dgm:t>
        <a:bodyPr/>
        <a:lstStyle/>
        <a:p>
          <a:endParaRPr lang="ru-RU"/>
        </a:p>
      </dgm:t>
    </dgm:pt>
    <dgm:pt modelId="{68573ADD-2E6B-4217-A0CB-DF11EFB5C20A}" type="sibTrans" cxnId="{DDD522B4-B92E-433A-9B25-B5C5F27F6AF4}">
      <dgm:prSet/>
      <dgm:spPr/>
      <dgm:t>
        <a:bodyPr/>
        <a:lstStyle/>
        <a:p>
          <a:endParaRPr lang="ru-RU"/>
        </a:p>
      </dgm:t>
    </dgm:pt>
    <dgm:pt modelId="{A895615A-1DE0-42AB-BC6D-49DBEFED2AD0}">
      <dgm:prSet phldrT="[Текст]" custT="1"/>
      <dgm:spPr/>
      <dgm:t>
        <a:bodyPr/>
        <a:lstStyle/>
        <a:p>
          <a:r>
            <a:rPr lang="ru-RU" sz="1200" dirty="0" smtClean="0">
              <a:solidFill>
                <a:srgbClr val="FF0000"/>
              </a:solidFill>
            </a:rPr>
            <a:t>К4</a:t>
          </a:r>
          <a:r>
            <a:rPr lang="ru-RU" sz="1100" dirty="0" smtClean="0"/>
            <a:t> - доля краткосрочных долговых обязательств муниципального образования края в общем объеме муниципального долга МО края</a:t>
          </a:r>
          <a:endParaRPr lang="ru-RU" sz="1100" dirty="0"/>
        </a:p>
      </dgm:t>
    </dgm:pt>
    <dgm:pt modelId="{598C5D4E-3A51-4602-8006-8AD27B180CE8}" type="parTrans" cxnId="{8A182F3B-0747-4461-85BC-729FA52DE522}">
      <dgm:prSet/>
      <dgm:spPr/>
      <dgm:t>
        <a:bodyPr/>
        <a:lstStyle/>
        <a:p>
          <a:endParaRPr lang="ru-RU"/>
        </a:p>
      </dgm:t>
    </dgm:pt>
    <dgm:pt modelId="{1BF92413-F1DA-467B-8A6B-7A0E2DD58CB4}" type="sibTrans" cxnId="{8A182F3B-0747-4461-85BC-729FA52DE522}">
      <dgm:prSet/>
      <dgm:spPr/>
      <dgm:t>
        <a:bodyPr/>
        <a:lstStyle/>
        <a:p>
          <a:endParaRPr lang="ru-RU"/>
        </a:p>
      </dgm:t>
    </dgm:pt>
    <dgm:pt modelId="{C7FD4398-46EF-442D-848F-4B284D1D1C64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b="1" i="1" dirty="0" smtClean="0">
              <a:solidFill>
                <a:srgbClr val="FF0000"/>
              </a:solidFill>
            </a:rPr>
            <a:t>4 показателя</a:t>
          </a:r>
          <a:endParaRPr lang="ru-RU" sz="1200" b="1" i="1" dirty="0">
            <a:solidFill>
              <a:srgbClr val="FF0000"/>
            </a:solidFill>
          </a:endParaRPr>
        </a:p>
      </dgm:t>
    </dgm:pt>
    <dgm:pt modelId="{74813654-7C93-4DF8-B055-09E98020C582}" type="sibTrans" cxnId="{D1A6A034-8962-463E-99B4-49EF5B5323C8}">
      <dgm:prSet/>
      <dgm:spPr/>
      <dgm:t>
        <a:bodyPr/>
        <a:lstStyle/>
        <a:p>
          <a:endParaRPr lang="ru-RU"/>
        </a:p>
      </dgm:t>
    </dgm:pt>
    <dgm:pt modelId="{EFB96348-B6A6-4AF8-A1F9-8D679A35B2F6}" type="parTrans" cxnId="{D1A6A034-8962-463E-99B4-49EF5B5323C8}">
      <dgm:prSet/>
      <dgm:spPr/>
      <dgm:t>
        <a:bodyPr/>
        <a:lstStyle/>
        <a:p>
          <a:endParaRPr lang="ru-RU"/>
        </a:p>
      </dgm:t>
    </dgm:pt>
    <dgm:pt modelId="{75EB1010-216E-4E31-B2F5-0A141CC24FC9}" type="pres">
      <dgm:prSet presAssocID="{D691B465-346B-46D0-AC99-B8DBD2CFF52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11FA7E-A3E7-4F37-937B-B939E062D505}" type="pres">
      <dgm:prSet presAssocID="{D691B465-346B-46D0-AC99-B8DBD2CFF52B}" presName="matrix" presStyleCnt="0"/>
      <dgm:spPr/>
    </dgm:pt>
    <dgm:pt modelId="{A6984296-CE46-43AE-AC87-F952E3276809}" type="pres">
      <dgm:prSet presAssocID="{D691B465-346B-46D0-AC99-B8DBD2CFF52B}" presName="tile1" presStyleLbl="node1" presStyleIdx="0" presStyleCnt="4" custScaleX="99617" custScaleY="79053" custLinFactNeighborX="-191" custLinFactNeighborY="-10763"/>
      <dgm:spPr/>
      <dgm:t>
        <a:bodyPr/>
        <a:lstStyle/>
        <a:p>
          <a:endParaRPr lang="ru-RU"/>
        </a:p>
      </dgm:t>
    </dgm:pt>
    <dgm:pt modelId="{619A550A-C810-4750-A8F3-93A4D508DFAB}" type="pres">
      <dgm:prSet presAssocID="{D691B465-346B-46D0-AC99-B8DBD2CFF52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720E9-2093-4C15-ACD2-A3A09E4F770F}" type="pres">
      <dgm:prSet presAssocID="{D691B465-346B-46D0-AC99-B8DBD2CFF52B}" presName="tile2" presStyleLbl="node1" presStyleIdx="1" presStyleCnt="4" custScaleY="99656" custLinFactNeighborX="3469" custLinFactNeighborY="9259"/>
      <dgm:spPr/>
      <dgm:t>
        <a:bodyPr/>
        <a:lstStyle/>
        <a:p>
          <a:endParaRPr lang="ru-RU"/>
        </a:p>
      </dgm:t>
    </dgm:pt>
    <dgm:pt modelId="{C4878257-D2CE-4E08-99EB-FD81DF0CEB43}" type="pres">
      <dgm:prSet presAssocID="{D691B465-346B-46D0-AC99-B8DBD2CFF52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0046A-456A-4A26-94DE-08D00D9F608B}" type="pres">
      <dgm:prSet presAssocID="{D691B465-346B-46D0-AC99-B8DBD2CFF52B}" presName="tile3" presStyleLbl="node1" presStyleIdx="2" presStyleCnt="4" custScaleX="107032" custScaleY="127856" custLinFactNeighborX="-5371" custLinFactNeighborY="-6749"/>
      <dgm:spPr/>
      <dgm:t>
        <a:bodyPr/>
        <a:lstStyle/>
        <a:p>
          <a:endParaRPr lang="ru-RU"/>
        </a:p>
      </dgm:t>
    </dgm:pt>
    <dgm:pt modelId="{5693466B-0987-4E6A-B09E-54A6DBC1ED32}" type="pres">
      <dgm:prSet presAssocID="{D691B465-346B-46D0-AC99-B8DBD2CFF52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12144-E4B8-46BB-A014-B511730EE747}" type="pres">
      <dgm:prSet presAssocID="{D691B465-346B-46D0-AC99-B8DBD2CFF52B}" presName="tile4" presStyleLbl="node1" presStyleIdx="3" presStyleCnt="4" custAng="0" custScaleX="95285" custScaleY="114067" custLinFactNeighborX="2822" custLinFactNeighborY="3951"/>
      <dgm:spPr/>
      <dgm:t>
        <a:bodyPr/>
        <a:lstStyle/>
        <a:p>
          <a:endParaRPr lang="ru-RU"/>
        </a:p>
      </dgm:t>
    </dgm:pt>
    <dgm:pt modelId="{31AEB3BE-13E9-45A2-94BF-FF20FAAAABC7}" type="pres">
      <dgm:prSet presAssocID="{D691B465-346B-46D0-AC99-B8DBD2CFF52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5C627-505F-41AB-BA7D-C6D6B972D76C}" type="pres">
      <dgm:prSet presAssocID="{D691B465-346B-46D0-AC99-B8DBD2CFF52B}" presName="centerTile" presStyleLbl="fgShp" presStyleIdx="0" presStyleCnt="1" custScaleX="130062" custScaleY="40829" custLinFactNeighborX="5302" custLinFactNeighborY="-3655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8CD8BC4-AAD9-4577-92C5-BF7E7BE69406}" type="presOf" srcId="{A895615A-1DE0-42AB-BC6D-49DBEFED2AD0}" destId="{B8E12144-E4B8-46BB-A014-B511730EE747}" srcOrd="0" destOrd="0" presId="urn:microsoft.com/office/officeart/2005/8/layout/matrix1"/>
    <dgm:cxn modelId="{3D5EEB43-A79A-4066-9301-04B96E958B18}" type="presOf" srcId="{09A45558-2D6D-4CFF-BA32-0156739BF011}" destId="{C4878257-D2CE-4E08-99EB-FD81DF0CEB43}" srcOrd="1" destOrd="0" presId="urn:microsoft.com/office/officeart/2005/8/layout/matrix1"/>
    <dgm:cxn modelId="{81E3684C-5A2D-4235-BE30-D410CFD312ED}" type="presOf" srcId="{A895615A-1DE0-42AB-BC6D-49DBEFED2AD0}" destId="{31AEB3BE-13E9-45A2-94BF-FF20FAAAABC7}" srcOrd="1" destOrd="0" presId="urn:microsoft.com/office/officeart/2005/8/layout/matrix1"/>
    <dgm:cxn modelId="{1C5E3454-B098-47BD-91AD-0051BDC2E901}" type="presOf" srcId="{D691B465-346B-46D0-AC99-B8DBD2CFF52B}" destId="{75EB1010-216E-4E31-B2F5-0A141CC24FC9}" srcOrd="0" destOrd="0" presId="urn:microsoft.com/office/officeart/2005/8/layout/matrix1"/>
    <dgm:cxn modelId="{64EE874F-71F4-49E6-8EC0-84A05CDF194F}" type="presOf" srcId="{74739E59-A99F-4750-9E8F-FA5D1D1E0A31}" destId="{619A550A-C810-4750-A8F3-93A4D508DFAB}" srcOrd="1" destOrd="0" presId="urn:microsoft.com/office/officeart/2005/8/layout/matrix1"/>
    <dgm:cxn modelId="{DDD522B4-B92E-433A-9B25-B5C5F27F6AF4}" srcId="{C7FD4398-46EF-442D-848F-4B284D1D1C64}" destId="{0F15FCA4-DEF4-42F9-9BDC-FC5C0936BAC8}" srcOrd="2" destOrd="0" parTransId="{05B3F8A8-8314-4990-BB66-5C70421B0942}" sibTransId="{68573ADD-2E6B-4217-A0CB-DF11EFB5C20A}"/>
    <dgm:cxn modelId="{D1A6A034-8962-463E-99B4-49EF5B5323C8}" srcId="{D691B465-346B-46D0-AC99-B8DBD2CFF52B}" destId="{C7FD4398-46EF-442D-848F-4B284D1D1C64}" srcOrd="0" destOrd="0" parTransId="{EFB96348-B6A6-4AF8-A1F9-8D679A35B2F6}" sibTransId="{74813654-7C93-4DF8-B055-09E98020C582}"/>
    <dgm:cxn modelId="{BCB85231-3AD0-4C71-815D-28C24DDE960D}" type="presOf" srcId="{09A45558-2D6D-4CFF-BA32-0156739BF011}" destId="{FDB720E9-2093-4C15-ACD2-A3A09E4F770F}" srcOrd="0" destOrd="0" presId="urn:microsoft.com/office/officeart/2005/8/layout/matrix1"/>
    <dgm:cxn modelId="{51F5BC47-C87E-4124-B4DD-55E821F4C36D}" srcId="{C7FD4398-46EF-442D-848F-4B284D1D1C64}" destId="{09A45558-2D6D-4CFF-BA32-0156739BF011}" srcOrd="1" destOrd="0" parTransId="{2E5EED3B-C3E0-4ABE-9746-C2E526FD0AC3}" sibTransId="{F550D134-F56E-4698-8998-A915ABAC1BFB}"/>
    <dgm:cxn modelId="{2DE23DA7-48C7-4BEF-B993-AB22DC25C9A9}" type="presOf" srcId="{C7FD4398-46EF-442D-848F-4B284D1D1C64}" destId="{C5B5C627-505F-41AB-BA7D-C6D6B972D76C}" srcOrd="0" destOrd="0" presId="urn:microsoft.com/office/officeart/2005/8/layout/matrix1"/>
    <dgm:cxn modelId="{8A182F3B-0747-4461-85BC-729FA52DE522}" srcId="{C7FD4398-46EF-442D-848F-4B284D1D1C64}" destId="{A895615A-1DE0-42AB-BC6D-49DBEFED2AD0}" srcOrd="3" destOrd="0" parTransId="{598C5D4E-3A51-4602-8006-8AD27B180CE8}" sibTransId="{1BF92413-F1DA-467B-8A6B-7A0E2DD58CB4}"/>
    <dgm:cxn modelId="{1B4E8D30-A709-4B49-955E-9F96CF737253}" type="presOf" srcId="{0F15FCA4-DEF4-42F9-9BDC-FC5C0936BAC8}" destId="{5693466B-0987-4E6A-B09E-54A6DBC1ED32}" srcOrd="1" destOrd="0" presId="urn:microsoft.com/office/officeart/2005/8/layout/matrix1"/>
    <dgm:cxn modelId="{E853466D-7115-4D91-9B67-E38CF806E214}" srcId="{C7FD4398-46EF-442D-848F-4B284D1D1C64}" destId="{74739E59-A99F-4750-9E8F-FA5D1D1E0A31}" srcOrd="0" destOrd="0" parTransId="{98A574B9-BFAB-44AE-9201-B8E2C7573054}" sibTransId="{BCCA08A4-7A3F-4D70-AA87-55C3398DC022}"/>
    <dgm:cxn modelId="{071B0B87-B9A1-459E-8105-C45950836DF5}" type="presOf" srcId="{74739E59-A99F-4750-9E8F-FA5D1D1E0A31}" destId="{A6984296-CE46-43AE-AC87-F952E3276809}" srcOrd="0" destOrd="0" presId="urn:microsoft.com/office/officeart/2005/8/layout/matrix1"/>
    <dgm:cxn modelId="{BA9F3D6D-77DE-4BFB-84C2-4B6C7B85C85C}" type="presOf" srcId="{0F15FCA4-DEF4-42F9-9BDC-FC5C0936BAC8}" destId="{98D0046A-456A-4A26-94DE-08D00D9F608B}" srcOrd="0" destOrd="0" presId="urn:microsoft.com/office/officeart/2005/8/layout/matrix1"/>
    <dgm:cxn modelId="{4371D258-9876-42E2-A86C-821E03B832D7}" type="presParOf" srcId="{75EB1010-216E-4E31-B2F5-0A141CC24FC9}" destId="{1C11FA7E-A3E7-4F37-937B-B939E062D505}" srcOrd="0" destOrd="0" presId="urn:microsoft.com/office/officeart/2005/8/layout/matrix1"/>
    <dgm:cxn modelId="{C5FA2437-C956-4F92-81EF-DFE6115BD909}" type="presParOf" srcId="{1C11FA7E-A3E7-4F37-937B-B939E062D505}" destId="{A6984296-CE46-43AE-AC87-F952E3276809}" srcOrd="0" destOrd="0" presId="urn:microsoft.com/office/officeart/2005/8/layout/matrix1"/>
    <dgm:cxn modelId="{8786DCD9-BC14-4AD6-BB29-F0D526C955F4}" type="presParOf" srcId="{1C11FA7E-A3E7-4F37-937B-B939E062D505}" destId="{619A550A-C810-4750-A8F3-93A4D508DFAB}" srcOrd="1" destOrd="0" presId="urn:microsoft.com/office/officeart/2005/8/layout/matrix1"/>
    <dgm:cxn modelId="{169A87B3-1C5C-4764-A8AB-84C57563751B}" type="presParOf" srcId="{1C11FA7E-A3E7-4F37-937B-B939E062D505}" destId="{FDB720E9-2093-4C15-ACD2-A3A09E4F770F}" srcOrd="2" destOrd="0" presId="urn:microsoft.com/office/officeart/2005/8/layout/matrix1"/>
    <dgm:cxn modelId="{59BAB58C-B566-4B8E-BDDD-0CE91D2D6F50}" type="presParOf" srcId="{1C11FA7E-A3E7-4F37-937B-B939E062D505}" destId="{C4878257-D2CE-4E08-99EB-FD81DF0CEB43}" srcOrd="3" destOrd="0" presId="urn:microsoft.com/office/officeart/2005/8/layout/matrix1"/>
    <dgm:cxn modelId="{B37C799A-3E3D-4514-A384-7A9F70A948E5}" type="presParOf" srcId="{1C11FA7E-A3E7-4F37-937B-B939E062D505}" destId="{98D0046A-456A-4A26-94DE-08D00D9F608B}" srcOrd="4" destOrd="0" presId="urn:microsoft.com/office/officeart/2005/8/layout/matrix1"/>
    <dgm:cxn modelId="{D47FBA5F-CE3F-4BC0-93BC-BCBB806D43BD}" type="presParOf" srcId="{1C11FA7E-A3E7-4F37-937B-B939E062D505}" destId="{5693466B-0987-4E6A-B09E-54A6DBC1ED32}" srcOrd="5" destOrd="0" presId="urn:microsoft.com/office/officeart/2005/8/layout/matrix1"/>
    <dgm:cxn modelId="{F72D9FA4-3481-4AEB-85B5-986DE8825C0A}" type="presParOf" srcId="{1C11FA7E-A3E7-4F37-937B-B939E062D505}" destId="{B8E12144-E4B8-46BB-A014-B511730EE747}" srcOrd="6" destOrd="0" presId="urn:microsoft.com/office/officeart/2005/8/layout/matrix1"/>
    <dgm:cxn modelId="{D40DE141-D44E-4C1E-8B14-2C3F3928BE8E}" type="presParOf" srcId="{1C11FA7E-A3E7-4F37-937B-B939E062D505}" destId="{31AEB3BE-13E9-45A2-94BF-FF20FAAAABC7}" srcOrd="7" destOrd="0" presId="urn:microsoft.com/office/officeart/2005/8/layout/matrix1"/>
    <dgm:cxn modelId="{3E63A8FA-E9B9-4015-8D3E-E3AEE586C46E}" type="presParOf" srcId="{75EB1010-216E-4E31-B2F5-0A141CC24FC9}" destId="{C5B5C627-505F-41AB-BA7D-C6D6B972D76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84296-CE46-43AE-AC87-F952E3276809}">
      <dsp:nvSpPr>
        <dsp:cNvPr id="0" name=""/>
        <dsp:cNvSpPr/>
      </dsp:nvSpPr>
      <dsp:spPr>
        <a:xfrm rot="16200000">
          <a:off x="273221" y="-237697"/>
          <a:ext cx="1536961" cy="201235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К</a:t>
          </a:r>
          <a:r>
            <a:rPr lang="ru-RU" sz="1100" kern="1200" dirty="0" smtClean="0">
              <a:solidFill>
                <a:srgbClr val="FF0000"/>
              </a:solidFill>
            </a:rPr>
            <a:t>1</a:t>
          </a:r>
          <a:r>
            <a:rPr lang="ru-RU" sz="1100" kern="1200" dirty="0" smtClean="0"/>
            <a:t> - объем муниципального долга МО края к общему объему доходов бюджета МО края без учета безвозмездных поступлений и (или) поступлений налоговых доходов по доп. Нормативам отчислений от НДФЛ</a:t>
          </a:r>
          <a:endParaRPr lang="ru-RU" sz="1100" kern="1200" dirty="0"/>
        </a:p>
      </dsp:txBody>
      <dsp:txXfrm rot="5400000">
        <a:off x="35523" y="0"/>
        <a:ext cx="2012357" cy="1152720"/>
      </dsp:txXfrm>
    </dsp:sp>
    <dsp:sp modelId="{FDB720E9-2093-4C15-ACD2-A3A09E4F770F}">
      <dsp:nvSpPr>
        <dsp:cNvPr id="0" name=""/>
        <dsp:cNvSpPr/>
      </dsp:nvSpPr>
      <dsp:spPr>
        <a:xfrm>
          <a:off x="2055607" y="46291"/>
          <a:ext cx="2020094" cy="193752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К2</a:t>
          </a:r>
          <a:r>
            <a:rPr lang="ru-RU" sz="1100" kern="1200" dirty="0" smtClean="0"/>
            <a:t> – доля расходов на обслуживание  муниципального долга МО края, за исключением объема расходов, которые осуществляются за счет субвенций, предоставляемых из бюджетов бюджетной системы РФ</a:t>
          </a:r>
          <a:endParaRPr lang="ru-RU" sz="1100" kern="1200" dirty="0"/>
        </a:p>
      </dsp:txBody>
      <dsp:txXfrm>
        <a:off x="2055607" y="46291"/>
        <a:ext cx="2020094" cy="1453145"/>
      </dsp:txXfrm>
    </dsp:sp>
    <dsp:sp modelId="{98D0046A-456A-4A26-94DE-08D00D9F608B}">
      <dsp:nvSpPr>
        <dsp:cNvPr id="0" name=""/>
        <dsp:cNvSpPr/>
      </dsp:nvSpPr>
      <dsp:spPr>
        <a:xfrm rot="10800000">
          <a:off x="-35513" y="1405143"/>
          <a:ext cx="2162147" cy="2485796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К3</a:t>
          </a:r>
          <a:r>
            <a:rPr lang="ru-RU" sz="1000" kern="1200" dirty="0" smtClean="0"/>
            <a:t>- годовая сумма платежей по погашению и обслуживанию муниципального долга МО края, возникшего по состоянию на 1 января очередного финансового года, без учета платежей, направляемых на досрочное погашение долговых обязательств со сроками погашения после 1 января года, след. за отчетным фин. Годом, к  общему объему налоговых и неналоговых доходов бюджета МО края и дотаций из бюджетов бюджетной системы РФ</a:t>
          </a:r>
          <a:endParaRPr lang="ru-RU" sz="1000" kern="1200" dirty="0"/>
        </a:p>
      </dsp:txBody>
      <dsp:txXfrm rot="10800000">
        <a:off x="-35513" y="2026592"/>
        <a:ext cx="2162147" cy="1864347"/>
      </dsp:txXfrm>
    </dsp:sp>
    <dsp:sp modelId="{B8E12144-E4B8-46BB-A014-B511730EE747}">
      <dsp:nvSpPr>
        <dsp:cNvPr id="0" name=""/>
        <dsp:cNvSpPr/>
      </dsp:nvSpPr>
      <dsp:spPr>
        <a:xfrm rot="5400000">
          <a:off x="1968910" y="1817154"/>
          <a:ext cx="2217708" cy="1924846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FF0000"/>
              </a:solidFill>
            </a:rPr>
            <a:t>К4</a:t>
          </a:r>
          <a:r>
            <a:rPr lang="ru-RU" sz="1100" kern="1200" dirty="0" smtClean="0"/>
            <a:t> - доля краткосрочных долговых обязательств муниципального образования края в общем объеме муниципального долга МО края</a:t>
          </a:r>
          <a:endParaRPr lang="ru-RU" sz="1100" kern="1200" dirty="0"/>
        </a:p>
      </dsp:txBody>
      <dsp:txXfrm rot="-5400000">
        <a:off x="2115341" y="2225149"/>
        <a:ext cx="1924846" cy="1663281"/>
      </dsp:txXfrm>
    </dsp:sp>
    <dsp:sp modelId="{C5B5C627-505F-41AB-BA7D-C6D6B972D76C}">
      <dsp:nvSpPr>
        <dsp:cNvPr id="0" name=""/>
        <dsp:cNvSpPr/>
      </dsp:nvSpPr>
      <dsp:spPr>
        <a:xfrm>
          <a:off x="1296144" y="1390430"/>
          <a:ext cx="1576424" cy="39690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rgbClr val="FF0000"/>
              </a:solidFill>
            </a:rPr>
            <a:t>4 показателя</a:t>
          </a:r>
          <a:endParaRPr lang="ru-RU" sz="1200" b="1" i="1" kern="1200" dirty="0">
            <a:solidFill>
              <a:srgbClr val="FF0000"/>
            </a:solidFill>
          </a:endParaRPr>
        </a:p>
      </dsp:txBody>
      <dsp:txXfrm>
        <a:off x="1315519" y="1409805"/>
        <a:ext cx="1537674" cy="358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0.13298</cdr:x>
      <cdr:y>0.05551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1215957" cy="3501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rnd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0.44515</cdr:x>
      <cdr:y>0.19149</cdr:y>
    </cdr:from>
    <cdr:to>
      <cdr:x>0.49206</cdr:x>
      <cdr:y>0.6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19409" y="648071"/>
          <a:ext cx="212837" cy="1382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высокая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0.62331</cdr:x>
      <cdr:y>0.35</cdr:y>
    </cdr:from>
    <cdr:to>
      <cdr:x>0.67675</cdr:x>
      <cdr:y>0.66746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519263" y="1008113"/>
          <a:ext cx="2160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0.58767</cdr:x>
      <cdr:y>0.075</cdr:y>
    </cdr:from>
    <cdr:to>
      <cdr:x>0.62331</cdr:x>
      <cdr:y>0.575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375247" y="216025"/>
          <a:ext cx="144016" cy="144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endParaRPr lang="ru-RU" sz="1000" b="1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0.74802</cdr:x>
      <cdr:y>0.21277</cdr:y>
    </cdr:from>
    <cdr:to>
      <cdr:x>0.79365</cdr:x>
      <cdr:y>0.70213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393385" y="720079"/>
          <a:ext cx="207014" cy="1656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высокая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0.60549</cdr:x>
      <cdr:y>0.15</cdr:y>
    </cdr:from>
    <cdr:to>
      <cdr:x>0.62331</cdr:x>
      <cdr:y>0.6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447255" y="432049"/>
          <a:ext cx="72008" cy="1296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0.15873</cdr:x>
      <cdr:y>0.40426</cdr:y>
    </cdr:from>
    <cdr:to>
      <cdr:x>0.19048</cdr:x>
      <cdr:y>0.71699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20079" y="1368152"/>
          <a:ext cx="144016" cy="1058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0.15873</cdr:x>
      <cdr:y>0.34043</cdr:y>
    </cdr:from>
    <cdr:to>
      <cdr:x>0.22222</cdr:x>
      <cdr:y>0.6383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720079" y="1152128"/>
          <a:ext cx="288032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С</a:t>
          </a:r>
        </a:p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р</a:t>
          </a:r>
        </a:p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едн</a:t>
          </a:r>
        </a:p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я</a:t>
          </a:r>
        </a:p>
        <a:p xmlns:a="http://schemas.openxmlformats.org/drawingml/2006/main">
          <a:r>
            <a:rPr lang="ru-RU" sz="800" b="1" dirty="0" smtClean="0">
              <a:solidFill>
                <a:srgbClr val="FF0000"/>
              </a:solidFill>
            </a:rPr>
            <a:t>я</a:t>
          </a:r>
          <a:endParaRPr lang="ru-RU" sz="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0.30159</cdr:x>
      <cdr:y>0.17021</cdr:y>
    </cdr:from>
    <cdr:to>
      <cdr:x>0.33333</cdr:x>
      <cdr:y>0.6383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368151" y="576064"/>
          <a:ext cx="144016" cy="1584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высокая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0.5873</cdr:x>
      <cdr:y>0.19149</cdr:y>
    </cdr:from>
    <cdr:to>
      <cdr:x>0.65079</cdr:x>
      <cdr:y>0.68288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664295" y="648071"/>
          <a:ext cx="288031" cy="1663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высокая</a:t>
          </a:r>
          <a:endParaRPr lang="ru-RU" sz="1100" b="1" dirty="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chart" Target="../charts/char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муниципального долга Северо-Енисейского района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16028934"/>
              </p:ext>
            </p:extLst>
          </p:nvPr>
        </p:nvGraphicFramePr>
        <p:xfrm>
          <a:off x="145504" y="1028700"/>
          <a:ext cx="8915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308304" y="647700"/>
            <a:ext cx="1752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млн. рублей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i="1" dirty="0" smtClean="0">
                <a:solidFill>
                  <a:srgbClr val="FF0000"/>
                </a:solidFill>
              </a:rPr>
              <a:t>    Показатели долговой устойчивости бюджета Северо-Енисейского района</a:t>
            </a:r>
            <a:br>
              <a:rPr lang="ru-RU" sz="2200" b="1" i="1" dirty="0" smtClean="0">
                <a:solidFill>
                  <a:srgbClr val="FF0000"/>
                </a:solidFill>
              </a:rPr>
            </a:br>
            <a:r>
              <a:rPr lang="ru-RU" sz="2200" b="1" i="1" dirty="0" smtClean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ru-RU" sz="1800" b="1" i="1" dirty="0" smtClean="0">
                <a:solidFill>
                  <a:srgbClr val="FF0000"/>
                </a:solidFill>
              </a:rPr>
              <a:t>в соответствии:</a:t>
            </a:r>
            <a:br>
              <a:rPr lang="ru-RU" sz="1800" b="1" i="1" dirty="0" smtClean="0">
                <a:solidFill>
                  <a:srgbClr val="FF0000"/>
                </a:solidFill>
              </a:rPr>
            </a:br>
            <a:r>
              <a:rPr lang="ru-RU" sz="1800" b="1" i="1" dirty="0" smtClean="0">
                <a:solidFill>
                  <a:srgbClr val="0070C0"/>
                </a:solidFill>
              </a:rPr>
              <a:t>                     со статьей 107.1 Бюджетного кодекса Российской Федерации;</a:t>
            </a:r>
            <a:br>
              <a:rPr lang="ru-RU" sz="1800" b="1" i="1" dirty="0" smtClean="0">
                <a:solidFill>
                  <a:srgbClr val="0070C0"/>
                </a:solidFill>
              </a:rPr>
            </a:br>
            <a:r>
              <a:rPr lang="ru-RU" sz="1800" b="1" i="1" dirty="0" smtClean="0">
                <a:solidFill>
                  <a:srgbClr val="0070C0"/>
                </a:solidFill>
              </a:rPr>
              <a:t>                     с пунктом 8 Порядка оценки долговой устойчивости муниципальных   </a:t>
            </a:r>
            <a:br>
              <a:rPr lang="ru-RU" sz="1800" b="1" i="1" dirty="0" smtClean="0">
                <a:solidFill>
                  <a:srgbClr val="0070C0"/>
                </a:solidFill>
              </a:rPr>
            </a:br>
            <a:r>
              <a:rPr lang="ru-RU" sz="1800" b="1" i="1" dirty="0">
                <a:solidFill>
                  <a:srgbClr val="0070C0"/>
                </a:solidFill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</a:rPr>
              <a:t>                    образований  Красноярского края , утвержденного постановлением </a:t>
            </a:r>
            <a:br>
              <a:rPr lang="ru-RU" sz="1800" b="1" i="1" dirty="0" smtClean="0">
                <a:solidFill>
                  <a:srgbClr val="0070C0"/>
                </a:solidFill>
              </a:rPr>
            </a:br>
            <a:r>
              <a:rPr lang="ru-RU" sz="1800" b="1" i="1" dirty="0">
                <a:solidFill>
                  <a:srgbClr val="0070C0"/>
                </a:solidFill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</a:rPr>
              <a:t>                    Правительства Красноярского  края от 03.09.2020 № 605-п.</a:t>
            </a:r>
            <a:endParaRPr lang="ru-RU" sz="1800" b="1" i="1" dirty="0">
              <a:solidFill>
                <a:srgbClr val="0070C0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251520" y="1628801"/>
            <a:ext cx="4104456" cy="72007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Министерством финансов Красноярского края</a:t>
            </a:r>
            <a:r>
              <a:rPr lang="ru-RU" i="1" dirty="0" smtClean="0">
                <a:solidFill>
                  <a:srgbClr val="FF0000"/>
                </a:solidFill>
              </a:rPr>
              <a:t>*</a:t>
            </a:r>
            <a:r>
              <a:rPr lang="ru-RU" i="1" dirty="0" smtClean="0">
                <a:solidFill>
                  <a:schemeClr val="bg1"/>
                </a:solidFill>
              </a:rPr>
              <a:t> проведена оценка долговой устойчивости по муниципальным образованиям Красноярского края по 4 показателям долговой устойчивости К1,К2,К3,К4: </a:t>
            </a:r>
            <a:endParaRPr lang="ru-RU" i="1" dirty="0">
              <a:solidFill>
                <a:schemeClr val="bg1"/>
              </a:solidFill>
            </a:endParaRP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0429012"/>
              </p:ext>
            </p:extLst>
          </p:nvPr>
        </p:nvGraphicFramePr>
        <p:xfrm>
          <a:off x="251520" y="2420888"/>
          <a:ext cx="404018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400" dirty="0" smtClean="0"/>
              <a:t>Показатели долговой устойчивости Северо-Енисейского района по годам </a:t>
            </a:r>
            <a:endParaRPr lang="ru-RU" sz="1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6537560"/>
              </p:ext>
            </p:extLst>
          </p:nvPr>
        </p:nvGraphicFramePr>
        <p:xfrm>
          <a:off x="4427985" y="2204864"/>
          <a:ext cx="4536504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Стрелка вправо 15"/>
          <p:cNvSpPr/>
          <p:nvPr/>
        </p:nvSpPr>
        <p:spPr>
          <a:xfrm>
            <a:off x="668960" y="649253"/>
            <a:ext cx="345188" cy="140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671356" y="904563"/>
            <a:ext cx="345188" cy="140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661248"/>
            <a:ext cx="403244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979" y="4149080"/>
            <a:ext cx="172819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251520" y="6381328"/>
            <a:ext cx="4176464" cy="409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ru-RU" sz="800" dirty="0" smtClean="0">
                <a:solidFill>
                  <a:srgbClr val="FF0000"/>
                </a:solidFill>
              </a:rPr>
              <a:t>за </a:t>
            </a:r>
            <a:r>
              <a:rPr lang="ru-RU" sz="800" dirty="0">
                <a:solidFill>
                  <a:srgbClr val="FF0000"/>
                </a:solidFill>
              </a:rPr>
              <a:t>2020 </a:t>
            </a:r>
            <a:r>
              <a:rPr lang="ru-RU" sz="800" dirty="0" smtClean="0">
                <a:solidFill>
                  <a:srgbClr val="FF0000"/>
                </a:solidFill>
              </a:rPr>
              <a:t>год - Приказ </a:t>
            </a:r>
            <a:r>
              <a:rPr lang="ru-RU" sz="800" dirty="0">
                <a:solidFill>
                  <a:srgbClr val="FF0000"/>
                </a:solidFill>
              </a:rPr>
              <a:t>министерства финансов Красноярского края от </a:t>
            </a:r>
            <a:r>
              <a:rPr lang="ru-RU" sz="800" dirty="0" smtClean="0">
                <a:solidFill>
                  <a:srgbClr val="FF0000"/>
                </a:solidFill>
              </a:rPr>
              <a:t> 24.09.2021 № 121</a:t>
            </a:r>
          </a:p>
          <a:p>
            <a:pPr marL="171450" indent="-171450">
              <a:buFont typeface="Arial" charset="0"/>
              <a:buChar char="•"/>
            </a:pPr>
            <a:r>
              <a:rPr lang="ru-RU" sz="800" dirty="0" smtClean="0">
                <a:solidFill>
                  <a:srgbClr val="FF0000"/>
                </a:solidFill>
              </a:rPr>
              <a:t>за 2021 год - Приказ </a:t>
            </a:r>
            <a:r>
              <a:rPr lang="ru-RU" sz="800" dirty="0">
                <a:solidFill>
                  <a:srgbClr val="FF0000"/>
                </a:solidFill>
              </a:rPr>
              <a:t>министерства финансов Красноярского края от 31.05.2021 № 96</a:t>
            </a:r>
          </a:p>
          <a:p>
            <a:endParaRPr lang="ru-RU" sz="800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 descr="C:\Users\User5\Desktop\АУФ КБ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5862"/>
            <a:ext cx="1368152" cy="124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938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Экран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Динамика муниципального долга Северо-Енисейского района</vt:lpstr>
      <vt:lpstr>    Показатели долговой устойчивости бюджета Северо-Енисейского района                                                                       в соответствии:                      со статьей 107.1 Бюджетного кодекса Российской Федерации;                      с пунктом 8 Порядка оценки долговой устойчивости муниципальных                         образований  Красноярского края , утвержденного постановлением                       Правительства Красноярского  края от 03.09.2020 № 605-п.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муниципального долга Северо-Енисейского района</dc:title>
  <dc:creator>user</dc:creator>
  <cp:lastModifiedBy>user</cp:lastModifiedBy>
  <cp:revision>2</cp:revision>
  <dcterms:created xsi:type="dcterms:W3CDTF">2022-02-24T04:03:03Z</dcterms:created>
  <dcterms:modified xsi:type="dcterms:W3CDTF">2022-02-24T04:04:41Z</dcterms:modified>
</cp:coreProperties>
</file>