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314" r:id="rId2"/>
    <p:sldId id="338" r:id="rId3"/>
    <p:sldId id="339" r:id="rId4"/>
    <p:sldId id="340" r:id="rId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Субсидии</c:v>
                </c:pt>
                <c:pt idx="1">
                  <c:v>Субвенции</c:v>
                </c:pt>
                <c:pt idx="2">
                  <c:v>Иные МБТ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12349.8</c:v>
                </c:pt>
                <c:pt idx="1">
                  <c:v>484154.2</c:v>
                </c:pt>
                <c:pt idx="2">
                  <c:v>37360.400000000001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Субсидии </c:v>
                </c:pt>
                <c:pt idx="1">
                  <c:v>Субвенции</c:v>
                </c:pt>
                <c:pt idx="2">
                  <c:v>Иные МБТ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17073.3</c:v>
                </c:pt>
                <c:pt idx="1">
                  <c:v>438124.6</c:v>
                </c:pt>
                <c:pt idx="2">
                  <c:v>20390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Субсидии</c:v>
                </c:pt>
                <c:pt idx="1">
                  <c:v>Субвенции</c:v>
                </c:pt>
                <c:pt idx="2">
                  <c:v>Иные МБТ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17127.5</c:v>
                </c:pt>
                <c:pt idx="1">
                  <c:v>438154.4</c:v>
                </c:pt>
                <c:pt idx="2">
                  <c:v>20558.8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21CBDB4D-C707-46C3-83FA-C80AE4C07A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C91072B4-468F-4A87-8AF7-B7F9C04B8A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237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584495"/>
              </p:ext>
            </p:extLst>
          </p:nvPr>
        </p:nvGraphicFramePr>
        <p:xfrm>
          <a:off x="8886" y="-2"/>
          <a:ext cx="8983230" cy="3384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0250"/>
                <a:gridCol w="2250250"/>
                <a:gridCol w="2250250"/>
                <a:gridCol w="2232480"/>
              </a:tblGrid>
              <a:tr h="343333">
                <a:tc gridSpan="4">
                  <a:txBody>
                    <a:bodyPr/>
                    <a:lstStyle/>
                    <a:p>
                      <a:pPr algn="ctr"/>
                      <a:r>
                        <a:rPr lang="ru-RU" sz="16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перечисляемые из краевого бюд</a:t>
                      </a:r>
                      <a:r>
                        <a:rPr lang="ru-RU" sz="16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жета, тыс. рублей</a:t>
                      </a:r>
                      <a:endParaRPr lang="ru-RU" sz="16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333">
                <a:tc>
                  <a:txBody>
                    <a:bodyPr/>
                    <a:lstStyle/>
                    <a:p>
                      <a:pPr algn="ctr"/>
                      <a:r>
                        <a:rPr lang="ru-RU" sz="12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lang="ru-RU" sz="12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10088">
                <a:tc>
                  <a:txBody>
                    <a:bodyPr/>
                    <a:lstStyle/>
                    <a:p>
                      <a:r>
                        <a:rPr lang="ru-RU" sz="16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субвенция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субвенций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субвенций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sz="16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Субсидии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субсидий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субсидий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субсидий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sz="16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Иные межбюджетные</a:t>
                      </a:r>
                      <a:r>
                        <a:rPr lang="ru-RU" sz="16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трансферты</a:t>
                      </a:r>
                      <a:endParaRPr lang="ru-RU" sz="1600" b="0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иных МБТ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иных МБТ</a:t>
                      </a:r>
                    </a:p>
                    <a:p>
                      <a:pPr algn="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иных МБТ</a:t>
                      </a:r>
                    </a:p>
                    <a:p>
                      <a:pPr algn="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032327">
                <a:tc>
                  <a:txBody>
                    <a:bodyPr/>
                    <a:lstStyle/>
                    <a:p>
                      <a:r>
                        <a:rPr lang="ru-RU" sz="16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281389" y="898285"/>
            <a:ext cx="223224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484 154,2</a:t>
            </a:r>
            <a:endParaRPr lang="ru-RU" sz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27620" y="898285"/>
            <a:ext cx="223224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438 124,6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759868" y="898285"/>
            <a:ext cx="223224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438 154,4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62233" y="1471215"/>
            <a:ext cx="223224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12 349,8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21089" y="1484784"/>
            <a:ext cx="223224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17 073,3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67320" y="1471215"/>
            <a:ext cx="223224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17 127,6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-11188" y="3658839"/>
            <a:ext cx="8956620" cy="21602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Расшифровка по межбюджетным трансфертам в разрезе главных распорядителей бюджетных средств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219080"/>
              </p:ext>
            </p:extLst>
          </p:nvPr>
        </p:nvGraphicFramePr>
        <p:xfrm>
          <a:off x="0" y="3910838"/>
          <a:ext cx="9108504" cy="2835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7744"/>
                <a:gridCol w="720080"/>
                <a:gridCol w="720080"/>
                <a:gridCol w="648072"/>
                <a:gridCol w="792088"/>
                <a:gridCol w="720080"/>
                <a:gridCol w="936104"/>
                <a:gridCol w="792088"/>
                <a:gridCol w="792088"/>
                <a:gridCol w="720080"/>
              </a:tblGrid>
              <a:tr h="223791"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Главные распорядители</a:t>
                      </a:r>
                      <a:r>
                        <a:rPr lang="ru-RU" sz="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бюджетных средств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Субсидии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Иной межбюджетный трансферт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3791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sz="9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sz="9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  <a:endParaRPr lang="ru-RU" sz="9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sz="9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sz="9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  <a:endParaRPr lang="ru-RU" sz="9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sz="9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sz="9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  <a:endParaRPr lang="ru-RU" sz="9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6842"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Администрация Северо-Енисейского района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133 </a:t>
                      </a:r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967,7</a:t>
                      </a:r>
                      <a:endParaRPr lang="ru-RU" sz="9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122 081,8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122 111,6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2 994,8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3 729,0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3 861,8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18 897,9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1 519,0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1 687,8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2312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 образования администрации Северо-Енисейского района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348 037,7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313 367,4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313 367,4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8 406,8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12 879,8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12 801,3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18 </a:t>
                      </a:r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200,0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18 871,0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18 871,0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6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Отдел культуры администрации Северо-Енисейского района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210,6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210,6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210,6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23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Отдел физической культуры,</a:t>
                      </a:r>
                      <a:r>
                        <a:rPr lang="ru-RU" sz="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спорта и молодежной политики Северо-Енисейского района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737,6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253,9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253,9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262,5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23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 муниципальным имуществом</a:t>
                      </a:r>
                      <a:r>
                        <a:rPr lang="ru-RU" sz="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Северо-Енисейского района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2 148,8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2 675,4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2 675,4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3791"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484 154,2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438 124,6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438 154,4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12 349,8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17 073,3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17 127,6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37 360,4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20 390,0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20 558,8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2261213" y="2043080"/>
            <a:ext cx="223224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37 360,4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493461" y="2086000"/>
            <a:ext cx="2259876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20 390,0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767320" y="2086000"/>
            <a:ext cx="223224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20 558,8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1450352229"/>
              </p:ext>
            </p:extLst>
          </p:nvPr>
        </p:nvGraphicFramePr>
        <p:xfrm>
          <a:off x="2244798" y="2367898"/>
          <a:ext cx="2127370" cy="1054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5" name="Диаграмма 24"/>
          <p:cNvGraphicFramePr/>
          <p:nvPr>
            <p:extLst>
              <p:ext uri="{D42A27DB-BD31-4B8C-83A1-F6EECF244321}">
                <p14:modId xmlns:p14="http://schemas.microsoft.com/office/powerpoint/2010/main" val="2833675829"/>
              </p:ext>
            </p:extLst>
          </p:nvPr>
        </p:nvGraphicFramePr>
        <p:xfrm>
          <a:off x="4486349" y="2374260"/>
          <a:ext cx="2232248" cy="1048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6" name="Диаграмма 25"/>
          <p:cNvGraphicFramePr/>
          <p:nvPr>
            <p:extLst>
              <p:ext uri="{D42A27DB-BD31-4B8C-83A1-F6EECF244321}">
                <p14:modId xmlns:p14="http://schemas.microsoft.com/office/powerpoint/2010/main" val="3778762582"/>
              </p:ext>
            </p:extLst>
          </p:nvPr>
        </p:nvGraphicFramePr>
        <p:xfrm>
          <a:off x="6683480" y="2398978"/>
          <a:ext cx="2399928" cy="102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2281389" y="3370807"/>
            <a:ext cx="223224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537 398,2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513806" y="3370807"/>
            <a:ext cx="223224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475 587,9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745325" y="3370807"/>
            <a:ext cx="223224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475 840,8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74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18223" y="3025363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Первичный воинской учет</a:t>
            </a:r>
          </a:p>
        </p:txBody>
      </p:sp>
      <p:sp>
        <p:nvSpPr>
          <p:cNvPr id="3" name="Пятиугольник 2"/>
          <p:cNvSpPr/>
          <p:nvPr/>
        </p:nvSpPr>
        <p:spPr>
          <a:xfrm>
            <a:off x="18223" y="1881213"/>
            <a:ext cx="5019868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Ограничение платы граждан за коммунальные услуги</a:t>
            </a:r>
          </a:p>
        </p:txBody>
      </p:sp>
      <p:sp>
        <p:nvSpPr>
          <p:cNvPr id="4" name="Пятиугольник 3"/>
          <p:cNvSpPr/>
          <p:nvPr/>
        </p:nvSpPr>
        <p:spPr>
          <a:xfrm>
            <a:off x="18223" y="3934022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Присяжные заседатели</a:t>
            </a:r>
          </a:p>
        </p:txBody>
      </p:sp>
      <p:sp>
        <p:nvSpPr>
          <p:cNvPr id="5" name="Пятиугольник 4"/>
          <p:cNvSpPr/>
          <p:nvPr/>
        </p:nvSpPr>
        <p:spPr>
          <a:xfrm>
            <a:off x="-6832" y="3357958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Опека и попечительство 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25987" y="2441540"/>
            <a:ext cx="5122077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Комиссии по делам несовершеннолетних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0" y="2749845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Административные комиссии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-1478" y="3645990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Коллективные договора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7877" y="4515431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Архивное дело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18223" y="4243411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Отлов животных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18689" y="2153508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Переселение граждан из районов Крайнего Севера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ятиугольник 12"/>
          <p:cNvSpPr/>
          <p:nvPr/>
        </p:nvSpPr>
        <p:spPr>
          <a:xfrm>
            <a:off x="6392" y="1577444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Компенсация выпадающих доходов энергоснабжающих организаций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196968"/>
              </p:ext>
            </p:extLst>
          </p:nvPr>
        </p:nvGraphicFramePr>
        <p:xfrm>
          <a:off x="5229980" y="2749845"/>
          <a:ext cx="3374469" cy="288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860"/>
                <a:gridCol w="1130860"/>
                <a:gridCol w="1112749"/>
              </a:tblGrid>
              <a:tr h="28803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134,3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130,8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130,8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885851"/>
              </p:ext>
            </p:extLst>
          </p:nvPr>
        </p:nvGraphicFramePr>
        <p:xfrm>
          <a:off x="5229980" y="2112104"/>
          <a:ext cx="3374469" cy="329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860"/>
                <a:gridCol w="1130860"/>
                <a:gridCol w="1112749"/>
              </a:tblGrid>
              <a:tr h="3294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1 281,3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1 245,1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1 245,1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459717"/>
              </p:ext>
            </p:extLst>
          </p:nvPr>
        </p:nvGraphicFramePr>
        <p:xfrm>
          <a:off x="5229982" y="1865476"/>
          <a:ext cx="337446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859"/>
                <a:gridCol w="1130859"/>
                <a:gridCol w="1112749"/>
              </a:tblGrid>
              <a:tr h="20961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119 465,4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109 717,6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109 717,6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787587"/>
              </p:ext>
            </p:extLst>
          </p:nvPr>
        </p:nvGraphicFramePr>
        <p:xfrm>
          <a:off x="5229980" y="2417662"/>
          <a:ext cx="3374469" cy="322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860"/>
                <a:gridCol w="1130860"/>
                <a:gridCol w="1112749"/>
              </a:tblGrid>
              <a:tr h="32278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1 273,8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1 237,5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1 237,5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311432"/>
              </p:ext>
            </p:extLst>
          </p:nvPr>
        </p:nvGraphicFramePr>
        <p:xfrm>
          <a:off x="5229980" y="3349791"/>
          <a:ext cx="337446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859"/>
                <a:gridCol w="1130859"/>
                <a:gridCol w="1112749"/>
              </a:tblGrid>
              <a:tr h="27319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1 427,8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1 391,2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1 391,2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604118"/>
              </p:ext>
            </p:extLst>
          </p:nvPr>
        </p:nvGraphicFramePr>
        <p:xfrm>
          <a:off x="5229980" y="3939367"/>
          <a:ext cx="3374469" cy="275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860"/>
                <a:gridCol w="1130860"/>
                <a:gridCol w="1112749"/>
              </a:tblGrid>
              <a:tr h="27505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052818"/>
              </p:ext>
            </p:extLst>
          </p:nvPr>
        </p:nvGraphicFramePr>
        <p:xfrm>
          <a:off x="5229980" y="4241111"/>
          <a:ext cx="337446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860"/>
                <a:gridCol w="1130860"/>
                <a:gridCol w="1112749"/>
              </a:tblGrid>
              <a:tr h="26160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2 256,7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1 443,3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1 443,3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67779"/>
              </p:ext>
            </p:extLst>
          </p:nvPr>
        </p:nvGraphicFramePr>
        <p:xfrm>
          <a:off x="5207289" y="4545922"/>
          <a:ext cx="3397159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464"/>
                <a:gridCol w="1138464"/>
                <a:gridCol w="1120231"/>
              </a:tblGrid>
              <a:tr h="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661,3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626,6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626,6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Таблица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181695"/>
              </p:ext>
            </p:extLst>
          </p:nvPr>
        </p:nvGraphicFramePr>
        <p:xfrm>
          <a:off x="5229984" y="1536040"/>
          <a:ext cx="3374463" cy="329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858"/>
                <a:gridCol w="1130858"/>
                <a:gridCol w="1112747"/>
              </a:tblGrid>
              <a:tr h="3294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597,1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5 438,8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5 438,8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310331"/>
              </p:ext>
            </p:extLst>
          </p:nvPr>
        </p:nvGraphicFramePr>
        <p:xfrm>
          <a:off x="5229980" y="3645989"/>
          <a:ext cx="3374469" cy="293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860"/>
                <a:gridCol w="1130860"/>
                <a:gridCol w="1112749"/>
              </a:tblGrid>
              <a:tr h="29337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48,6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47,4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47,4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884252"/>
              </p:ext>
            </p:extLst>
          </p:nvPr>
        </p:nvGraphicFramePr>
        <p:xfrm>
          <a:off x="5229980" y="3079823"/>
          <a:ext cx="3374469" cy="278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860"/>
                <a:gridCol w="1130860"/>
                <a:gridCol w="1112749"/>
              </a:tblGrid>
              <a:tr h="27813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817,8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802,3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832,3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Пятиугольник 33"/>
          <p:cNvSpPr/>
          <p:nvPr/>
        </p:nvSpPr>
        <p:spPr>
          <a:xfrm>
            <a:off x="25987" y="1167764"/>
            <a:ext cx="3177861" cy="360040"/>
          </a:xfrm>
          <a:prstGeom prst="homePlate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Субвенции (переданные полномочия)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761294"/>
              </p:ext>
            </p:extLst>
          </p:nvPr>
        </p:nvGraphicFramePr>
        <p:xfrm>
          <a:off x="5238860" y="1114623"/>
          <a:ext cx="336558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863"/>
                <a:gridCol w="1121863"/>
                <a:gridCol w="112186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b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16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endParaRPr lang="ru-RU" sz="16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endParaRPr lang="ru-RU" sz="16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1" name="Пятиугольник 40"/>
          <p:cNvSpPr/>
          <p:nvPr/>
        </p:nvSpPr>
        <p:spPr>
          <a:xfrm>
            <a:off x="25987" y="4803462"/>
            <a:ext cx="2825119" cy="281721"/>
          </a:xfrm>
          <a:prstGeom prst="homePlate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Субсидии (</a:t>
            </a:r>
            <a:r>
              <a:rPr lang="ru-RU" sz="1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софинансирование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ятиугольник 44"/>
          <p:cNvSpPr/>
          <p:nvPr/>
        </p:nvSpPr>
        <p:spPr>
          <a:xfrm>
            <a:off x="18223" y="5085183"/>
            <a:ext cx="5040560" cy="20971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Содержание единой дежурно-диспетчерской службы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7" name="Таблица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780585"/>
              </p:ext>
            </p:extLst>
          </p:nvPr>
        </p:nvGraphicFramePr>
        <p:xfrm>
          <a:off x="5220072" y="4997503"/>
          <a:ext cx="3384375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180"/>
                <a:gridCol w="1134180"/>
                <a:gridCol w="1116015"/>
              </a:tblGrid>
              <a:tr h="196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8223" y="116632"/>
            <a:ext cx="8961074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Распределение межбюджетных трансфертов из федерального и краевого бюджета по главным распорядителям бюджетных средств, в соответствии с переданными полномочиями и в рамках </a:t>
            </a:r>
            <a:r>
              <a:rPr lang="ru-RU" sz="1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софинансирования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тыс. рублей 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8223" y="836712"/>
            <a:ext cx="4806288" cy="2829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Администрация Северо-Енисейского района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ятиугольник 31"/>
          <p:cNvSpPr/>
          <p:nvPr/>
        </p:nvSpPr>
        <p:spPr>
          <a:xfrm>
            <a:off x="24137" y="5314117"/>
            <a:ext cx="5040560" cy="20971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Молодая семья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ятиугольник 32"/>
          <p:cNvSpPr/>
          <p:nvPr/>
        </p:nvSpPr>
        <p:spPr>
          <a:xfrm>
            <a:off x="0" y="6297764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Первичные меры пожарной безопасности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" name="Таблица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796723"/>
              </p:ext>
            </p:extLst>
          </p:nvPr>
        </p:nvGraphicFramePr>
        <p:xfrm>
          <a:off x="5220072" y="5249510"/>
          <a:ext cx="3384375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180"/>
                <a:gridCol w="1134180"/>
                <a:gridCol w="1116015"/>
              </a:tblGrid>
              <a:tr h="19600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2 914,8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3 729,0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861,7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16816"/>
              </p:ext>
            </p:extLst>
          </p:nvPr>
        </p:nvGraphicFramePr>
        <p:xfrm>
          <a:off x="5220072" y="6333233"/>
          <a:ext cx="3384375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180"/>
                <a:gridCol w="1134180"/>
                <a:gridCol w="1116015"/>
              </a:tblGrid>
              <a:tr h="2040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2 531,6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1 519,0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1 687,8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Пятиугольник 37"/>
          <p:cNvSpPr/>
          <p:nvPr/>
        </p:nvSpPr>
        <p:spPr>
          <a:xfrm>
            <a:off x="30927" y="5516660"/>
            <a:ext cx="3100913" cy="289173"/>
          </a:xfrm>
          <a:prstGeom prst="homePlate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Иные межбюджетные трансферты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ятиугольник 38"/>
          <p:cNvSpPr/>
          <p:nvPr/>
        </p:nvSpPr>
        <p:spPr>
          <a:xfrm>
            <a:off x="6392" y="6585796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ППМИ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789232"/>
              </p:ext>
            </p:extLst>
          </p:nvPr>
        </p:nvGraphicFramePr>
        <p:xfrm>
          <a:off x="5220072" y="6588583"/>
          <a:ext cx="3384375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180"/>
                <a:gridCol w="1134180"/>
                <a:gridCol w="1116015"/>
              </a:tblGrid>
              <a:tr h="2040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4 490,1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2" name="Пятиугольник 41"/>
          <p:cNvSpPr/>
          <p:nvPr/>
        </p:nvSpPr>
        <p:spPr>
          <a:xfrm>
            <a:off x="0" y="6045201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Благоустройство </a:t>
            </a:r>
            <a:r>
              <a:rPr lang="ru-RU" sz="12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кладбищ</a:t>
            </a:r>
          </a:p>
        </p:txBody>
      </p:sp>
      <p:graphicFrame>
        <p:nvGraphicFramePr>
          <p:cNvPr id="43" name="Таблица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85506"/>
              </p:ext>
            </p:extLst>
          </p:nvPr>
        </p:nvGraphicFramePr>
        <p:xfrm>
          <a:off x="5220072" y="6095841"/>
          <a:ext cx="3384375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180"/>
                <a:gridCol w="1134180"/>
                <a:gridCol w="1116015"/>
              </a:tblGrid>
              <a:tr h="2040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3 000,0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4" name="Пятиугольник 43"/>
          <p:cNvSpPr/>
          <p:nvPr/>
        </p:nvSpPr>
        <p:spPr>
          <a:xfrm>
            <a:off x="24137" y="5807809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создание (реконструкцию) и капитальный ремонт культурно-досуговых учреждений в сельской местности</a:t>
            </a:r>
            <a:endParaRPr lang="ru-RU" sz="1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" name="Таблица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044080"/>
              </p:ext>
            </p:extLst>
          </p:nvPr>
        </p:nvGraphicFramePr>
        <p:xfrm>
          <a:off x="5220072" y="5770881"/>
          <a:ext cx="3384375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180"/>
                <a:gridCol w="1134180"/>
                <a:gridCol w="1116015"/>
              </a:tblGrid>
              <a:tr h="2040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8 876,2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30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43398" y="2373770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Питание в школах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ятиугольник 2"/>
          <p:cNvSpPr/>
          <p:nvPr/>
        </p:nvSpPr>
        <p:spPr>
          <a:xfrm>
            <a:off x="64090" y="908452"/>
            <a:ext cx="5019868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Компенсация родительской платы</a:t>
            </a:r>
          </a:p>
        </p:txBody>
      </p:sp>
      <p:sp>
        <p:nvSpPr>
          <p:cNvPr id="4" name="Пятиугольник 3"/>
          <p:cNvSpPr/>
          <p:nvPr/>
        </p:nvSpPr>
        <p:spPr>
          <a:xfrm>
            <a:off x="43398" y="3056602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Органы опеки</a:t>
            </a:r>
          </a:p>
        </p:txBody>
      </p:sp>
      <p:sp>
        <p:nvSpPr>
          <p:cNvPr id="5" name="Пятиугольник 4"/>
          <p:cNvSpPr/>
          <p:nvPr/>
        </p:nvSpPr>
        <p:spPr>
          <a:xfrm>
            <a:off x="50776" y="2716552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Присмотр и уход</a:t>
            </a:r>
          </a:p>
        </p:txBody>
      </p:sp>
      <p:sp>
        <p:nvSpPr>
          <p:cNvPr id="6" name="Пятиугольник 5"/>
          <p:cNvSpPr/>
          <p:nvPr/>
        </p:nvSpPr>
        <p:spPr>
          <a:xfrm>
            <a:off x="78792" y="1630983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Организация отдыха</a:t>
            </a:r>
          </a:p>
        </p:txBody>
      </p:sp>
      <p:sp>
        <p:nvSpPr>
          <p:cNvPr id="7" name="Пятиугольник 6"/>
          <p:cNvSpPr/>
          <p:nvPr/>
        </p:nvSpPr>
        <p:spPr>
          <a:xfrm>
            <a:off x="64090" y="2031980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Общее образование</a:t>
            </a:r>
          </a:p>
        </p:txBody>
      </p:sp>
      <p:sp>
        <p:nvSpPr>
          <p:cNvPr id="12" name="Пятиугольник 11"/>
          <p:cNvSpPr/>
          <p:nvPr/>
        </p:nvSpPr>
        <p:spPr>
          <a:xfrm>
            <a:off x="69021" y="1283290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Дошкольное образование</a:t>
            </a:r>
          </a:p>
        </p:txBody>
      </p:sp>
      <p:sp>
        <p:nvSpPr>
          <p:cNvPr id="13" name="Пятиугольник 12"/>
          <p:cNvSpPr/>
          <p:nvPr/>
        </p:nvSpPr>
        <p:spPr>
          <a:xfrm>
            <a:off x="78792" y="3933056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Приведение зданий и сооружений общеобразовательных организаций 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257720"/>
              </p:ext>
            </p:extLst>
          </p:nvPr>
        </p:nvGraphicFramePr>
        <p:xfrm>
          <a:off x="5229980" y="2031980"/>
          <a:ext cx="2448273" cy="288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471"/>
                <a:gridCol w="820471"/>
                <a:gridCol w="807331"/>
              </a:tblGrid>
              <a:tr h="28803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208 962,1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197 709,6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197 709,6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582119"/>
              </p:ext>
            </p:extLst>
          </p:nvPr>
        </p:nvGraphicFramePr>
        <p:xfrm>
          <a:off x="5220072" y="1283290"/>
          <a:ext cx="2448273" cy="329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471"/>
                <a:gridCol w="820471"/>
                <a:gridCol w="807331"/>
              </a:tblGrid>
              <a:tr h="3294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123 474,2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94 031,7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94 031,7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883702"/>
              </p:ext>
            </p:extLst>
          </p:nvPr>
        </p:nvGraphicFramePr>
        <p:xfrm>
          <a:off x="5220072" y="944468"/>
          <a:ext cx="2448271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470"/>
                <a:gridCol w="820470"/>
                <a:gridCol w="807331"/>
              </a:tblGrid>
              <a:tr h="20961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1 219,8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4 419,8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4 419,8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067472"/>
              </p:ext>
            </p:extLst>
          </p:nvPr>
        </p:nvGraphicFramePr>
        <p:xfrm>
          <a:off x="5220072" y="1666510"/>
          <a:ext cx="2448273" cy="322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471"/>
                <a:gridCol w="820471"/>
                <a:gridCol w="807331"/>
              </a:tblGrid>
              <a:tr h="32278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4 142,4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6 078,9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6 078,9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573453"/>
              </p:ext>
            </p:extLst>
          </p:nvPr>
        </p:nvGraphicFramePr>
        <p:xfrm>
          <a:off x="5220072" y="2716958"/>
          <a:ext cx="2448273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471"/>
                <a:gridCol w="820471"/>
                <a:gridCol w="807331"/>
              </a:tblGrid>
              <a:tr h="27319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98,7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198,7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198,7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207668"/>
              </p:ext>
            </p:extLst>
          </p:nvPr>
        </p:nvGraphicFramePr>
        <p:xfrm>
          <a:off x="5220072" y="3056602"/>
          <a:ext cx="2448273" cy="357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471"/>
                <a:gridCol w="820471"/>
                <a:gridCol w="807331"/>
              </a:tblGrid>
              <a:tr h="35771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3 550,2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3 477,6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3 477,6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393446"/>
              </p:ext>
            </p:extLst>
          </p:nvPr>
        </p:nvGraphicFramePr>
        <p:xfrm>
          <a:off x="5220072" y="2393741"/>
          <a:ext cx="2448273" cy="278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471"/>
                <a:gridCol w="820471"/>
                <a:gridCol w="807331"/>
              </a:tblGrid>
              <a:tr h="27813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6 590,3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7 451,1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7 451,1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Пятиугольник 33"/>
          <p:cNvSpPr/>
          <p:nvPr/>
        </p:nvSpPr>
        <p:spPr>
          <a:xfrm>
            <a:off x="72939" y="548412"/>
            <a:ext cx="2842878" cy="360040"/>
          </a:xfrm>
          <a:prstGeom prst="homePlate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Субвенции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(переданные полномочия)</a:t>
            </a:r>
          </a:p>
          <a:p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625352"/>
              </p:ext>
            </p:extLst>
          </p:nvPr>
        </p:nvGraphicFramePr>
        <p:xfrm>
          <a:off x="5273823" y="512676"/>
          <a:ext cx="244827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091"/>
                <a:gridCol w="816091"/>
                <a:gridCol w="81609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b="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1600" b="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endParaRPr lang="ru-RU" sz="1600" b="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endParaRPr lang="ru-RU" sz="1600" b="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1" name="Пятиугольник 40"/>
          <p:cNvSpPr/>
          <p:nvPr/>
        </p:nvSpPr>
        <p:spPr>
          <a:xfrm>
            <a:off x="78792" y="3501008"/>
            <a:ext cx="2342739" cy="360040"/>
          </a:xfrm>
          <a:prstGeom prst="homePlate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Субсидии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софинансирование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ятиугольник 42"/>
          <p:cNvSpPr/>
          <p:nvPr/>
        </p:nvSpPr>
        <p:spPr>
          <a:xfrm>
            <a:off x="78792" y="4272799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Бесплатное горячее </a:t>
            </a:r>
            <a:r>
              <a:rPr lang="ru-RU" sz="12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питание</a:t>
            </a:r>
          </a:p>
        </p:txBody>
      </p:sp>
      <p:sp>
        <p:nvSpPr>
          <p:cNvPr id="45" name="Пятиугольник 44"/>
          <p:cNvSpPr/>
          <p:nvPr/>
        </p:nvSpPr>
        <p:spPr>
          <a:xfrm>
            <a:off x="78791" y="5562865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Классное руководство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" name="Таблица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135040"/>
              </p:ext>
            </p:extLst>
          </p:nvPr>
        </p:nvGraphicFramePr>
        <p:xfrm>
          <a:off x="5239780" y="5597671"/>
          <a:ext cx="2453211" cy="276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126"/>
                <a:gridCol w="822126"/>
                <a:gridCol w="808959"/>
              </a:tblGrid>
              <a:tr h="2760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17 225,5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17 225,5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17 225,5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7" name="Таблица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388439"/>
              </p:ext>
            </p:extLst>
          </p:nvPr>
        </p:nvGraphicFramePr>
        <p:xfrm>
          <a:off x="5238372" y="4286685"/>
          <a:ext cx="2453211" cy="276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126"/>
                <a:gridCol w="822126"/>
                <a:gridCol w="808959"/>
              </a:tblGrid>
              <a:tr h="2760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9 825,3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12 719,8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12 641,3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8" name="Таблица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168600"/>
              </p:ext>
            </p:extLst>
          </p:nvPr>
        </p:nvGraphicFramePr>
        <p:xfrm>
          <a:off x="5239780" y="3933056"/>
          <a:ext cx="2453211" cy="276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126"/>
                <a:gridCol w="822126"/>
                <a:gridCol w="808959"/>
              </a:tblGrid>
              <a:tr h="2760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160,0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160,0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0688" y="5840797"/>
            <a:ext cx="1492757" cy="97479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2991" y="512676"/>
            <a:ext cx="1440160" cy="124731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300192" y="0"/>
            <a:ext cx="2843808" cy="26064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продолжение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8792" y="130324"/>
            <a:ext cx="5005165" cy="3823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администрация Северо-Енисейского района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ятиугольник 31"/>
          <p:cNvSpPr/>
          <p:nvPr/>
        </p:nvSpPr>
        <p:spPr>
          <a:xfrm>
            <a:off x="69021" y="5157192"/>
            <a:ext cx="2693009" cy="360040"/>
          </a:xfrm>
          <a:prstGeom prst="homePlate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Иные межбюджетные трансферты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ятиугольник 32"/>
          <p:cNvSpPr/>
          <p:nvPr/>
        </p:nvSpPr>
        <p:spPr>
          <a:xfrm>
            <a:off x="78792" y="5873719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Советники директоров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" name="Таблица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609606"/>
              </p:ext>
            </p:extLst>
          </p:nvPr>
        </p:nvGraphicFramePr>
        <p:xfrm>
          <a:off x="5246917" y="5938922"/>
          <a:ext cx="2453211" cy="276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126"/>
                <a:gridCol w="822126"/>
                <a:gridCol w="808959"/>
              </a:tblGrid>
              <a:tr h="2760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367,4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1 645,5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1 645,5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" name="Пятиугольник 36"/>
          <p:cNvSpPr/>
          <p:nvPr/>
        </p:nvSpPr>
        <p:spPr>
          <a:xfrm>
            <a:off x="78792" y="6187098"/>
            <a:ext cx="5040560" cy="4267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Социальная поддержка детям из семей лиц, принимающих участие в СВО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994250"/>
              </p:ext>
            </p:extLst>
          </p:nvPr>
        </p:nvGraphicFramePr>
        <p:xfrm>
          <a:off x="5268885" y="6337750"/>
          <a:ext cx="2453211" cy="276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126"/>
                <a:gridCol w="822126"/>
                <a:gridCol w="808959"/>
              </a:tblGrid>
              <a:tr h="2760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607,1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9" name="Пятиугольник 38"/>
          <p:cNvSpPr/>
          <p:nvPr/>
        </p:nvSpPr>
        <p:spPr>
          <a:xfrm>
            <a:off x="78791" y="4660434"/>
            <a:ext cx="5040560" cy="42475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12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условий для предоставления горячего питания обучающимся общеобразовательных организаций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973533"/>
              </p:ext>
            </p:extLst>
          </p:nvPr>
        </p:nvGraphicFramePr>
        <p:xfrm>
          <a:off x="5237477" y="4284783"/>
          <a:ext cx="2453211" cy="276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126"/>
                <a:gridCol w="822126"/>
                <a:gridCol w="808959"/>
              </a:tblGrid>
              <a:tr h="2760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7 775,6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12 719,8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12 641,3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4" name="Таблица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362928"/>
              </p:ext>
            </p:extLst>
          </p:nvPr>
        </p:nvGraphicFramePr>
        <p:xfrm>
          <a:off x="5239780" y="4672418"/>
          <a:ext cx="2453211" cy="276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126"/>
                <a:gridCol w="822126"/>
                <a:gridCol w="808959"/>
              </a:tblGrid>
              <a:tr h="2760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431,2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00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87623" y="2564904"/>
            <a:ext cx="5040560" cy="34354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 поддержку деятельности муниципальных ресурсных центров поддержки добровольчества (волонтерства)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ятиугольник 12"/>
          <p:cNvSpPr/>
          <p:nvPr/>
        </p:nvSpPr>
        <p:spPr>
          <a:xfrm>
            <a:off x="76545" y="1026802"/>
            <a:ext cx="5040560" cy="21602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Книжный фонд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" name="Таблица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298387"/>
              </p:ext>
            </p:extLst>
          </p:nvPr>
        </p:nvGraphicFramePr>
        <p:xfrm>
          <a:off x="5220072" y="939324"/>
          <a:ext cx="2448270" cy="329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470"/>
                <a:gridCol w="820470"/>
                <a:gridCol w="807330"/>
              </a:tblGrid>
              <a:tr h="3294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112,6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112,6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112,6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874455"/>
              </p:ext>
            </p:extLst>
          </p:nvPr>
        </p:nvGraphicFramePr>
        <p:xfrm>
          <a:off x="5220072" y="2519293"/>
          <a:ext cx="2448273" cy="278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471"/>
                <a:gridCol w="820471"/>
                <a:gridCol w="807331"/>
              </a:tblGrid>
              <a:tr h="27813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400,0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Пятиугольник 33"/>
          <p:cNvSpPr/>
          <p:nvPr/>
        </p:nvSpPr>
        <p:spPr>
          <a:xfrm>
            <a:off x="87623" y="740635"/>
            <a:ext cx="2915816" cy="286167"/>
          </a:xfrm>
          <a:prstGeom prst="homePlate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Субсидии (</a:t>
            </a:r>
            <a:r>
              <a:rPr lang="ru-RU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софинансирование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553418"/>
              </p:ext>
            </p:extLst>
          </p:nvPr>
        </p:nvGraphicFramePr>
        <p:xfrm>
          <a:off x="5220072" y="438803"/>
          <a:ext cx="244827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091"/>
                <a:gridCol w="816091"/>
                <a:gridCol w="81609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b="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1600" b="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endParaRPr lang="ru-RU" sz="1600" b="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endParaRPr lang="ru-RU" sz="1600" b="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1" name="Пятиугольник 40"/>
          <p:cNvSpPr/>
          <p:nvPr/>
        </p:nvSpPr>
        <p:spPr>
          <a:xfrm>
            <a:off x="87623" y="4797152"/>
            <a:ext cx="3584642" cy="281866"/>
          </a:xfrm>
          <a:prstGeom prst="homePlate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Субвенции (переданные полномочия)</a:t>
            </a:r>
          </a:p>
          <a:p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ятиугольник 42"/>
          <p:cNvSpPr/>
          <p:nvPr/>
        </p:nvSpPr>
        <p:spPr>
          <a:xfrm>
            <a:off x="87623" y="5157192"/>
            <a:ext cx="5040560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Жильё детям сиротам 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8" name="Таблица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219400"/>
              </p:ext>
            </p:extLst>
          </p:nvPr>
        </p:nvGraphicFramePr>
        <p:xfrm>
          <a:off x="5220072" y="5163184"/>
          <a:ext cx="2453211" cy="276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126"/>
                <a:gridCol w="822126"/>
                <a:gridCol w="808959"/>
              </a:tblGrid>
              <a:tr h="2760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148,8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2 675,4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2 675,4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0" name="Пятиугольник 39"/>
          <p:cNvSpPr/>
          <p:nvPr/>
        </p:nvSpPr>
        <p:spPr>
          <a:xfrm>
            <a:off x="87623" y="2319309"/>
            <a:ext cx="2936570" cy="245595"/>
          </a:xfrm>
          <a:prstGeom prst="homePlate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Субсидии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софинансирование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812360" y="0"/>
            <a:ext cx="1331639" cy="26064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продолжение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7623" y="457709"/>
            <a:ext cx="4806288" cy="2829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Отдел культуры администрации Северо-Енисейского района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6545" y="1882313"/>
            <a:ext cx="4806288" cy="3764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Отдел физической культуры, спорта и молодежной политики администрации Северо-Енисейского района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7623" y="4386977"/>
            <a:ext cx="4806288" cy="37574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Управление муниципальным имуществом администрации Северо-Енисейского района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ятиугольник 26"/>
          <p:cNvSpPr/>
          <p:nvPr/>
        </p:nvSpPr>
        <p:spPr>
          <a:xfrm>
            <a:off x="76545" y="1270260"/>
            <a:ext cx="5040560" cy="21602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Модернизация библиотек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453288"/>
              </p:ext>
            </p:extLst>
          </p:nvPr>
        </p:nvGraphicFramePr>
        <p:xfrm>
          <a:off x="5220072" y="1252232"/>
          <a:ext cx="2448270" cy="329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470"/>
                <a:gridCol w="820470"/>
                <a:gridCol w="807330"/>
              </a:tblGrid>
              <a:tr h="3294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98,0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98,0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98,0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Пятиугольник 19"/>
          <p:cNvSpPr/>
          <p:nvPr/>
        </p:nvSpPr>
        <p:spPr>
          <a:xfrm>
            <a:off x="87623" y="3255413"/>
            <a:ext cx="2936570" cy="245595"/>
          </a:xfrm>
          <a:prstGeom prst="homePlate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Иные межбюджетные трансферты</a:t>
            </a:r>
          </a:p>
          <a:p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ятиугольник 20"/>
          <p:cNvSpPr/>
          <p:nvPr/>
        </p:nvSpPr>
        <p:spPr>
          <a:xfrm>
            <a:off x="87623" y="3501008"/>
            <a:ext cx="5040560" cy="21602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Поддержка физкультурно-спортивных клубов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705823"/>
              </p:ext>
            </p:extLst>
          </p:nvPr>
        </p:nvGraphicFramePr>
        <p:xfrm>
          <a:off x="5220072" y="3469952"/>
          <a:ext cx="2448273" cy="278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471"/>
                <a:gridCol w="820471"/>
                <a:gridCol w="807331"/>
              </a:tblGrid>
              <a:tr h="27813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262,5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Пятиугольник 29"/>
          <p:cNvSpPr/>
          <p:nvPr/>
        </p:nvSpPr>
        <p:spPr>
          <a:xfrm>
            <a:off x="87623" y="2911873"/>
            <a:ext cx="5040560" cy="34354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 поддержку деятельности муниципальных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" name="Таблица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948095"/>
              </p:ext>
            </p:extLst>
          </p:nvPr>
        </p:nvGraphicFramePr>
        <p:xfrm>
          <a:off x="5220072" y="2911873"/>
          <a:ext cx="2448273" cy="278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471"/>
                <a:gridCol w="820471"/>
                <a:gridCol w="807331"/>
              </a:tblGrid>
              <a:tr h="27813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337,6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253,9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253,9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859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1941</TotalTime>
  <Words>630</Words>
  <Application>Microsoft Office PowerPoint</Application>
  <PresentationFormat>Экран (4:3)</PresentationFormat>
  <Paragraphs>286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Расходы  на реализацию муниципальных программ  и непрограммных расходов в 2022-2024 годах (тыс. рублей) </dc:title>
  <dc:creator>User3</dc:creator>
  <cp:lastModifiedBy>User3</cp:lastModifiedBy>
  <cp:revision>143</cp:revision>
  <cp:lastPrinted>2024-01-11T08:17:57Z</cp:lastPrinted>
  <dcterms:created xsi:type="dcterms:W3CDTF">2022-11-03T08:19:43Z</dcterms:created>
  <dcterms:modified xsi:type="dcterms:W3CDTF">2024-01-11T09:39:49Z</dcterms:modified>
</cp:coreProperties>
</file>