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60"/>
  </p:notesMasterIdLst>
  <p:sldIdLst>
    <p:sldId id="541" r:id="rId2"/>
    <p:sldId id="539" r:id="rId3"/>
    <p:sldId id="542" r:id="rId4"/>
    <p:sldId id="543" r:id="rId5"/>
    <p:sldId id="544" r:id="rId6"/>
    <p:sldId id="546" r:id="rId7"/>
    <p:sldId id="545" r:id="rId8"/>
    <p:sldId id="547" r:id="rId9"/>
    <p:sldId id="548" r:id="rId10"/>
    <p:sldId id="549" r:id="rId11"/>
    <p:sldId id="550" r:id="rId12"/>
    <p:sldId id="551" r:id="rId13"/>
    <p:sldId id="552" r:id="rId14"/>
    <p:sldId id="517" r:id="rId15"/>
    <p:sldId id="518" r:id="rId16"/>
    <p:sldId id="519" r:id="rId17"/>
    <p:sldId id="520" r:id="rId18"/>
    <p:sldId id="521" r:id="rId19"/>
    <p:sldId id="561" r:id="rId20"/>
    <p:sldId id="522" r:id="rId21"/>
    <p:sldId id="523" r:id="rId22"/>
    <p:sldId id="525" r:id="rId23"/>
    <p:sldId id="586" r:id="rId24"/>
    <p:sldId id="587" r:id="rId25"/>
    <p:sldId id="571" r:id="rId26"/>
    <p:sldId id="536" r:id="rId27"/>
    <p:sldId id="538" r:id="rId28"/>
    <p:sldId id="558" r:id="rId29"/>
    <p:sldId id="559" r:id="rId30"/>
    <p:sldId id="560" r:id="rId31"/>
    <p:sldId id="582" r:id="rId32"/>
    <p:sldId id="583" r:id="rId33"/>
    <p:sldId id="584" r:id="rId34"/>
    <p:sldId id="585" r:id="rId35"/>
    <p:sldId id="526" r:id="rId36"/>
    <p:sldId id="527" r:id="rId37"/>
    <p:sldId id="556" r:id="rId38"/>
    <p:sldId id="557" r:id="rId39"/>
    <p:sldId id="528" r:id="rId40"/>
    <p:sldId id="529" r:id="rId41"/>
    <p:sldId id="530" r:id="rId42"/>
    <p:sldId id="531" r:id="rId43"/>
    <p:sldId id="532" r:id="rId44"/>
    <p:sldId id="533" r:id="rId45"/>
    <p:sldId id="534" r:id="rId46"/>
    <p:sldId id="570" r:id="rId47"/>
    <p:sldId id="569" r:id="rId48"/>
    <p:sldId id="572" r:id="rId49"/>
    <p:sldId id="573" r:id="rId50"/>
    <p:sldId id="565" r:id="rId51"/>
    <p:sldId id="566" r:id="rId52"/>
    <p:sldId id="574" r:id="rId53"/>
    <p:sldId id="575" r:id="rId54"/>
    <p:sldId id="576" r:id="rId55"/>
    <p:sldId id="581" r:id="rId56"/>
    <p:sldId id="564" r:id="rId57"/>
    <p:sldId id="562" r:id="rId58"/>
    <p:sldId id="563" r:id="rId5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266" autoAdjust="0"/>
  </p:normalViewPr>
  <p:slideViewPr>
    <p:cSldViewPr>
      <p:cViewPr varScale="1">
        <p:scale>
          <a:sx n="99" d="100"/>
          <a:sy n="99" d="100"/>
        </p:scale>
        <p:origin x="-18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image" Target="../media/image15.jpeg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95332767903864"/>
          <c:y val="4.5394998198853564E-2"/>
          <c:w val="0.59204408633910366"/>
          <c:h val="0.92524357562964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3.2979623763574599E-2"/>
                  <c:y val="1.0691572990206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3251102.4</c:v>
                </c:pt>
                <c:pt idx="1">
                  <c:v>4126450.9</c:v>
                </c:pt>
                <c:pt idx="2">
                  <c:v>-875348.5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74440689968703E-2"/>
                  <c:y val="0.112235004191453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11830392828991E-2"/>
                  <c:y val="0.101545956173220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6033801122368525E-3"/>
                  <c:y val="1.336383499476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2590383.9</c:v>
                </c:pt>
                <c:pt idx="1">
                  <c:v>4047247.8</c:v>
                </c:pt>
                <c:pt idx="2">
                  <c:v>-1456863.9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 (-) Профицит (+)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50688"/>
        <c:axId val="32852224"/>
      </c:barChart>
      <c:catAx>
        <c:axId val="328506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2852224"/>
        <c:crosses val="autoZero"/>
        <c:auto val="1"/>
        <c:lblAlgn val="ctr"/>
        <c:lblOffset val="100"/>
        <c:noMultiLvlLbl val="0"/>
      </c:catAx>
      <c:valAx>
        <c:axId val="328522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32850688"/>
        <c:crosses val="autoZero"/>
        <c:crossBetween val="between"/>
      </c:valAx>
      <c:spPr>
        <a:effectLst>
          <a:outerShdw blurRad="50800" dist="50800" dir="5400000" algn="ctr" rotWithShape="0">
            <a:srgbClr val="000000">
              <a:alpha val="79000"/>
            </a:srgb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972469066649332"/>
          <c:y val="3.5836764086227851E-2"/>
          <c:w val="0.61596066227943025"/>
          <c:h val="0.8520957154364620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прибыль организаций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chemeClr val="accent3">
                  <a:lumMod val="60000"/>
                  <a:lumOff val="40000"/>
                </a:schemeClr>
              </a:solidFill>
            </c:spPr>
          </c:marker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511301.8</c:v>
                </c:pt>
                <c:pt idx="1">
                  <c:v>845393.2</c:v>
                </c:pt>
                <c:pt idx="2">
                  <c:v>570110.80000000005</c:v>
                </c:pt>
                <c:pt idx="3">
                  <c:v>591650.19999999995</c:v>
                </c:pt>
                <c:pt idx="4">
                  <c:v>450239.7</c:v>
                </c:pt>
                <c:pt idx="5">
                  <c:v>463414.6</c:v>
                </c:pt>
                <c:pt idx="6">
                  <c:v>1802656.5</c:v>
                </c:pt>
                <c:pt idx="7">
                  <c:v>1917017.9</c:v>
                </c:pt>
                <c:pt idx="8">
                  <c:v>1134526.5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336391.3</c:v>
                </c:pt>
                <c:pt idx="1">
                  <c:v>390863.9</c:v>
                </c:pt>
                <c:pt idx="2">
                  <c:v>636727.19999999995</c:v>
                </c:pt>
                <c:pt idx="3">
                  <c:v>491779.8</c:v>
                </c:pt>
                <c:pt idx="4">
                  <c:v>531619.19999999995</c:v>
                </c:pt>
                <c:pt idx="5">
                  <c:v>554395.1</c:v>
                </c:pt>
                <c:pt idx="6">
                  <c:v>672150.1</c:v>
                </c:pt>
                <c:pt idx="7">
                  <c:v>700502.9</c:v>
                </c:pt>
                <c:pt idx="8">
                  <c:v>776147.1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45943.199999999997</c:v>
                </c:pt>
                <c:pt idx="1">
                  <c:v>50767.7</c:v>
                </c:pt>
                <c:pt idx="2">
                  <c:v>48987.9</c:v>
                </c:pt>
                <c:pt idx="3">
                  <c:v>58305.5</c:v>
                </c:pt>
                <c:pt idx="4">
                  <c:v>56841</c:v>
                </c:pt>
                <c:pt idx="5">
                  <c:v>61603.9</c:v>
                </c:pt>
                <c:pt idx="6" formatCode="0.0">
                  <c:v>59483</c:v>
                </c:pt>
                <c:pt idx="7" formatCode="0.0">
                  <c:v>92290.2</c:v>
                </c:pt>
                <c:pt idx="8" formatCode="0.0">
                  <c:v>62787.7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ln>
              <a:solidFill>
                <a:srgbClr val="FF9900"/>
              </a:solidFill>
            </a:ln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53230.8</c:v>
                </c:pt>
                <c:pt idx="1">
                  <c:v>11978.3</c:v>
                </c:pt>
                <c:pt idx="2">
                  <c:v>7388.5</c:v>
                </c:pt>
                <c:pt idx="3">
                  <c:v>16949.3</c:v>
                </c:pt>
                <c:pt idx="4">
                  <c:v>32806.300000000003</c:v>
                </c:pt>
                <c:pt idx="5">
                  <c:v>30974.7</c:v>
                </c:pt>
                <c:pt idx="6">
                  <c:v>30696.6</c:v>
                </c:pt>
                <c:pt idx="7">
                  <c:v>31697.200000000001</c:v>
                </c:pt>
                <c:pt idx="8">
                  <c:v>44367.8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доходы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23071.8</c:v>
                </c:pt>
                <c:pt idx="1">
                  <c:v>38858.6</c:v>
                </c:pt>
                <c:pt idx="2">
                  <c:v>48114.2</c:v>
                </c:pt>
                <c:pt idx="3">
                  <c:v>48436.800000000003</c:v>
                </c:pt>
                <c:pt idx="4">
                  <c:v>18803</c:v>
                </c:pt>
                <c:pt idx="5">
                  <c:v>31993.200000000001</c:v>
                </c:pt>
                <c:pt idx="6" formatCode="#,##0.00">
                  <c:v>36074.1</c:v>
                </c:pt>
                <c:pt idx="7" formatCode="#,##0.00">
                  <c:v>48908</c:v>
                </c:pt>
                <c:pt idx="8" formatCode="#,##0.00">
                  <c:v>53322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>
              <a:solidFill>
                <a:schemeClr val="bg1">
                  <a:lumMod val="60000"/>
                  <a:lumOff val="40000"/>
                </a:schemeClr>
              </a:solidFill>
            </a:ln>
          </c:spPr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640565</c:v>
                </c:pt>
                <c:pt idx="1">
                  <c:v>518761.2</c:v>
                </c:pt>
                <c:pt idx="2">
                  <c:v>785209.2</c:v>
                </c:pt>
                <c:pt idx="3">
                  <c:v>697110</c:v>
                </c:pt>
                <c:pt idx="4">
                  <c:v>828183.7</c:v>
                </c:pt>
                <c:pt idx="5">
                  <c:v>801185.5</c:v>
                </c:pt>
                <c:pt idx="6">
                  <c:v>625919.9</c:v>
                </c:pt>
                <c:pt idx="7" formatCode="#,##0.00">
                  <c:v>511397.6</c:v>
                </c:pt>
                <c:pt idx="8" formatCode="#,##0.00">
                  <c:v>519232.8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656576"/>
        <c:axId val="137679232"/>
      </c:lineChart>
      <c:catAx>
        <c:axId val="137656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679232"/>
        <c:crosses val="autoZero"/>
        <c:auto val="1"/>
        <c:lblAlgn val="ctr"/>
        <c:lblOffset val="100"/>
        <c:noMultiLvlLbl val="0"/>
      </c:catAx>
      <c:valAx>
        <c:axId val="137679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656576"/>
        <c:crosses val="autoZero"/>
        <c:crossBetween val="between"/>
      </c:valAx>
      <c:spPr>
        <a:noFill/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>
        <c:manualLayout>
          <c:xMode val="edge"/>
          <c:yMode val="edge"/>
          <c:x val="0.76803718285214351"/>
          <c:y val="1.0278833980188898E-2"/>
          <c:w val="0.23196281714785652"/>
          <c:h val="0.88338281095814464"/>
        </c:manualLayout>
      </c:layout>
      <c:overlay val="0"/>
      <c:spPr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c:spPr>
      <c:txPr>
        <a:bodyPr/>
        <a:lstStyle/>
        <a:p>
          <a:pPr>
            <a:defRPr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4">
            <a:tint val="0"/>
          </a:schemeClr>
        </a:gs>
        <a:gs pos="44000">
          <a:schemeClr val="accent4">
            <a:tint val="60000"/>
            <a:satMod val="120000"/>
          </a:schemeClr>
        </a:gs>
        <a:gs pos="100000">
          <a:schemeClr val="accent4">
            <a:tint val="90000"/>
            <a:alpha val="100000"/>
            <a:lumMod val="90000"/>
          </a:schemeClr>
        </a:gs>
      </a:gsLst>
      <a:lin ang="5400000" scaled="0"/>
    </a:gradFill>
    <a:ln w="9525" cap="flat" cmpd="sng" algn="ctr">
      <a:solidFill>
        <a:schemeClr val="accent4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depthPercent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479861043542807E-2"/>
          <c:y val="4.0964474511108649E-2"/>
          <c:w val="0.73187649325938664"/>
          <c:h val="0.846487560533806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имущество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  <c:pt idx="8">
                  <c:v>2022                                                                             2 640 559,5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1230.5999999999999</c:v>
                </c:pt>
                <c:pt idx="1">
                  <c:v>1848</c:v>
                </c:pt>
                <c:pt idx="2">
                  <c:v>2356.6</c:v>
                </c:pt>
                <c:pt idx="3">
                  <c:v>653.20000000000005</c:v>
                </c:pt>
                <c:pt idx="4">
                  <c:v>741.8</c:v>
                </c:pt>
                <c:pt idx="5">
                  <c:v>2901.6</c:v>
                </c:pt>
                <c:pt idx="6">
                  <c:v>2808.3</c:v>
                </c:pt>
                <c:pt idx="7" formatCode="#,##0.00">
                  <c:v>3901.2</c:v>
                </c:pt>
                <c:pt idx="8" formatCode="#,##0.00">
                  <c:v>3901.2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  <c:pt idx="8">
                  <c:v>2022                                                                             2 640 559,5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803.1</c:v>
                </c:pt>
                <c:pt idx="1">
                  <c:v>1615.7</c:v>
                </c:pt>
                <c:pt idx="2">
                  <c:v>1667.1</c:v>
                </c:pt>
                <c:pt idx="3">
                  <c:v>1193.5</c:v>
                </c:pt>
                <c:pt idx="4">
                  <c:v>1270.5999999999999</c:v>
                </c:pt>
                <c:pt idx="5">
                  <c:v>1467.3</c:v>
                </c:pt>
                <c:pt idx="6">
                  <c:v>1357.4</c:v>
                </c:pt>
                <c:pt idx="7">
                  <c:v>1562.1</c:v>
                </c:pt>
                <c:pt idx="8">
                  <c:v>1562.1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  <c:pt idx="8">
                  <c:v>2022                                                                             2 640 559,5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1607.8</c:v>
                </c:pt>
                <c:pt idx="1">
                  <c:v>1459.7</c:v>
                </c:pt>
                <c:pt idx="2">
                  <c:v>1667.8</c:v>
                </c:pt>
                <c:pt idx="3">
                  <c:v>1331.5</c:v>
                </c:pt>
                <c:pt idx="4">
                  <c:v>1665.4</c:v>
                </c:pt>
                <c:pt idx="5">
                  <c:v>1640.5</c:v>
                </c:pt>
                <c:pt idx="6">
                  <c:v>1642.6</c:v>
                </c:pt>
                <c:pt idx="7">
                  <c:v>1916.6</c:v>
                </c:pt>
                <c:pt idx="8">
                  <c:v>1916.6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  <c:pt idx="8">
                  <c:v>2022                                                                             2 640 559,5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9240.7999999999993</c:v>
                </c:pt>
                <c:pt idx="1">
                  <c:v>10980.8</c:v>
                </c:pt>
                <c:pt idx="2">
                  <c:v>10873.5</c:v>
                </c:pt>
                <c:pt idx="3">
                  <c:v>11587.5</c:v>
                </c:pt>
                <c:pt idx="4">
                  <c:v>8155</c:v>
                </c:pt>
                <c:pt idx="5">
                  <c:v>9646.9</c:v>
                </c:pt>
                <c:pt idx="6">
                  <c:v>14656.2</c:v>
                </c:pt>
                <c:pt idx="7">
                  <c:v>15740.5</c:v>
                </c:pt>
                <c:pt idx="8">
                  <c:v>15740.5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НДФЛ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  <c:pt idx="8">
                  <c:v>2022                                                                             2 640 559,5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336391.3</c:v>
                </c:pt>
                <c:pt idx="1">
                  <c:v>390864</c:v>
                </c:pt>
                <c:pt idx="2">
                  <c:v>636727.19999999995</c:v>
                </c:pt>
                <c:pt idx="3">
                  <c:v>491779.8</c:v>
                </c:pt>
                <c:pt idx="4">
                  <c:v>531619.19999999995</c:v>
                </c:pt>
                <c:pt idx="5">
                  <c:v>554395.1</c:v>
                </c:pt>
                <c:pt idx="6">
                  <c:v>672150.1</c:v>
                </c:pt>
                <c:pt idx="7">
                  <c:v>700502.9</c:v>
                </c:pt>
                <c:pt idx="8">
                  <c:v>700502.9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прибыль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
860 575,4</c:v>
                </c:pt>
                <c:pt idx="1">
                  <c:v>2015
1 252 161,4</c:v>
                </c:pt>
                <c:pt idx="2">
                  <c:v>2016
1 223 403,0</c:v>
                </c:pt>
                <c:pt idx="3">
                  <c:v>2017                                     1 098,2</c:v>
                </c:pt>
                <c:pt idx="4">
                  <c:v>2018                                                                             995 661,9</c:v>
                </c:pt>
                <c:pt idx="5">
                  <c:v>2019                                                                             1 033 466,0</c:v>
                </c:pt>
                <c:pt idx="6">
                  <c:v>2020                                                                             2 495271,2</c:v>
                </c:pt>
                <c:pt idx="7">
                  <c:v>2021                                                                             2 640 559,5</c:v>
                </c:pt>
                <c:pt idx="8">
                  <c:v>2022                                                                             2 640 559,5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511301.7</c:v>
                </c:pt>
                <c:pt idx="1">
                  <c:v>845393.2</c:v>
                </c:pt>
                <c:pt idx="2">
                  <c:v>570110.80000000005</c:v>
                </c:pt>
                <c:pt idx="3">
                  <c:v>591650.19999999995</c:v>
                </c:pt>
                <c:pt idx="4">
                  <c:v>450239.7</c:v>
                </c:pt>
                <c:pt idx="5">
                  <c:v>463414.6</c:v>
                </c:pt>
                <c:pt idx="6">
                  <c:v>1802656.6</c:v>
                </c:pt>
                <c:pt idx="7">
                  <c:v>1917017.9</c:v>
                </c:pt>
                <c:pt idx="8">
                  <c:v>1917017.9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3"/>
        <c:gapDepth val="225"/>
        <c:shape val="box"/>
        <c:axId val="139505664"/>
        <c:axId val="139507584"/>
        <c:axId val="139499264"/>
      </c:bar3DChart>
      <c:catAx>
        <c:axId val="139505664"/>
        <c:scaling>
          <c:orientation val="minMax"/>
        </c:scaling>
        <c:delete val="0"/>
        <c:axPos val="b"/>
        <c:majorGridlines/>
        <c:numFmt formatCode="General" sourceLinked="1"/>
        <c:majorTickMark val="in"/>
        <c:minorTickMark val="in"/>
        <c:tickLblPos val="low"/>
        <c:txPr>
          <a:bodyPr/>
          <a:lstStyle/>
          <a:p>
            <a:pPr>
              <a:defRPr sz="1100" b="1" i="0" u="none" kern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507584"/>
        <c:crosses val="autoZero"/>
        <c:auto val="0"/>
        <c:lblAlgn val="ctr"/>
        <c:lblOffset val="80"/>
        <c:noMultiLvlLbl val="0"/>
      </c:catAx>
      <c:valAx>
        <c:axId val="13950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505664"/>
        <c:crosses val="autoZero"/>
        <c:crossBetween val="between"/>
      </c:valAx>
      <c:serAx>
        <c:axId val="139499264"/>
        <c:scaling>
          <c:orientation val="minMax"/>
        </c:scaling>
        <c:delete val="1"/>
        <c:axPos val="b"/>
        <c:majorTickMark val="out"/>
        <c:minorTickMark val="none"/>
        <c:tickLblPos val="none"/>
        <c:crossAx val="139507584"/>
        <c:crosses val="autoZero"/>
      </c:serAx>
      <c:spPr>
        <a:blipFill>
          <a:blip xmlns:r="http://schemas.openxmlformats.org/officeDocument/2006/relationships" r:embed="rId1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82759532085031562"/>
          <c:y val="3.8862334109644771E-2"/>
          <c:w val="0.17240467914968449"/>
          <c:h val="0.9181588481017337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2014 - 119 363,5</c:v>
                </c:pt>
                <c:pt idx="1">
                  <c:v>2015 - 85 703,6</c:v>
                </c:pt>
                <c:pt idx="2">
                  <c:v>2016 - 93 947,2</c:v>
                </c:pt>
                <c:pt idx="3">
                  <c:v>2017-108 925,9</c:v>
                </c:pt>
                <c:pt idx="4">
                  <c:v>2018-94 647,3</c:v>
                </c:pt>
                <c:pt idx="5">
                  <c:v>2019-108 915,5</c:v>
                </c:pt>
                <c:pt idx="6">
                  <c:v>2020-105 789,1</c:v>
                </c:pt>
                <c:pt idx="7">
                  <c:v>2021-149 856,7</c:v>
                </c:pt>
                <c:pt idx="8">
                  <c:v>2022-130 214,3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2">
                  <c:v>223.4</c:v>
                </c:pt>
                <c:pt idx="6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административные платежи, штрафы, прочие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2014 - 119 363,5</c:v>
                </c:pt>
                <c:pt idx="1">
                  <c:v>2015 - 85 703,6</c:v>
                </c:pt>
                <c:pt idx="2">
                  <c:v>2016 - 93 947,2</c:v>
                </c:pt>
                <c:pt idx="3">
                  <c:v>2017-108 925,9</c:v>
                </c:pt>
                <c:pt idx="4">
                  <c:v>2018-94 647,3</c:v>
                </c:pt>
                <c:pt idx="5">
                  <c:v>2019-108 915,5</c:v>
                </c:pt>
                <c:pt idx="6">
                  <c:v>2020-105 789,1</c:v>
                </c:pt>
                <c:pt idx="7">
                  <c:v>2021-149 856,7</c:v>
                </c:pt>
                <c:pt idx="8">
                  <c:v>2022-130 214,3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928.3</c:v>
                </c:pt>
                <c:pt idx="1">
                  <c:v>4509.5</c:v>
                </c:pt>
                <c:pt idx="2">
                  <c:v>3790.4</c:v>
                </c:pt>
                <c:pt idx="3">
                  <c:v>10668.9</c:v>
                </c:pt>
                <c:pt idx="4">
                  <c:v>4490.7</c:v>
                </c:pt>
                <c:pt idx="5">
                  <c:v>5369</c:v>
                </c:pt>
                <c:pt idx="6">
                  <c:v>1485.1</c:v>
                </c:pt>
                <c:pt idx="7" formatCode="#,##0.00">
                  <c:v>3955.4</c:v>
                </c:pt>
                <c:pt idx="8" formatCode="#,##0.00">
                  <c:v>3921.6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2014 - 119 363,5</c:v>
                </c:pt>
                <c:pt idx="1">
                  <c:v>2015 - 85 703,6</c:v>
                </c:pt>
                <c:pt idx="2">
                  <c:v>2016 - 93 947,2</c:v>
                </c:pt>
                <c:pt idx="3">
                  <c:v>2017-108 925,9</c:v>
                </c:pt>
                <c:pt idx="4">
                  <c:v>2018-94 647,3</c:v>
                </c:pt>
                <c:pt idx="5">
                  <c:v>2019-108 915,5</c:v>
                </c:pt>
                <c:pt idx="6">
                  <c:v>2020-105 789,1</c:v>
                </c:pt>
                <c:pt idx="7">
                  <c:v>2021-149 856,7</c:v>
                </c:pt>
                <c:pt idx="8">
                  <c:v>2022-130 214,3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2486.3000000000002</c:v>
                </c:pt>
                <c:pt idx="1">
                  <c:v>2703</c:v>
                </c:pt>
                <c:pt idx="2">
                  <c:v>3144</c:v>
                </c:pt>
                <c:pt idx="3">
                  <c:v>5375.4</c:v>
                </c:pt>
                <c:pt idx="4">
                  <c:v>6804.1</c:v>
                </c:pt>
                <c:pt idx="5">
                  <c:v>6128.6</c:v>
                </c:pt>
                <c:pt idx="6">
                  <c:v>7710.6</c:v>
                </c:pt>
                <c:pt idx="7">
                  <c:v>11373.1</c:v>
                </c:pt>
                <c:pt idx="8">
                  <c:v>7870.4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2014 - 119 363,5</c:v>
                </c:pt>
                <c:pt idx="1">
                  <c:v>2015 - 85 703,6</c:v>
                </c:pt>
                <c:pt idx="2">
                  <c:v>2016 - 93 947,2</c:v>
                </c:pt>
                <c:pt idx="3">
                  <c:v>2017-108 925,9</c:v>
                </c:pt>
                <c:pt idx="4">
                  <c:v>2018-94 647,3</c:v>
                </c:pt>
                <c:pt idx="5">
                  <c:v>2019-108 915,5</c:v>
                </c:pt>
                <c:pt idx="6">
                  <c:v>2020-105 789,1</c:v>
                </c:pt>
                <c:pt idx="7">
                  <c:v>2021-149 856,7</c:v>
                </c:pt>
                <c:pt idx="8">
                  <c:v>2022-130 214,3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63230.8</c:v>
                </c:pt>
                <c:pt idx="1">
                  <c:v>11978</c:v>
                </c:pt>
                <c:pt idx="2">
                  <c:v>7390.2</c:v>
                </c:pt>
                <c:pt idx="3">
                  <c:v>16949.3</c:v>
                </c:pt>
                <c:pt idx="4">
                  <c:v>32806.300000000003</c:v>
                </c:pt>
                <c:pt idx="5">
                  <c:v>30974.7</c:v>
                </c:pt>
                <c:pt idx="6">
                  <c:v>30696.6</c:v>
                </c:pt>
                <c:pt idx="7">
                  <c:v>31697.200000000001</c:v>
                </c:pt>
                <c:pt idx="8">
                  <c:v>44367.8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2014 - 119 363,5</c:v>
                </c:pt>
                <c:pt idx="1">
                  <c:v>2015 - 85 703,6</c:v>
                </c:pt>
                <c:pt idx="2">
                  <c:v>2016 - 93 947,2</c:v>
                </c:pt>
                <c:pt idx="3">
                  <c:v>2017-108 925,9</c:v>
                </c:pt>
                <c:pt idx="4">
                  <c:v>2018-94 647,3</c:v>
                </c:pt>
                <c:pt idx="5">
                  <c:v>2019-108 915,5</c:v>
                </c:pt>
                <c:pt idx="6">
                  <c:v>2020-105 789,1</c:v>
                </c:pt>
                <c:pt idx="7">
                  <c:v>2021-149 856,7</c:v>
                </c:pt>
                <c:pt idx="8">
                  <c:v>2022-130 214,3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6774.9</c:v>
                </c:pt>
                <c:pt idx="1">
                  <c:v>15745.4</c:v>
                </c:pt>
                <c:pt idx="2">
                  <c:v>25004.7</c:v>
                </c:pt>
                <c:pt idx="3">
                  <c:v>17626.8</c:v>
                </c:pt>
                <c:pt idx="4">
                  <c:v>-6294.8</c:v>
                </c:pt>
                <c:pt idx="5">
                  <c:v>4839.3</c:v>
                </c:pt>
                <c:pt idx="6">
                  <c:v>6412.7</c:v>
                </c:pt>
                <c:pt idx="7">
                  <c:v>31697.200000000001</c:v>
                </c:pt>
                <c:pt idx="8">
                  <c:v>11266.8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имущества государственной и муниципальной собственности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2014 - 119 363,5</c:v>
                </c:pt>
                <c:pt idx="1">
                  <c:v>2015 - 85 703,6</c:v>
                </c:pt>
                <c:pt idx="2">
                  <c:v>2016 - 93 947,2</c:v>
                </c:pt>
                <c:pt idx="3">
                  <c:v>2017-108 925,9</c:v>
                </c:pt>
                <c:pt idx="4">
                  <c:v>2018-94 647,3</c:v>
                </c:pt>
                <c:pt idx="5">
                  <c:v>2019-108 915,5</c:v>
                </c:pt>
                <c:pt idx="6">
                  <c:v>2020-105 789,1</c:v>
                </c:pt>
                <c:pt idx="7">
                  <c:v>2021-149 856,7</c:v>
                </c:pt>
                <c:pt idx="8">
                  <c:v>2022-130 214,3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45943.199999999997</c:v>
                </c:pt>
                <c:pt idx="1">
                  <c:v>50767.7</c:v>
                </c:pt>
                <c:pt idx="2">
                  <c:v>54394.5</c:v>
                </c:pt>
                <c:pt idx="3">
                  <c:v>58305.5</c:v>
                </c:pt>
                <c:pt idx="4">
                  <c:v>56841</c:v>
                </c:pt>
                <c:pt idx="5">
                  <c:v>61603.9</c:v>
                </c:pt>
                <c:pt idx="6">
                  <c:v>59483</c:v>
                </c:pt>
                <c:pt idx="7">
                  <c:v>92290.2</c:v>
                </c:pt>
                <c:pt idx="8">
                  <c:v>62787.7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776768"/>
        <c:axId val="139778304"/>
        <c:axId val="139815552"/>
      </c:bar3DChart>
      <c:catAx>
        <c:axId val="1397767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78304"/>
        <c:crosses val="autoZero"/>
        <c:auto val="1"/>
        <c:lblAlgn val="ctr"/>
        <c:lblOffset val="100"/>
        <c:noMultiLvlLbl val="0"/>
      </c:catAx>
      <c:valAx>
        <c:axId val="139778304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cross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76768"/>
        <c:crosses val="autoZero"/>
        <c:crossBetween val="between"/>
        <c:minorUnit val="10000"/>
      </c:valAx>
      <c:serAx>
        <c:axId val="139815552"/>
        <c:scaling>
          <c:orientation val="minMax"/>
        </c:scaling>
        <c:delete val="1"/>
        <c:axPos val="b"/>
        <c:majorTickMark val="out"/>
        <c:minorTickMark val="none"/>
        <c:tickLblPos val="none"/>
        <c:crossAx val="139778304"/>
        <c:crosses val="autoZero"/>
      </c:serAx>
    </c:plotArea>
    <c:legend>
      <c:legendPos val="r"/>
      <c:layout>
        <c:manualLayout>
          <c:xMode val="edge"/>
          <c:yMode val="edge"/>
          <c:x val="0.65132854045418231"/>
          <c:y val="0"/>
          <c:w val="0.33765686407126211"/>
          <c:h val="0.8383933316718562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985507246376812E-3"/>
          <c:y val="4.6844310787663955E-2"/>
          <c:w val="0.58404918406938267"/>
          <c:h val="0.870389774747017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567796610169491"/>
                  <c:y val="0.10386060045615847"/>
                </c:manualLayout>
              </c:layout>
              <c:tx>
                <c:rich>
                  <a:bodyPr/>
                  <a:lstStyle/>
                  <a:p>
                    <a:pPr>
                      <a:defRPr lang="ru-RU"/>
                    </a:pPr>
                    <a:r>
                      <a:rPr lang="ru-RU" dirty="0" smtClean="0"/>
                      <a:t>30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pattFill prst="dotDmnd">
                  <a:fgClr>
                    <a:schemeClr val="accent1"/>
                  </a:fgClr>
                  <a:bgClr>
                    <a:schemeClr val="bg1"/>
                  </a:bgClr>
                </a:pattFill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2.8248587570621469E-3"/>
                  <c:y val="0.281043936294660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0887717425152341E-2"/>
                  <c:y val="-1.7897929641804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0844343609591182E-3"/>
                  <c:y val="-2.58224984805609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9661016949152543E-2"/>
                  <c:y val="-2.58224984805609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4787468303750136E-2"/>
                  <c:y val="-1.396474738100995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pattFill prst="dotDmnd">
                <a:fgClr>
                  <a:schemeClr val="accent1"/>
                </a:fgClr>
                <a:bgClr>
                  <a:schemeClr val="bg1"/>
                </a:bgClr>
              </a:pattFill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ГРБС - Администрация Северо-Енисейского района - 149 934,5</c:v>
                </c:pt>
                <c:pt idx="1">
                  <c:v>ГРБС -Управление образования администрации Северо-Енисейского района - 326 336,6</c:v>
                </c:pt>
                <c:pt idx="2">
                  <c:v>ГРБС - Отдел культуры администрации Северо-Енисейского района- 12 660,5</c:v>
                </c:pt>
                <c:pt idx="3">
                  <c:v>ГРБС - Отдел физической культуры, спорта и молодежной политики администрации Северо-Енисейского района - 8 542,7</c:v>
                </c:pt>
                <c:pt idx="4">
                  <c:v>ГРБС - Комитет по управлению муниципальным имуществом администрации Северо-Енисейского района - 2 213,2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149934.5</c:v>
                </c:pt>
                <c:pt idx="1">
                  <c:v>326336.59999999998</c:v>
                </c:pt>
                <c:pt idx="2">
                  <c:v>12660.5</c:v>
                </c:pt>
                <c:pt idx="3">
                  <c:v>8542.7000000000007</c:v>
                </c:pt>
                <c:pt idx="4">
                  <c:v>2213.1999999999998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310345211085899"/>
          <c:y val="0"/>
          <c:w val="0.29712253658970594"/>
          <c:h val="0.9622711014461755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9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84426946631728E-2"/>
          <c:y val="4.4499619283243995E-2"/>
          <c:w val="0.59205796150481149"/>
          <c:h val="0.74242782152230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(факт)</c:v>
                </c:pt>
                <c:pt idx="4">
                  <c:v>2021 (факт)</c:v>
                </c:pt>
                <c:pt idx="5">
                  <c:v>2022 (факт)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7.9</c:v>
                </c:pt>
                <c:pt idx="1">
                  <c:v>7.9</c:v>
                </c:pt>
                <c:pt idx="2">
                  <c:v>9.5</c:v>
                </c:pt>
                <c:pt idx="3">
                  <c:v>12</c:v>
                </c:pt>
                <c:pt idx="4">
                  <c:v>9.6999999999999993</c:v>
                </c:pt>
                <c:pt idx="5">
                  <c:v>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1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2017 (факт)</c:v>
                </c:pt>
                <c:pt idx="1">
                  <c:v>2018 (факт)</c:v>
                </c:pt>
                <c:pt idx="2">
                  <c:v>2019 (факт)</c:v>
                </c:pt>
                <c:pt idx="3">
                  <c:v>2020 (факт)</c:v>
                </c:pt>
                <c:pt idx="4">
                  <c:v>2021 (факт)</c:v>
                </c:pt>
                <c:pt idx="5">
                  <c:v>2022 (факт)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92.1</c:v>
                </c:pt>
                <c:pt idx="1">
                  <c:v>92.1</c:v>
                </c:pt>
                <c:pt idx="2">
                  <c:v>90.5</c:v>
                </c:pt>
                <c:pt idx="3">
                  <c:v>88</c:v>
                </c:pt>
                <c:pt idx="4">
                  <c:v>90.3</c:v>
                </c:pt>
                <c:pt idx="5">
                  <c:v>92.5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7823616"/>
        <c:axId val="147825408"/>
        <c:axId val="0"/>
      </c:bar3DChart>
      <c:catAx>
        <c:axId val="14782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25408"/>
        <c:crosses val="autoZero"/>
        <c:auto val="1"/>
        <c:lblAlgn val="ctr"/>
        <c:lblOffset val="100"/>
        <c:noMultiLvlLbl val="0"/>
      </c:catAx>
      <c:valAx>
        <c:axId val="147825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78236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364238845144354"/>
          <c:y val="0.44411931728827381"/>
          <c:w val="0.26848326771653541"/>
          <c:h val="0.1033420467872042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060356517935406"/>
          <c:y val="9.8973103280667277E-3"/>
          <c:w val="0.56661865704286962"/>
          <c:h val="0.887876774737343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layout>
                <c:manualLayout>
                  <c:x val="6.9444444444444458E-3"/>
                  <c:y val="9.0013817475367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Непрограммные расходы бюджета</c:v>
                </c:pt>
                <c:pt idx="1">
                  <c:v>МП «Развитие образования»</c:v>
                </c:pt>
                <c:pt idx="2">
                  <c:v>МП «Реформирование и модернизация жилищно-коммунального хозяйства и повышение энергетической эффективности»</c:v>
                </c:pt>
                <c:pt idx="3">
                  <c:v>МП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c:v>
                </c:pt>
                <c:pt idx="4">
                  <c:v>МП «Развитие культуры»</c:v>
                </c:pt>
                <c:pt idx="5">
                  <c:v>МП «Развитие физической культуры, спорта и молодежной политики»</c:v>
                </c:pt>
                <c:pt idx="6">
                  <c:v>МП «Развитие транспортной системы Северо-Енисейского района»</c:v>
                </c:pt>
                <c:pt idx="7">
                  <c:v>МП «Развитие местного самоуправления»</c:v>
                </c:pt>
                <c:pt idx="8">
                  <c:v>МП «Создание условий для обеспечения доступным и комфортным жильем граждан Северо-Енисейского района»</c:v>
                </c:pt>
                <c:pt idx="9">
                  <c:v>МП «Управление муниципальными финансами»</c:v>
                </c:pt>
                <c:pt idx="10">
                  <c:v>МП «Содействие развитию гражданского общества»</c:v>
                </c:pt>
                <c:pt idx="11">
                  <c:v>МП «Управление муниципальным имуществом»</c:v>
                </c:pt>
                <c:pt idx="12">
                  <c:v>МП «Благоустройство территории»</c:v>
                </c:pt>
                <c:pt idx="13">
                  <c:v>МП «Формирование комфортной городской (сельской) среды Северо-Енисейского района на 2018-2024 годы»</c:v>
                </c:pt>
                <c:pt idx="14">
                  <c:v>МП «Развитие социальных отношений, рост благополучия и защищенности граждан в Северо-Енисейском районе»</c:v>
                </c:pt>
                <c:pt idx="15">
                  <c:v>МП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6"/>
                <c:pt idx="0">
                  <c:v>310911.2</c:v>
                </c:pt>
                <c:pt idx="1">
                  <c:v>817839.9</c:v>
                </c:pt>
                <c:pt idx="2">
                  <c:v>954221.1</c:v>
                </c:pt>
                <c:pt idx="3">
                  <c:v>50797.3</c:v>
                </c:pt>
                <c:pt idx="4">
                  <c:v>264484.2</c:v>
                </c:pt>
                <c:pt idx="5">
                  <c:v>110196.9</c:v>
                </c:pt>
                <c:pt idx="6">
                  <c:v>148255.20000000001</c:v>
                </c:pt>
                <c:pt idx="7">
                  <c:v>107411.5</c:v>
                </c:pt>
                <c:pt idx="8">
                  <c:v>463874</c:v>
                </c:pt>
                <c:pt idx="9">
                  <c:v>567468.19999999995</c:v>
                </c:pt>
                <c:pt idx="10">
                  <c:v>34990.5</c:v>
                </c:pt>
                <c:pt idx="11">
                  <c:v>128692.4</c:v>
                </c:pt>
                <c:pt idx="12">
                  <c:v>128129.4</c:v>
                </c:pt>
                <c:pt idx="13">
                  <c:v>4338.7</c:v>
                </c:pt>
                <c:pt idx="14">
                  <c:v>26340.400000000001</c:v>
                </c:pt>
                <c:pt idx="15">
                  <c:v>8500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5.5555555555555558E-3"/>
                  <c:y val="-6.7510363106524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3888888888889403E-3"/>
                  <c:y val="-1.35020726213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5555555555555558E-3"/>
                  <c:y val="-9.00138174753675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888888888888894E-3"/>
                  <c:y val="-4.50069087376837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1.3888888888888894E-3"/>
                  <c:y val="-1.350207262130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Лист1!$A$2:$A$17</c:f>
              <c:strCache>
                <c:ptCount val="16"/>
                <c:pt idx="0">
                  <c:v>Непрограммные расходы бюджета</c:v>
                </c:pt>
                <c:pt idx="1">
                  <c:v>МП «Развитие образования»</c:v>
                </c:pt>
                <c:pt idx="2">
                  <c:v>МП «Реформирование и модернизация жилищно-коммунального хозяйства и повышение энергетической эффективности»</c:v>
                </c:pt>
                <c:pt idx="3">
                  <c:v>МП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c:v>
                </c:pt>
                <c:pt idx="4">
                  <c:v>МП «Развитие культуры»</c:v>
                </c:pt>
                <c:pt idx="5">
                  <c:v>МП «Развитие физической культуры, спорта и молодежной политики»</c:v>
                </c:pt>
                <c:pt idx="6">
                  <c:v>МП «Развитие транспортной системы Северо-Енисейского района»</c:v>
                </c:pt>
                <c:pt idx="7">
                  <c:v>МП «Развитие местного самоуправления»</c:v>
                </c:pt>
                <c:pt idx="8">
                  <c:v>МП «Создание условий для обеспечения доступным и комфортным жильем граждан Северо-Енисейского района»</c:v>
                </c:pt>
                <c:pt idx="9">
                  <c:v>МП «Управление муниципальными финансами»</c:v>
                </c:pt>
                <c:pt idx="10">
                  <c:v>МП «Содействие развитию гражданского общества»</c:v>
                </c:pt>
                <c:pt idx="11">
                  <c:v>МП «Управление муниципальным имуществом»</c:v>
                </c:pt>
                <c:pt idx="12">
                  <c:v>МП «Благоустройство территории»</c:v>
                </c:pt>
                <c:pt idx="13">
                  <c:v>МП «Формирование комфортной городской (сельской) среды Северо-Енисейского района на 2018-2024 годы»</c:v>
                </c:pt>
                <c:pt idx="14">
                  <c:v>МП «Развитие социальных отношений, рост благополучия и защищенности граждан в Северо-Енисейском районе»</c:v>
                </c:pt>
                <c:pt idx="15">
                  <c:v>МП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</c:v>
                </c:pt>
              </c:strCache>
            </c:strRef>
          </c:cat>
          <c:val>
            <c:numRef>
              <c:f>Лист1!$C$2:$C$17</c:f>
              <c:numCache>
                <c:formatCode>#,##0.0</c:formatCode>
                <c:ptCount val="16"/>
                <c:pt idx="0">
                  <c:v>302993.40000000002</c:v>
                </c:pt>
                <c:pt idx="1">
                  <c:v>796933</c:v>
                </c:pt>
                <c:pt idx="2">
                  <c:v>953016.7</c:v>
                </c:pt>
                <c:pt idx="3">
                  <c:v>49881.3</c:v>
                </c:pt>
                <c:pt idx="4">
                  <c:v>260511.9</c:v>
                </c:pt>
                <c:pt idx="5">
                  <c:v>109409</c:v>
                </c:pt>
                <c:pt idx="6">
                  <c:v>148255.20000000001</c:v>
                </c:pt>
                <c:pt idx="7">
                  <c:v>107411.5</c:v>
                </c:pt>
                <c:pt idx="8">
                  <c:v>444876.3</c:v>
                </c:pt>
                <c:pt idx="9">
                  <c:v>567359.4</c:v>
                </c:pt>
                <c:pt idx="10">
                  <c:v>34372.9</c:v>
                </c:pt>
                <c:pt idx="11">
                  <c:v>105850.6</c:v>
                </c:pt>
                <c:pt idx="12">
                  <c:v>127488.3</c:v>
                </c:pt>
                <c:pt idx="13">
                  <c:v>4338.7</c:v>
                </c:pt>
                <c:pt idx="14">
                  <c:v>26049.599999999999</c:v>
                </c:pt>
                <c:pt idx="15">
                  <c:v>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93632"/>
        <c:axId val="147907712"/>
      </c:barChart>
      <c:catAx>
        <c:axId val="147893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5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907712"/>
        <c:crosses val="autoZero"/>
        <c:auto val="1"/>
        <c:lblAlgn val="ctr"/>
        <c:lblOffset val="100"/>
        <c:noMultiLvlLbl val="0"/>
      </c:catAx>
      <c:valAx>
        <c:axId val="1479077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7893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089304461942251"/>
          <c:y val="7.3757463793359401E-2"/>
          <c:w val="8.8259076990376203E-2"/>
          <c:h val="0.1158279375247405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24029997059549"/>
          <c:y val="0.11802280770194641"/>
          <c:w val="0.5675780287263168"/>
          <c:h val="0.8276570003287255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110"/>
          <c:dLbls>
            <c:dLbl>
              <c:idx val="0"/>
              <c:layout>
                <c:manualLayout>
                  <c:x val="9.3500867633758269E-2"/>
                  <c:y val="7.746100053792361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9584856544823135E-2"/>
                  <c:y val="-8.6067778375470676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3741855196856259"/>
                  <c:y val="-4.53680541142685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0.11900247328049446"/>
                  <c:y val="-6.668948253442499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3.0002079286867073E-2"/>
                  <c:y val="4.3160957758171569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102283588309784"/>
                  <c:y val="6.886291467708648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9603358182149991"/>
                  <c:y val="0.10113133383878385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0.20087707086486287"/>
                  <c:y val="3.657524788960282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-0.21108688251092184"/>
                  <c:y val="-3.443016099587874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-1.2513871208257588E-2"/>
                  <c:y val="-4.0886430347363119E-2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Комфортная городская среда
1%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3"/>
              <c:layout>
                <c:manualLayout>
                  <c:x val="0.15725633189701907"/>
                  <c:y val="-9.6070888650737797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Развитие социальных отношений, рост благополучия и защищенности граждан в Северо-Енисейском районе
1%</a:t>
                    </a:r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dLbl>
              <c:idx val="14"/>
              <c:layout>
                <c:manualLayout>
                  <c:x val="0.34992033118667043"/>
                  <c:y val="5.90986761023664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Лист1!$A$2:$A$16</c:f>
              <c:strCache>
                <c:ptCount val="15"/>
                <c:pt idx="0">
                  <c:v>МП «Развитие образования»</c:v>
                </c:pt>
                <c:pt idx="1">
                  <c:v>МП «Реформирование и модернизация жилищно-коммунального хозяйства и повышение энергетической эффективности»</c:v>
                </c:pt>
                <c:pt idx="2">
                  <c:v>МП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</c:v>
                </c:pt>
                <c:pt idx="3">
                  <c:v>МП «Развитие культуры»</c:v>
                </c:pt>
                <c:pt idx="4">
                  <c:v>МП «Развитие физической культуры, спорта и молодежной политики»</c:v>
                </c:pt>
                <c:pt idx="5">
                  <c:v>МП «Развитие транспортной системы Северо-Енисейского района»</c:v>
                </c:pt>
                <c:pt idx="6">
                  <c:v>МП «Развитие местного самоуправления»</c:v>
                </c:pt>
                <c:pt idx="7">
                  <c:v>МП «Создание условий для обеспечения доступным и комфортным жильем граждан Северо-Енисейского района»</c:v>
                </c:pt>
                <c:pt idx="8">
                  <c:v>МП «Управление муниципальными финансами»</c:v>
                </c:pt>
                <c:pt idx="9">
                  <c:v>МП «Содействие развитию гражданского общества»</c:v>
                </c:pt>
                <c:pt idx="10">
                  <c:v>МП «Управление муниципальным имуществом»</c:v>
                </c:pt>
                <c:pt idx="11">
                  <c:v>МП «Благоустройство территории»</c:v>
                </c:pt>
                <c:pt idx="12">
                  <c:v>МП «Формирование комфортной городской (сельской) среды Северо-Енисейского района на 2018-2024 годы»</c:v>
                </c:pt>
                <c:pt idx="13">
                  <c:v>МП «Развитие социальных отношений, рост благополучия и защищенности граждан в Северо-Енисейском районе»</c:v>
                </c:pt>
                <c:pt idx="14">
                  <c:v>МП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</c:v>
                </c:pt>
              </c:strCache>
            </c:strRef>
          </c:cat>
          <c:val>
            <c:numRef>
              <c:f>Лист1!$B$2:$B$16</c:f>
              <c:numCache>
                <c:formatCode>#,##0.0</c:formatCode>
                <c:ptCount val="15"/>
                <c:pt idx="0">
                  <c:v>796933</c:v>
                </c:pt>
                <c:pt idx="1">
                  <c:v>953016.7</c:v>
                </c:pt>
                <c:pt idx="2">
                  <c:v>49881.3</c:v>
                </c:pt>
                <c:pt idx="3">
                  <c:v>260511.9</c:v>
                </c:pt>
                <c:pt idx="4">
                  <c:v>109409</c:v>
                </c:pt>
                <c:pt idx="5">
                  <c:v>148255.29999999999</c:v>
                </c:pt>
                <c:pt idx="6">
                  <c:v>107411.5</c:v>
                </c:pt>
                <c:pt idx="7">
                  <c:v>444876.3</c:v>
                </c:pt>
                <c:pt idx="8">
                  <c:v>567359.4</c:v>
                </c:pt>
                <c:pt idx="9">
                  <c:v>34372.9</c:v>
                </c:pt>
                <c:pt idx="10">
                  <c:v>105850.6</c:v>
                </c:pt>
                <c:pt idx="11">
                  <c:v>127488.3</c:v>
                </c:pt>
                <c:pt idx="12">
                  <c:v>4338.7</c:v>
                </c:pt>
                <c:pt idx="13">
                  <c:v>26049.599999999999</c:v>
                </c:pt>
                <c:pt idx="14">
                  <c:v>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88429571303589"/>
          <c:y val="3.0831228624714799E-2"/>
          <c:w val="0.85422681539807699"/>
          <c:h val="0.938337542750570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01926067178443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0.11809214902149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-6.45385302531196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8641975308642E-3"/>
                  <c:y val="-0.43670782814990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102E-3"/>
                  <c:y val="-0.204778432155051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0.1132616523956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1728395061728392E-3"/>
                  <c:y val="-0.1643616363349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2592592592593767E-3"/>
                  <c:y val="-0.1158614813508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53676.800000000003</c:v>
                </c:pt>
                <c:pt idx="1">
                  <c:v>-704713.5</c:v>
                </c:pt>
                <c:pt idx="2">
                  <c:v>-356007.3</c:v>
                </c:pt>
                <c:pt idx="3">
                  <c:v>-123456.1</c:v>
                </c:pt>
                <c:pt idx="4">
                  <c:v>-256522.9</c:v>
                </c:pt>
                <c:pt idx="5">
                  <c:v>-57371.1</c:v>
                </c:pt>
                <c:pt idx="6">
                  <c:v>1113624.8</c:v>
                </c:pt>
                <c:pt idx="7">
                  <c:v>393433.9</c:v>
                </c:pt>
                <c:pt idx="8">
                  <c:v>-1456863.9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639936"/>
        <c:axId val="169641472"/>
      </c:barChart>
      <c:catAx>
        <c:axId val="16963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641472"/>
        <c:crosses val="autoZero"/>
        <c:auto val="1"/>
        <c:lblAlgn val="ctr"/>
        <c:lblOffset val="100"/>
        <c:noMultiLvlLbl val="0"/>
      </c:catAx>
      <c:valAx>
        <c:axId val="169641472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69639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92626242233245E-2"/>
          <c:y val="2.7768858438149791E-2"/>
          <c:w val="0.59746423884513522"/>
          <c:h val="0.7256539807524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</c:v>
                </c:pt>
              </c:strCache>
            </c:strRef>
          </c:tx>
          <c:spPr>
            <a:solidFill>
              <a:srgbClr val="9933FF"/>
            </a:solidFill>
          </c:spPr>
          <c:invertIfNegative val="0"/>
          <c:dLbls>
            <c:dLbl>
              <c:idx val="0"/>
              <c:layout>
                <c:manualLayout>
                  <c:x val="-4.1668853893263354E-3"/>
                  <c:y val="-0.17649274675648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6624492451264096E-3"/>
                  <c:y val="-0.25430392262611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303474886152052E-2"/>
                  <c:y val="-0.2498799122712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9443350831147766E-3"/>
                  <c:y val="-0.34493386319609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1666666666666692E-3"/>
                  <c:y val="-2.777777777777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5641025641026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850371267694112E-2"/>
                  <c:y val="-0.263279221946571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9715099715099748E-3"/>
                  <c:y val="-0.346715384891957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на 01.01.2013</c:v>
                </c:pt>
                <c:pt idx="1">
                  <c:v>на 01.01.2014</c:v>
                </c:pt>
                <c:pt idx="2">
                  <c:v>на 01.01.2015</c:v>
                </c:pt>
                <c:pt idx="3">
                  <c:v>на 01.01.2016</c:v>
                </c:pt>
                <c:pt idx="4">
                  <c:v>на 01.01.2017</c:v>
                </c:pt>
                <c:pt idx="5">
                  <c:v>на 01.01.2018</c:v>
                </c:pt>
                <c:pt idx="6">
                  <c:v>на 01.01.2019</c:v>
                </c:pt>
                <c:pt idx="7">
                  <c:v>на 01.01.2020</c:v>
                </c:pt>
                <c:pt idx="8">
                  <c:v>на 01.01.2021</c:v>
                </c:pt>
                <c:pt idx="9">
                  <c:v>на 01.01.2022</c:v>
                </c:pt>
                <c:pt idx="10">
                  <c:v>на 01.01.2023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155</c:v>
                </c:pt>
                <c:pt idx="1">
                  <c:v>280</c:v>
                </c:pt>
                <c:pt idx="2">
                  <c:v>256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285</c:v>
                </c:pt>
                <c:pt idx="7">
                  <c:v>390</c:v>
                </c:pt>
                <c:pt idx="8">
                  <c:v>0</c:v>
                </c:pt>
                <c:pt idx="9">
                  <c:v>0</c:v>
                </c:pt>
                <c:pt idx="10">
                  <c:v>550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169679104"/>
        <c:axId val="169713664"/>
      </c:barChart>
      <c:catAx>
        <c:axId val="169679104"/>
        <c:scaling>
          <c:orientation val="minMax"/>
        </c:scaling>
        <c:delete val="0"/>
        <c:axPos val="b"/>
        <c:numFmt formatCode="dd/mm/yy;@" sourceLinked="1"/>
        <c:majorTickMark val="out"/>
        <c:minorTickMark val="none"/>
        <c:tickLblPos val="nextTo"/>
        <c:txPr>
          <a:bodyPr/>
          <a:lstStyle/>
          <a:p>
            <a:pPr>
              <a:defRPr sz="1700"/>
            </a:pPr>
            <a:endParaRPr lang="ru-RU"/>
          </a:p>
        </c:txPr>
        <c:crossAx val="169713664"/>
        <c:crosses val="autoZero"/>
        <c:auto val="1"/>
        <c:lblAlgn val="ctr"/>
        <c:lblOffset val="100"/>
        <c:noMultiLvlLbl val="0"/>
      </c:catAx>
      <c:valAx>
        <c:axId val="1697136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69679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99837089329352"/>
          <c:y val="3.1256175698625932E-2"/>
          <c:w val="0.74428036473889025"/>
          <c:h val="0.87774316813339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-5.1724137931034489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7241379310345E-2"/>
                  <c:y val="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919540229885055E-2"/>
                  <c:y val="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045977011494761E-2"/>
                  <c:y val="5.8823529411764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850574712643695E-2"/>
                  <c:y val="-3.431372549019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540229885057472E-2"/>
                  <c:y val="3.186274509803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0229885057471368E-2"/>
                  <c:y val="3.676470588235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4482758620689655E-2"/>
                  <c:y val="2.941176470588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1620503.9</c:v>
                </c:pt>
                <c:pt idx="1">
                  <c:v>1856622.9</c:v>
                </c:pt>
                <c:pt idx="2">
                  <c:v>2096537.8</c:v>
                </c:pt>
                <c:pt idx="3">
                  <c:v>1904231.6</c:v>
                </c:pt>
                <c:pt idx="4">
                  <c:v>1918492.9</c:v>
                </c:pt>
                <c:pt idx="5">
                  <c:v>1943567</c:v>
                </c:pt>
                <c:pt idx="6">
                  <c:v>3226980.2</c:v>
                </c:pt>
                <c:pt idx="7">
                  <c:v>3301813.8</c:v>
                </c:pt>
                <c:pt idx="8">
                  <c:v>2590383.9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-5.1724137931034489E-2"/>
                  <c:y val="6.862745098039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793103448275891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287356321839075E-2"/>
                  <c:y val="-5.14707812258761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7471264367816112E-2"/>
                  <c:y val="-5.392176161803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2988505747126492E-2"/>
                  <c:y val="-3.6764705882353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172413793103512E-2"/>
                  <c:y val="-3.4313725490196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873563218390805E-3"/>
                  <c:y val="-3.4313725490196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1566827.1</c:v>
                </c:pt>
                <c:pt idx="1">
                  <c:v>2561336.4</c:v>
                </c:pt>
                <c:pt idx="2">
                  <c:v>2452545.1</c:v>
                </c:pt>
                <c:pt idx="3">
                  <c:v>2027687.7</c:v>
                </c:pt>
                <c:pt idx="4">
                  <c:v>2175015.7999999998</c:v>
                </c:pt>
                <c:pt idx="5">
                  <c:v>2000938.1</c:v>
                </c:pt>
                <c:pt idx="6">
                  <c:v>2113355.4</c:v>
                </c:pt>
                <c:pt idx="7">
                  <c:v>2908379.9</c:v>
                </c:pt>
                <c:pt idx="8">
                  <c:v>4047247.8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50048"/>
        <c:axId val="36413440"/>
      </c:lineChart>
      <c:catAx>
        <c:axId val="3605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413440"/>
        <c:crosses val="autoZero"/>
        <c:auto val="1"/>
        <c:lblAlgn val="ctr"/>
        <c:lblOffset val="100"/>
        <c:noMultiLvlLbl val="0"/>
      </c:catAx>
      <c:valAx>
        <c:axId val="36413440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050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08333333333322"/>
          <c:y val="0"/>
          <c:w val="0.11073275862068974"/>
          <c:h val="0.13605488652153774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6615417855666"/>
          <c:y val="0.3345281594226156"/>
          <c:w val="0.84965094158162524"/>
          <c:h val="0.633801684673143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изменение остатков</c:v>
                </c:pt>
              </c:strCache>
            </c:strRef>
          </c:tx>
          <c:spPr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8.3658084796361734E-3"/>
                  <c:y val="-8.41281695723794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43014132726955E-3"/>
                  <c:y val="0.219917265708474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88602826545391E-3"/>
                  <c:y val="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829042398180867E-3"/>
                  <c:y val="0.117579528200570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829042398180867E-3"/>
                  <c:y val="0.10887044786518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0.287417138836425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6.9715070663634773E-3"/>
                  <c:y val="0.228626860389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
-53 676,8</c:v>
                </c:pt>
                <c:pt idx="1">
                  <c:v>2015
704 713,5</c:v>
                </c:pt>
                <c:pt idx="2">
                  <c:v>2016
356 007,3</c:v>
                </c:pt>
                <c:pt idx="3">
                  <c:v>2017                       20 954,5</c:v>
                </c:pt>
                <c:pt idx="4">
                  <c:v>2018                                                                                   256522,9</c:v>
                </c:pt>
                <c:pt idx="5">
                  <c:v>2019                         57 371,1</c:v>
                </c:pt>
                <c:pt idx="6">
                  <c:v>2020                               -1 113 624,8</c:v>
                </c:pt>
                <c:pt idx="7">
                  <c:v>2021                                  -393 433,9</c:v>
                </c:pt>
                <c:pt idx="8">
                  <c:v>2022                                  - 1 456 863,9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29676.799999999999</c:v>
                </c:pt>
                <c:pt idx="1">
                  <c:v>-408232.1</c:v>
                </c:pt>
                <c:pt idx="2">
                  <c:v>356007.3</c:v>
                </c:pt>
                <c:pt idx="3">
                  <c:v>20954.5</c:v>
                </c:pt>
                <c:pt idx="4">
                  <c:v>-28477.1</c:v>
                </c:pt>
                <c:pt idx="5">
                  <c:v>-47628.9</c:v>
                </c:pt>
                <c:pt idx="6">
                  <c:v>-723624.8</c:v>
                </c:pt>
                <c:pt idx="7">
                  <c:v>-393433.9</c:v>
                </c:pt>
                <c:pt idx="8">
                  <c:v>906863.9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кредиты полученные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5.577315440603638E-3"/>
                  <c:y val="-6.2357611842854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944112007855006E-3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040549359148281E-2"/>
                  <c:y val="-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886028265453919E-3"/>
                  <c:y val="-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
-53 676,8</c:v>
                </c:pt>
                <c:pt idx="1">
                  <c:v>2015
704 713,5</c:v>
                </c:pt>
                <c:pt idx="2">
                  <c:v>2016
356 007,3</c:v>
                </c:pt>
                <c:pt idx="3">
                  <c:v>2017                       20 954,5</c:v>
                </c:pt>
                <c:pt idx="4">
                  <c:v>2018                                                                                   256522,9</c:v>
                </c:pt>
                <c:pt idx="5">
                  <c:v>2019                         57 371,1</c:v>
                </c:pt>
                <c:pt idx="6">
                  <c:v>2020                               -1 113 624,8</c:v>
                </c:pt>
                <c:pt idx="7">
                  <c:v>2021                                  -393 433,9</c:v>
                </c:pt>
                <c:pt idx="8">
                  <c:v>2022                                  - 1 456 863,9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467000</c:v>
                </c:pt>
                <c:pt idx="1">
                  <c:v>30000</c:v>
                </c:pt>
                <c:pt idx="2">
                  <c:v>0</c:v>
                </c:pt>
                <c:pt idx="4">
                  <c:v>380000</c:v>
                </c:pt>
                <c:pt idx="5">
                  <c:v>390000</c:v>
                </c:pt>
                <c:pt idx="6">
                  <c:v>0</c:v>
                </c:pt>
                <c:pt idx="7">
                  <c:v>0</c:v>
                </c:pt>
                <c:pt idx="8">
                  <c:v>550000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кредиты погашенные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3940818382469833E-3"/>
                  <c:y val="5.92698205000541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43014132727467E-3"/>
                  <c:y val="-1.5847004653803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08822612363225E-2"/>
                  <c:y val="5.1984964633559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5772056530907829E-3"/>
                  <c:y val="-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88602826545391E-3"/>
                  <c:y val="-4.354797340761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18290423981798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
-53 676,8</c:v>
                </c:pt>
                <c:pt idx="1">
                  <c:v>2015
704 713,5</c:v>
                </c:pt>
                <c:pt idx="2">
                  <c:v>2016
356 007,3</c:v>
                </c:pt>
                <c:pt idx="3">
                  <c:v>2017                       20 954,5</c:v>
                </c:pt>
                <c:pt idx="4">
                  <c:v>2018                                                                                   256522,9</c:v>
                </c:pt>
                <c:pt idx="5">
                  <c:v>2019                         57 371,1</c:v>
                </c:pt>
                <c:pt idx="6">
                  <c:v>2020                               -1 113 624,8</c:v>
                </c:pt>
                <c:pt idx="7">
                  <c:v>2021                                  -393 433,9</c:v>
                </c:pt>
                <c:pt idx="8">
                  <c:v>2022                                  - 1 456 863,9</c:v>
                </c:pt>
              </c:strCache>
            </c:str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491000</c:v>
                </c:pt>
                <c:pt idx="1">
                  <c:v>286000</c:v>
                </c:pt>
                <c:pt idx="2">
                  <c:v>0</c:v>
                </c:pt>
                <c:pt idx="4">
                  <c:v>95000</c:v>
                </c:pt>
                <c:pt idx="5">
                  <c:v>285000</c:v>
                </c:pt>
                <c:pt idx="6">
                  <c:v>390000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средства от продажи акций и иных форм участия в капитале, находящихся в муниципальной собственности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6010989290887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88602826545391E-3"/>
                  <c:y val="0.13064392022285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125918372545041E-2"/>
                  <c:y val="6.53219601114279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943014132726956E-2"/>
                  <c:y val="-2.1773986703809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0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
-53 676,8</c:v>
                </c:pt>
                <c:pt idx="1">
                  <c:v>2015
704 713,5</c:v>
                </c:pt>
                <c:pt idx="2">
                  <c:v>2016
356 007,3</c:v>
                </c:pt>
                <c:pt idx="3">
                  <c:v>2017                       20 954,5</c:v>
                </c:pt>
                <c:pt idx="4">
                  <c:v>2018                                                                                   256522,9</c:v>
                </c:pt>
                <c:pt idx="5">
                  <c:v>2019                         57 371,1</c:v>
                </c:pt>
                <c:pt idx="6">
                  <c:v>2020                               -1 113 624,8</c:v>
                </c:pt>
                <c:pt idx="7">
                  <c:v>2021                                  -393 433,9</c:v>
                </c:pt>
                <c:pt idx="8">
                  <c:v>2022                                  - 1 456 863,9</c:v>
                </c:pt>
              </c:strCache>
            </c:strRef>
          </c:cat>
          <c:val>
            <c:numRef>
              <c:f>Лист1!$E$2:$E$10</c:f>
              <c:numCache>
                <c:formatCode>#,##0.0</c:formatCode>
                <c:ptCount val="9"/>
                <c:pt idx="0">
                  <c:v>0</c:v>
                </c:pt>
                <c:pt idx="1">
                  <c:v>1368945.6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04096"/>
        <c:axId val="34805632"/>
      </c:barChart>
      <c:catAx>
        <c:axId val="3480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805632"/>
        <c:crosses val="autoZero"/>
        <c:auto val="1"/>
        <c:lblAlgn val="ctr"/>
        <c:lblOffset val="100"/>
        <c:noMultiLvlLbl val="0"/>
      </c:catAx>
      <c:valAx>
        <c:axId val="34805632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34804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737922275710701E-2"/>
          <c:y val="2.2663119735667231E-2"/>
          <c:w val="0.94925566262034144"/>
          <c:h val="0.318448452664349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2019 факт</a:t>
            </a:r>
            <a:endParaRPr lang="ru-RU" dirty="0"/>
          </a:p>
        </c:rich>
      </c:tx>
      <c:layout>
        <c:manualLayout>
          <c:xMode val="edge"/>
          <c:yMode val="edge"/>
          <c:x val="0.14192362464776642"/>
          <c:y val="2.650664772304670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explosion val="12"/>
          <c:dLbls>
            <c:dLbl>
              <c:idx val="1"/>
              <c:layout>
                <c:manualLayout>
                  <c:x val="0.19936784801688701"/>
                  <c:y val="-1.42188824555243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  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393937.9</c:v>
                </c:pt>
                <c:pt idx="1">
                  <c:v>398879.1</c:v>
                </c:pt>
                <c:pt idx="2">
                  <c:v>11289.7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7460128093049163"/>
          <c:y val="0.79442958638790839"/>
          <c:w val="0.65079743813901925"/>
          <c:h val="0.205570413612091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2018 факт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387700883476716"/>
                  <c:y val="1.90303162947478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582547591330432"/>
                  <c:y val="8.508870665165889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4.7256222738536295E-2"/>
                  <c:y val="7.03755441806173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  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362056.9</c:v>
                </c:pt>
                <c:pt idx="1">
                  <c:v>430270.5</c:v>
                </c:pt>
                <c:pt idx="2">
                  <c:v>1371.9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7460128093049174"/>
          <c:y val="0.79472244515408563"/>
          <c:w val="0.6507974381390198"/>
          <c:h val="0.20527755484591514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факт</a:t>
            </a:r>
            <a:endParaRPr lang="ru-RU" dirty="0"/>
          </a:p>
        </c:rich>
      </c:tx>
      <c:layout>
        <c:manualLayout>
          <c:xMode val="edge"/>
          <c:yMode val="edge"/>
          <c:x val="0.18070611201929945"/>
          <c:y val="3.719528198197936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61336180037973E-2"/>
          <c:y val="0.31025592335595381"/>
          <c:w val="0.48338077170169497"/>
          <c:h val="0.294043918119805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2700602710809906"/>
                  <c:y val="-7.4516677367175346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1166521621054449E-2"/>
                  <c:y val="-6.5525311722713334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839726141539829E-2"/>
                  <c:y val="4.743018836323353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351344.1</c:v>
                </c:pt>
                <c:pt idx="1">
                  <c:v>268634.7</c:v>
                </c:pt>
                <c:pt idx="2">
                  <c:v>5384.7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142987589823205"/>
          <c:y val="0.78261206517858584"/>
          <c:w val="0.59525934316476914"/>
          <c:h val="0.21713780737027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2021 факт</a:t>
            </a:r>
            <a:endParaRPr lang="ru-RU" dirty="0"/>
          </a:p>
        </c:rich>
      </c:tx>
      <c:layout>
        <c:manualLayout>
          <c:xMode val="edge"/>
          <c:yMode val="edge"/>
          <c:x val="0.16180940212992206"/>
          <c:y val="2.7987766329202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61336180037973E-2"/>
          <c:y val="0.31025592335595381"/>
          <c:w val="0.48338077170169497"/>
          <c:h val="0.294043918119805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21440822051518085"/>
                  <c:y val="-1.91132632927497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785670639770184"/>
                  <c:y val="1.80032997724244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0995068008316536E-2"/>
                  <c:y val="-1.548512972101790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351344.1</c:v>
                </c:pt>
                <c:pt idx="1">
                  <c:v>268634.7</c:v>
                </c:pt>
                <c:pt idx="2">
                  <c:v>5384.7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142987589823205"/>
          <c:y val="0.78261206517858584"/>
          <c:w val="0.59525934316476914"/>
          <c:h val="0.21713780737027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факт</a:t>
            </a:r>
            <a:endParaRPr lang="ru-RU" dirty="0"/>
          </a:p>
        </c:rich>
      </c:tx>
      <c:layout>
        <c:manualLayout>
          <c:xMode val="edge"/>
          <c:yMode val="edge"/>
          <c:x val="0.16180940212992206"/>
          <c:y val="2.7987766329202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61336180037973E-2"/>
          <c:y val="0.31025592335595381"/>
          <c:w val="0.48338077170169497"/>
          <c:h val="0.2940439181198055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0.13252247766121225"/>
                  <c:y val="-0.1124060277410075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636218991540622"/>
                  <c:y val="5.2988086440521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3177752075166252"/>
                  <c:y val="1.0113082583930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Субвенции</c:v>
                </c:pt>
                <c:pt idx="1">
                  <c:v>Субсидии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416176.1</c:v>
                </c:pt>
                <c:pt idx="1">
                  <c:v>52999.5</c:v>
                </c:pt>
                <c:pt idx="2">
                  <c:v>30736.2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4142987589823205"/>
          <c:y val="0.78261206517858584"/>
          <c:w val="0.59525934316476914"/>
          <c:h val="0.2171378073702753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 algn="just"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9799747253815"/>
          <c:y val="3.9249326607398251E-2"/>
          <c:w val="0.69873675512783129"/>
          <c:h val="0.7815108077551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78147355607830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6729204001487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337667795365733E-3"/>
                  <c:y val="-3.26618960145980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3364602000743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7820773537239823E-5"/>
                  <c:y val="2.213414643426225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latin typeface="Times New Roman" pitchFamily="18" charset="0"/>
                      </a:rPr>
                      <a:t>861 064,9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6291885442680282E-2"/>
                  <c:y val="1.4961807896535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6854504088917655E-2"/>
                  <c:y val="6.62997109910157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644650.9</c:v>
                </c:pt>
                <c:pt idx="1">
                  <c:v>520341.8</c:v>
                </c:pt>
                <c:pt idx="2">
                  <c:v>787003.4</c:v>
                </c:pt>
                <c:pt idx="3">
                  <c:v>709485.4</c:v>
                </c:pt>
                <c:pt idx="4">
                  <c:v>831179</c:v>
                </c:pt>
                <c:pt idx="5">
                  <c:v>847599.7</c:v>
                </c:pt>
                <c:pt idx="6">
                  <c:v>845146.6</c:v>
                </c:pt>
                <c:pt idx="7">
                  <c:v>524771.19999999995</c:v>
                </c:pt>
                <c:pt idx="8">
                  <c:v>527833.1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489641247562732E-5"/>
                  <c:y val="-7.3327088466578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682301000371936E-3"/>
                  <c:y val="1.2415096952697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10306584292566E-3"/>
                  <c:y val="1.038887612183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395299073049854E-3"/>
                  <c:y val="1.5808745755798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632098848920168E-3"/>
                  <c:y val="0.133833683624193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585751341638368E-3"/>
                  <c:y val="2.5426969301736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241060172058176E-3"/>
                  <c:y val="7.4860403638560705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latin typeface="Times New Roman" pitchFamily="18" charset="0"/>
                      </a:rPr>
                      <a:t>828 183,7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5632103679301222E-2"/>
                  <c:y val="-9.6536077422143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4.629629629629743E-3"/>
                  <c:y val="4.2090489913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  <c:pt idx="6">
                  <c:v>2020 год</c:v>
                </c:pt>
                <c:pt idx="7">
                  <c:v>2021 год</c:v>
                </c:pt>
                <c:pt idx="8">
                  <c:v>2022 год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640565</c:v>
                </c:pt>
                <c:pt idx="1">
                  <c:v>518761.2</c:v>
                </c:pt>
                <c:pt idx="2">
                  <c:v>785209.2</c:v>
                </c:pt>
                <c:pt idx="3">
                  <c:v>697110</c:v>
                </c:pt>
                <c:pt idx="4">
                  <c:v>793699.3</c:v>
                </c:pt>
                <c:pt idx="5">
                  <c:v>801185.5</c:v>
                </c:pt>
                <c:pt idx="6">
                  <c:v>625919.9</c:v>
                </c:pt>
                <c:pt idx="7">
                  <c:v>511397.6</c:v>
                </c:pt>
                <c:pt idx="8">
                  <c:v>519232.8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571968"/>
        <c:axId val="117573504"/>
      </c:barChart>
      <c:catAx>
        <c:axId val="11757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17573504"/>
        <c:crosses val="autoZero"/>
        <c:auto val="1"/>
        <c:lblAlgn val="ctr"/>
        <c:lblOffset val="100"/>
        <c:noMultiLvlLbl val="0"/>
      </c:catAx>
      <c:valAx>
        <c:axId val="1175735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757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0.13298</cdr:x>
      <cdr:y>0.05551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215957" cy="3501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 cap="rnd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>
            <a:solidFill>
              <a:sysClr val="windowText" lastClr="00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EBFF50EF-8F90-43FE-BC96-03925E4ABBF6}" type="datetimeFigureOut">
              <a:rPr lang="ru-RU" smtClean="0"/>
              <a:pPr/>
              <a:t>18.05.2023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AB99E33-D248-4A11-B666-3DC17938C53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695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3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85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7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6ADA6-E146-4AFC-BE9D-7BAE16015B0B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817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7F9E7-4C61-4096-BA41-710B73081515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3DCB-FA09-4432-A4AA-F87F7D7C846B}" type="slidenum">
              <a:rPr lang="ru-RU" smtClean="0">
                <a:solidFill>
                  <a:prstClr val="black"/>
                </a:solidFill>
              </a:rPr>
              <a:pPr/>
              <a:t>36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3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A474A-3DFA-4D0E-9200-0C35E85765DC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2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18.05.2023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323" y="-5680"/>
            <a:ext cx="1715464" cy="249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3429000"/>
            <a:ext cx="9144000" cy="115212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ОТЧЕТУ ОБ ИСПОЛНЕНИИ БЮДЖЕТА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ЗА 2022 ГОД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2492896"/>
            <a:ext cx="564357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600" dirty="0">
              <a:solidFill>
                <a:srgbClr val="9900CC"/>
              </a:solidFill>
            </a:endParaRPr>
          </a:p>
        </p:txBody>
      </p:sp>
      <p:pic>
        <p:nvPicPr>
          <p:cNvPr id="1026" name="Picture 2" descr="C:\Users\user\Pictures\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48"/>
            <a:ext cx="3500430" cy="340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mages (2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45730"/>
            <a:ext cx="3663858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5\Desktop\71aca3e53ac54f79fac147ea25546c3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4581128"/>
            <a:ext cx="4392489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0"/>
            <a:ext cx="3817756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7"/>
            <a:ext cx="2664296" cy="227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www.rybynskiy.ru/images/111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96195"/>
            <a:ext cx="3563888" cy="22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inversia.ru/site/public/files/9/8587-11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915816" cy="225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437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46800"/>
              </p:ext>
            </p:extLst>
          </p:nvPr>
        </p:nvGraphicFramePr>
        <p:xfrm>
          <a:off x="323528" y="1412776"/>
          <a:ext cx="82809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Северо-Енисейского 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398640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A5D02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по доходам бюджета </a:t>
            </a:r>
            <a:br>
              <a:rPr lang="ru-RU" sz="2400" b="1" dirty="0" smtClean="0">
                <a:solidFill>
                  <a:srgbClr val="A5D02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A5D028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Северо-Енисейского района (тыс. рублей)</a:t>
            </a:r>
            <a:endParaRPr lang="ru-RU" sz="2400" b="1" dirty="0">
              <a:solidFill>
                <a:srgbClr val="A5D028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280999"/>
              </p:ext>
            </p:extLst>
          </p:nvPr>
        </p:nvGraphicFramePr>
        <p:xfrm>
          <a:off x="35496" y="1295400"/>
          <a:ext cx="8879904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9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517326"/>
              </p:ext>
            </p:extLst>
          </p:nvPr>
        </p:nvGraphicFramePr>
        <p:xfrm>
          <a:off x="152400" y="1412776"/>
          <a:ext cx="881208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02692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Северо-Енисейского района по разделам и подразделам классификации расходов бюджетов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8123"/>
              </p:ext>
            </p:extLst>
          </p:nvPr>
        </p:nvGraphicFramePr>
        <p:xfrm>
          <a:off x="107505" y="1124745"/>
          <a:ext cx="8928991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892"/>
                <a:gridCol w="2340923"/>
                <a:gridCol w="1154567"/>
                <a:gridCol w="1154567"/>
                <a:gridCol w="1021429"/>
                <a:gridCol w="1094390"/>
                <a:gridCol w="1386223"/>
              </a:tblGrid>
              <a:tr h="7414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года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latin typeface="Times New Roman"/>
                        </a:rPr>
                        <a:t>0100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313 375,7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327 373,4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392 934,3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latin typeface="Times New Roman"/>
                        </a:rPr>
                        <a:t>377 699,6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/>
                        </a:rPr>
                        <a:t>96,1</a:t>
                      </a:r>
                      <a:endParaRPr lang="ru-RU" sz="110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114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Функционирование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12 096,8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7 671,7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9 450,6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9 331,3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98,7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9910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Функционирование </a:t>
                      </a:r>
                      <a:r>
                        <a:rPr lang="ru-RU" sz="1050" b="0" i="0" u="none" strike="noStrike" dirty="0">
                          <a:latin typeface="Times New Roman"/>
                        </a:rPr>
                        <a:t>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6 717,4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4 282,6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5 272,1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5 272,1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1026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223 924,2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269 949,6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299 508,9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292 966,9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97,8</a:t>
                      </a:r>
                    </a:p>
                  </a:txBody>
                  <a:tcPr marL="7620" marR="7620" marT="7620" marB="0" anchor="ctr"/>
                </a:tc>
              </a:tr>
              <a:tr h="2284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105,6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105,6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7668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0106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35 042,1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42 491,1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41 555,8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41 446,9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449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0107 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Обеспечение проведения выборов и референдумов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2 400,0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843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0111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Резервные фонды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1 000,0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72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85180"/>
              </p:ext>
            </p:extLst>
          </p:nvPr>
        </p:nvGraphicFramePr>
        <p:xfrm>
          <a:off x="0" y="121210"/>
          <a:ext cx="8928993" cy="67011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43238"/>
                <a:gridCol w="2356124"/>
                <a:gridCol w="1179846"/>
                <a:gridCol w="1179846"/>
                <a:gridCol w="1139956"/>
                <a:gridCol w="1019369"/>
                <a:gridCol w="1310614"/>
              </a:tblGrid>
              <a:tr h="6561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477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33 186,2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2 970,0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36 041,4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28 576,8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126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529,9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6 591,6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6 552,0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37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546,7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529,9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6 591,6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6 552,0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517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37 794,7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56 721,5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r>
                        <a:rPr lang="ru-RU" sz="105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511,1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49 963,7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442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35 545,2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53 907,4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57 811,7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44 424,5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76,8</a:t>
                      </a: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1 280,4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2 318,1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5 367,7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5 207,6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770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969,1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496,0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331,7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331,7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155 265,4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212 274,1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257 514,9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257 467,9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642,4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695,2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637,9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637,9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Транспорт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18 755,4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23 230,5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44 955,1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44 955,1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272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85 831,2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153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098,6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116 242,8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116 242,8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50 036,4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35 249,8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95 679,0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95 632,0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689 483,5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1 009 886,3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1 583 106,5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1 560</a:t>
                      </a:r>
                      <a:r>
                        <a:rPr lang="ru-RU" sz="105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273,1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69 011,6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107 243,5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436 694,6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417 701,6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492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530 561,9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749 316,9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961 199,1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959 994,7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60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204120"/>
              </p:ext>
            </p:extLst>
          </p:nvPr>
        </p:nvGraphicFramePr>
        <p:xfrm>
          <a:off x="1" y="44623"/>
          <a:ext cx="9143999" cy="645334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6460"/>
                <a:gridCol w="2429735"/>
                <a:gridCol w="1192490"/>
                <a:gridCol w="1192490"/>
                <a:gridCol w="1302101"/>
                <a:gridCol w="1047859"/>
                <a:gridCol w="1212864"/>
              </a:tblGrid>
              <a:tr h="78118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/>
                </a:tc>
              </a:tr>
              <a:tr h="3709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53 632,1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780,1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139 211,2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138 460,8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36 277,9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29 545,8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46 001,7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44 116,0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1 663,2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1 521,4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2 297,6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2 285,9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0603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объектов растительного и животного мира и среды их обитания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1 303,0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2297,6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2285,9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1 663,2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218,4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410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619 198,6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762 101,3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813 333,0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799 676,1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marL="7620" marR="7620" marT="7620" marB="0" anchor="ctr"/>
                </a:tc>
              </a:tr>
              <a:tr h="3230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161 163,8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180 455,0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199 177,5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196 676,7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283 024,3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377 164,2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381 412,2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374 553,2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02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104 342,6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115 299,0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131 394,8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129 030,3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7036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10 899,3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18 600,6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27 638,5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27 453,6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962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59 768,6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70 582,5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73 701,0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71 962,3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0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139 689,0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159 852,9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247 421,7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243 654,3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05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977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87 826,3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98 995,3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r>
                        <a:rPr lang="ru-RU" sz="105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534,7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176 370,0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01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51 862,7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60 857,6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68 887,0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67 284,2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05857"/>
              </p:ext>
            </p:extLst>
          </p:nvPr>
        </p:nvGraphicFramePr>
        <p:xfrm>
          <a:off x="0" y="1"/>
          <a:ext cx="9143999" cy="644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584"/>
                <a:gridCol w="2372580"/>
                <a:gridCol w="1236915"/>
                <a:gridCol w="1236915"/>
                <a:gridCol w="1122902"/>
                <a:gridCol w="1011225"/>
                <a:gridCol w="1335878"/>
              </a:tblGrid>
              <a:tr h="8780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КФСР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 план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  факт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исполнения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0900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latin typeface="Times New Roman"/>
                        </a:rPr>
                        <a:t>ЗДРАВООХРАНЕНИЕ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9 484,9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21 201,6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16 007,4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15 280,9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95,5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00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0901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Стационарная медицинская помощь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9 484,9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21 201,6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16 007,4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15 280,9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95,5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00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40 767,3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48 563,8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81 875,5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73 763,1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90,1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3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2 008,4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2 549,4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2 887,0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2 887,0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77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24 820,2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29 585,6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44 429,3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36 983,8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83,2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65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672,6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869,8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3 392,7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2 936,6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86,6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0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1006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13 266,1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15 539,0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31 166,5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30 955,7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341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77 984,6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78 628,9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98 507,2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97 898,8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99,4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40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1102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60 696,8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59 456,4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80 166,8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baseline="0" dirty="0" smtClean="0">
                          <a:latin typeface="Times New Roman"/>
                        </a:rPr>
                        <a:t>79 610,7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1103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Спорт высших достижений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284,7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360,3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445,5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440,6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98,9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1105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 smtClean="0"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17 003,1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18 812,2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17 894,9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17 847,5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99,7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1200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24 263,9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29 724,8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34 990,5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34 372,9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98,2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14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>
                          <a:latin typeface="Times New Roman"/>
                        </a:rPr>
                        <a:t>1202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24 263,9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29 724,9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34 990,5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34 372,9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98,2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5273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1400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3 837,9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200 000,0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528 359,6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528 359,6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54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1403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0" i="0" u="none" strike="noStrike" dirty="0">
                          <a:latin typeface="Times New Roman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3 837,9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200 000,0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528 359,6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528 359,6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050" b="0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220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Итого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2 113 355,4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2 908 379,9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4 126 450,9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4 047 247,8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latin typeface="Times New Roman"/>
                        </a:rPr>
                        <a:t>98,1</a:t>
                      </a:r>
                      <a:endParaRPr lang="ru-RU" sz="1050" b="1" i="0" u="none" strike="noStrike" dirty="0"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9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1156" y="2674938"/>
            <a:ext cx="6229625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расходах бюджета Северо-Енисейского района в разрезе видов расходов (тыс.рублей)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20974"/>
              </p:ext>
            </p:extLst>
          </p:nvPr>
        </p:nvGraphicFramePr>
        <p:xfrm>
          <a:off x="0" y="1000108"/>
          <a:ext cx="9144000" cy="5899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64783"/>
                <a:gridCol w="2326738"/>
                <a:gridCol w="1166617"/>
                <a:gridCol w="1166617"/>
                <a:gridCol w="1080927"/>
                <a:gridCol w="1297113"/>
                <a:gridCol w="1441205"/>
              </a:tblGrid>
              <a:tr h="83515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КВР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КВР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  план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 2022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227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435 458,3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528 205,6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555 237,9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550 743,6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677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государственных (муниципальных) нужд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319 982,8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486 795,9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695 666,3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655 117,3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70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53 268,9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53 842,1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57 851,7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56 614,7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недвижимого имущества государственной (муниципальной) собственности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78 957,4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155 337,2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435 180,6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422 927,5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4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200 000,0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528 359,6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528 359,6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14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680 648,2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771 773,7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904 136,8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884 825,8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21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3 838,0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3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541 201,8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712 425,3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950 018,0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948 659,3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364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2 113 355,4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2 908 379,9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4 126 450,9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4 047 247,8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68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71791"/>
              </p:ext>
            </p:extLst>
          </p:nvPr>
        </p:nvGraphicFramePr>
        <p:xfrm>
          <a:off x="152400" y="1916832"/>
          <a:ext cx="8991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044352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Доля исполнения межбюджетных трансфертов </a:t>
            </a:r>
            <a:b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ГРБС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2022 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499 687,5 (тыс. рублей) </a:t>
            </a:r>
            <a:b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12776"/>
            <a:ext cx="8784976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– 52 999,5         Субвенции – 415 951,8       Иные МБТ – 30 736,2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80975" y="1095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812212" cy="974725"/>
          </a:xfr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параметры  исполнения бюджета Северо-Енисейского района за 2022 год (тыс.рублей)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000125" y="1196752"/>
            <a:ext cx="3455988" cy="12961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931353" y="1196752"/>
            <a:ext cx="3567113" cy="12241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699792" y="2780928"/>
            <a:ext cx="3672408" cy="1368152"/>
          </a:xfrm>
          <a:prstGeom prst="flowChartTerminator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/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547664" y="1280319"/>
            <a:ext cx="2304554" cy="3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2"/>
              </a:avLst>
            </a:prstTxWarp>
          </a:bodyPr>
          <a:lstStyle/>
          <a:p>
            <a:pPr algn="ctr">
              <a:defRPr/>
            </a:pPr>
            <a:r>
              <a:rPr lang="ru-RU" sz="2000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Доходы</a:t>
            </a:r>
            <a:r>
              <a:rPr lang="ru-RU" sz="2000" b="1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A5D028">
                    <a:lumMod val="40000"/>
                    <a:lumOff val="6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2771800" y="2924944"/>
            <a:ext cx="3528392" cy="28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 smtClean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9933FF"/>
                </a:solidFill>
                <a:latin typeface="Arial"/>
                <a:cs typeface="Arial"/>
              </a:rPr>
              <a:t>Дефицит</a:t>
            </a:r>
            <a:endParaRPr lang="ru-RU" sz="2000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9933FF"/>
              </a:solidFill>
              <a:latin typeface="Arial"/>
              <a:cs typeface="Arial"/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5383890" y="1340768"/>
            <a:ext cx="2808312" cy="3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74"/>
              </a:avLst>
            </a:prstTxWarp>
          </a:bodyPr>
          <a:lstStyle/>
          <a:p>
            <a:pPr algn="ctr"/>
            <a:r>
              <a:rPr lang="ru-RU" sz="2000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CC6600"/>
                </a:solidFill>
                <a:latin typeface="Arial"/>
                <a:cs typeface="Arial"/>
              </a:rPr>
              <a:t> </a:t>
            </a:r>
            <a:r>
              <a:rPr lang="ru-RU" sz="2000" kern="10" dirty="0">
                <a:ln w="38100">
                  <a:solidFill>
                    <a:srgbClr val="993300"/>
                  </a:solidFill>
                  <a:miter lim="800000"/>
                  <a:headEnd/>
                  <a:tailEnd/>
                </a:ln>
                <a:solidFill>
                  <a:srgbClr val="9933FF"/>
                </a:solidFill>
                <a:latin typeface="Arial"/>
                <a:cs typeface="Arial"/>
              </a:rPr>
              <a:t>Расходы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1331640" y="1916832"/>
            <a:ext cx="273630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ru-RU" sz="2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5EAEFF"/>
                </a:solidFill>
                <a:latin typeface="Times New Roman"/>
                <a:cs typeface="Times New Roman"/>
              </a:rPr>
              <a:t>2 590 383,9</a:t>
            </a:r>
            <a:endParaRPr lang="ru-RU" sz="2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5EAEFF"/>
              </a:solidFill>
              <a:latin typeface="Times New Roman"/>
              <a:cs typeface="Times New Roman"/>
            </a:endParaRPr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3095836" y="3717032"/>
            <a:ext cx="2880319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130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5EAEFF"/>
                </a:solidFill>
                <a:latin typeface="Times New Roman"/>
                <a:cs typeface="Times New Roman"/>
              </a:rPr>
              <a:t>-1 456 863,9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5EAEFF"/>
              </a:solidFill>
              <a:latin typeface="Times New Roman"/>
              <a:cs typeface="Times New Roman"/>
            </a:endParaRPr>
          </a:p>
        </p:txBody>
      </p:sp>
      <p:sp>
        <p:nvSpPr>
          <p:cNvPr id="8205" name="WordArt 13"/>
          <p:cNvSpPr>
            <a:spLocks noChangeArrowheads="1" noChangeShapeType="1" noTextEdit="1"/>
          </p:cNvSpPr>
          <p:nvPr/>
        </p:nvSpPr>
        <p:spPr bwMode="auto">
          <a:xfrm>
            <a:off x="5303549" y="1916832"/>
            <a:ext cx="3096344" cy="36004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6"/>
              </a:avLst>
            </a:prstTxWarp>
          </a:bodyPr>
          <a:lstStyle/>
          <a:p>
            <a:pPr algn="ctr"/>
            <a:r>
              <a:rPr lang="ru-RU" sz="4000" b="1" kern="10" dirty="0" smtClean="0"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5EAEFF"/>
                </a:solidFill>
                <a:latin typeface="Times New Roman"/>
                <a:cs typeface="Times New Roman"/>
              </a:rPr>
              <a:t>4 047 247,8</a:t>
            </a:r>
            <a:endParaRPr lang="ru-RU" sz="4000" b="1" kern="10" dirty="0">
              <a:ln w="3175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5EAE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Users\user\Documents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541807"/>
            <a:ext cx="910532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Публичное слушание по обсуждению проекта отчета об исполнении бюджета /  Администрация городского округа Ступин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664296" cy="204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Итоги года в экономике: из 9 показателей выполнено 6, бюджет профицитны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" y="2564903"/>
            <a:ext cx="2676369" cy="197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642048"/>
              </p:ext>
            </p:extLst>
          </p:nvPr>
        </p:nvGraphicFramePr>
        <p:xfrm>
          <a:off x="0" y="1071546"/>
          <a:ext cx="914400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программных и непрограммных расходов в структуре бюджета Северо-Енисейского района (%)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7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83307360"/>
              </p:ext>
            </p:extLst>
          </p:nvPr>
        </p:nvGraphicFramePr>
        <p:xfrm>
          <a:off x="0" y="1214422"/>
          <a:ext cx="9144000" cy="5643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1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 и непрограммных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Северо-Енисейского района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263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1438"/>
            <a:ext cx="8229600" cy="714375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Доля муниципальных программ бюджета Северо-Енисейского района в 2022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75926598"/>
              </p:ext>
            </p:extLst>
          </p:nvPr>
        </p:nvGraphicFramePr>
        <p:xfrm>
          <a:off x="179388" y="836613"/>
          <a:ext cx="8964612" cy="602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3419872" y="2770413"/>
            <a:ext cx="2664296" cy="185567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Программные расходы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3 744 254,4 тыс. рублей</a:t>
            </a:r>
          </a:p>
          <a:p>
            <a:pPr algn="ctr"/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302 993,4тыс.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1980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28722"/>
              </p:ext>
            </p:extLst>
          </p:nvPr>
        </p:nvGraphicFramePr>
        <p:xfrm>
          <a:off x="0" y="692695"/>
          <a:ext cx="9108503" cy="58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874"/>
                <a:gridCol w="1555111"/>
                <a:gridCol w="1184846"/>
                <a:gridCol w="2257743"/>
                <a:gridCol w="1161120"/>
                <a:gridCol w="1233690"/>
                <a:gridCol w="1161119"/>
              </a:tblGrid>
              <a:tr h="312953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7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реализации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Безопасные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качественные автомобильные дороги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Жилье и городская среда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7817"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«Современная школа» для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оздания (обновления) материально-технической базы для реализации основных и дополнительных общеобразовательных программ цифрового и гуманитарного профилей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«Социальная активность»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«Безопасность дорожного движения» на повышение безопасности дорожного движения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«Культурная среда» на создание модельных муниципальных библиотек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</a:t>
                      </a:r>
                      <a:r>
                        <a:rPr lang="ru-RU" sz="9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федерального проекта «Жилье» на благоустройство дворовых и общественных территорий муниципальных образований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«Спорт – норма жизни»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2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298,9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229,9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69,0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5 000,0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 – ФБ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3 618,8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2 993,1 – ФБ*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157,5 – КБ*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468,2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МБ*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06215"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2020 (факт)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1483,0 </a:t>
                      </a:r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1 366,6 – ФБ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71,9 – КБ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44,5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904,3 из них: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379,5 – КБ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000" u="non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524,8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u="none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2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2021 (факт)</a:t>
                      </a: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5 350,5 из них: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4 930,5 – ФБ    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259,5 – КБ              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160,5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511,6 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379,2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132,4 – 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МБ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926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(факт)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511,0, из них:</a:t>
                      </a:r>
                    </a:p>
                    <a:p>
                      <a:pPr algn="ctr"/>
                      <a:r>
                        <a:rPr lang="ru-RU" sz="1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500,0 -</a:t>
                      </a:r>
                      <a:r>
                        <a:rPr lang="ru-RU" sz="10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КБ</a:t>
                      </a:r>
                    </a:p>
                    <a:p>
                      <a:pPr algn="ctr"/>
                      <a:r>
                        <a:rPr lang="ru-RU" sz="10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11,0 - МБ</a:t>
                      </a:r>
                      <a:endParaRPr lang="ru-RU" sz="1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3 447,5,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2 947,6 – ФБ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155,1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344,8</a:t>
                      </a:r>
                      <a:r>
                        <a:rPr lang="ru-RU" sz="1000" b="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МБ</a:t>
                      </a:r>
                      <a:endParaRPr lang="ru-RU" sz="1000" b="0" u="non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15" y="116632"/>
            <a:ext cx="9003970" cy="50405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Северо-Енисейского района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реализацию национальных проектов (тыс. рублей)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525344"/>
            <a:ext cx="9144000" cy="286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ФБ* - Федеральный бюджет КБ*- краевой бюджет МБ* - местный бюджет</a:t>
            </a: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76923"/>
              </p:ext>
            </p:extLst>
          </p:nvPr>
        </p:nvGraphicFramePr>
        <p:xfrm>
          <a:off x="147617" y="1052737"/>
          <a:ext cx="8856984" cy="540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088"/>
                <a:gridCol w="1496955"/>
                <a:gridCol w="1372209"/>
                <a:gridCol w="1738283"/>
                <a:gridCol w="3064449"/>
              </a:tblGrid>
              <a:tr h="12241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национального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федерального проекта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Получатель средств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44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«Социальная активность»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(091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552281)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511,0, из них:</a:t>
                      </a:r>
                    </a:p>
                    <a:p>
                      <a:pPr algn="ctr"/>
                      <a:r>
                        <a:rPr lang="ru-RU" sz="14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500,0 -</a:t>
                      </a:r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КБ</a:t>
                      </a:r>
                    </a:p>
                    <a:p>
                      <a:pPr algn="ctr"/>
                      <a:r>
                        <a:rPr lang="ru-RU" sz="1400" b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11,0 - МБ</a:t>
                      </a:r>
                      <a:endParaRPr lang="ru-RU" sz="1400" b="0" u="non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бюджетное учреждение «Молодежный центр «АУРУМ» Северо-Енисейского района</a:t>
                      </a:r>
                      <a:endParaRPr lang="ru-RU" sz="14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Оснащение объектов спортивной инфраструктуры спортивно-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технологическим оборудованием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15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Демография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федерального проекта «Спорт – норма жизни»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(092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Е876620)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3 447,5, из них: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2 947,6 – ФБ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155,1 – КБ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non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344,8</a:t>
                      </a:r>
                      <a:r>
                        <a:rPr lang="ru-RU" sz="1400" b="0" u="non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МБ</a:t>
                      </a:r>
                      <a:endParaRPr lang="ru-RU" sz="1400" b="0" u="non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казенное учреждение «Спортивный комплекс Северо-Енисейского района «Нерика»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Поддержка деятельности муниципальных ресурсных центров поддержки добровольчества (волонтерства)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3 958,5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116632"/>
            <a:ext cx="8928992" cy="72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Участие муниципальных учреждений Северо-Енисейского района </a:t>
            </a:r>
          </a:p>
          <a:p>
            <a:pPr algn="ctr"/>
            <a:r>
              <a:rPr lang="ru-RU" dirty="0" smtClean="0">
                <a:solidFill>
                  <a:srgbClr val="3B3B3B"/>
                </a:solidFill>
                <a:latin typeface="Times New Roman" pitchFamily="18" charset="0"/>
                <a:cs typeface="Times New Roman" pitchFamily="18" charset="0"/>
              </a:rPr>
              <a:t>в национальных проектах в 2022 году (тыс. рублей)</a:t>
            </a:r>
            <a:endParaRPr lang="ru-RU" dirty="0">
              <a:solidFill>
                <a:srgbClr val="3B3B3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83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256"/>
            <a:ext cx="7272808" cy="548679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образования» (тыс. рублей)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1" y="1693100"/>
            <a:ext cx="9024765" cy="4860776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86227"/>
            <a:ext cx="8884096" cy="50405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высокого качества образования на территории района, соответствующего потребностям граждан и перспективным задачам развития экономики, организация отдыха и оздоровления детей.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rabota\Мои документы\картинки к бюд\2016-17\щож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-1"/>
            <a:ext cx="1600200" cy="914401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86091"/>
              </p:ext>
            </p:extLst>
          </p:nvPr>
        </p:nvGraphicFramePr>
        <p:xfrm>
          <a:off x="38380" y="1078834"/>
          <a:ext cx="9070795" cy="65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571"/>
                <a:gridCol w="2052826"/>
                <a:gridCol w="2267699"/>
                <a:gridCol w="2267699"/>
              </a:tblGrid>
              <a:tr h="2162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7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826 959,2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805 948,1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Блок-схема: память с посл. доступом 10"/>
          <p:cNvSpPr/>
          <p:nvPr/>
        </p:nvSpPr>
        <p:spPr>
          <a:xfrm>
            <a:off x="9531" y="3286173"/>
            <a:ext cx="1168562" cy="792088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34 346,5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амять с посл. доступом 11"/>
          <p:cNvSpPr/>
          <p:nvPr/>
        </p:nvSpPr>
        <p:spPr>
          <a:xfrm>
            <a:off x="0" y="2158605"/>
            <a:ext cx="1187624" cy="792088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650 501,2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амять с посл. доступом 12"/>
          <p:cNvSpPr/>
          <p:nvPr/>
        </p:nvSpPr>
        <p:spPr>
          <a:xfrm>
            <a:off x="9531" y="6165304"/>
            <a:ext cx="1189263" cy="599567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71 962,4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амять с посл. доступом 13"/>
          <p:cNvSpPr/>
          <p:nvPr/>
        </p:nvSpPr>
        <p:spPr>
          <a:xfrm>
            <a:off x="-7892" y="5301208"/>
            <a:ext cx="1187624" cy="648072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5 418,4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амять с посл. доступом 14"/>
          <p:cNvSpPr/>
          <p:nvPr/>
        </p:nvSpPr>
        <p:spPr>
          <a:xfrm>
            <a:off x="9531" y="4372881"/>
            <a:ext cx="1201652" cy="697555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43 719,6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309104" y="3142157"/>
            <a:ext cx="7735310" cy="108012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жизнедеятельности образовательных учреждений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Капитальные и текущие ремонты образовательных учреждений, а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оборудования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мебели для столовых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образовательных учреждений, комплектов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технологического оборудования для пищеблоков,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асфальтирование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«ССШ № 2»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272283" y="2050594"/>
            <a:ext cx="7746405" cy="100811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дошкольного, общего и дополнительного образования </a:t>
            </a:r>
          </a:p>
          <a:p>
            <a:pPr>
              <a:spcAft>
                <a:spcPts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513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получили дошкольного образования, 1 271 ребенок получил общее образования, 1 861 детей получили дополнительное образование</a:t>
            </a:r>
            <a:endParaRPr lang="ru-RU" sz="1000" dirty="0">
              <a:solidFill>
                <a:schemeClr val="tx1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1316179" y="4294742"/>
            <a:ext cx="7702510" cy="85383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Питанием обеспечены 1252 учащийся. Обеспечены молоком 552 учащихся с 1 по 5 классы.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316179" y="5168858"/>
            <a:ext cx="7702510" cy="856768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одаренных детей 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697 одаренных детей в олимпиадах и конкурсах различного уровня, обеспечение необходимым материально-техническим оборудованием.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1283378" y="6093296"/>
            <a:ext cx="7735310" cy="764704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муниципальной программы</a:t>
            </a:r>
          </a:p>
          <a:p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Управления образования администрации Северо-Енисейского района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0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876167"/>
              </p:ext>
            </p:extLst>
          </p:nvPr>
        </p:nvGraphicFramePr>
        <p:xfrm>
          <a:off x="0" y="1207452"/>
          <a:ext cx="9144000" cy="5770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600"/>
                <a:gridCol w="609600"/>
                <a:gridCol w="685800"/>
              </a:tblGrid>
              <a:tr h="432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1485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численности обучающихся по программам общего образования, участвующих в олимпиадах и конкурсах различного уровня в общей численности обучающихся по программам общего образования,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231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оздоровленных детей школьного возраста,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5896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учащихся муниципальных общеобразовательных учреждений, получающих горячее питание,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8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1,5 до 3 лет, которым предоставлена возможность получать услуги дошкольного образования, в общей численности детей в возрасте от 1,5 до 3 лет (с учетом групп кратковременного пребывания),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9203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3 до 7 лет, которым предоставлена возможность получать услуги дошкольного образования, в общей численности детей в возрасте от 3 до 7 лет (с учетом групп кратковременного пребывания),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97,32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56181">
                <a:tc>
                  <a:txBody>
                    <a:bodyPr/>
                    <a:lstStyle/>
                    <a:p>
                      <a:pPr algn="l"/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жителей района качеством предоставления муниципальных  услуг по отрасли образования,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337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обучающихся,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охваченных основными и дополнительными общеобразовательными программами цифрового и гуманитарного профилей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88,05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40,2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337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выпускников, набравших более 50 баллов по результатам ЕГЭ (в расчете на 1 предмет) в общей численности выпускников, сдавших ЕГЭ,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3377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 в общем количестве муниципальных общеобразовательных учреждений,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84,8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8231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общеобразовательных учреждений (с числом обучающихся более 50), в которых действуют управляющие советы,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8855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детей с ограниченными возможностями здоровья, обучающихся в общеобразовательных учреждениях, имеющих лицензию и аккредитованных по программам специальных (коррекционных) образовательных учреждений, от количества детей данной категории, обучающихся в общеобразовательных учреждениях,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8463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педагогических работников, прошедших добровольную независимую оценку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квалификации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37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муниципальных мероприятий, проводимых с целью обеспечения непрерывности профессионального мастерства педагогических работников, шт.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376"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отдохнувших на летних пришкольных оздоровительных площадках, чел.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504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7144072" cy="91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Северо-Енисейского района «Развитие образования»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rabota\Мои документы\картинки к бюд\2016-17\7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828800" cy="1071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59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546969"/>
              </p:ext>
            </p:extLst>
          </p:nvPr>
        </p:nvGraphicFramePr>
        <p:xfrm>
          <a:off x="179512" y="692696"/>
          <a:ext cx="8816090" cy="5795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297"/>
                <a:gridCol w="680012"/>
                <a:gridCol w="764912"/>
                <a:gridCol w="6545869"/>
              </a:tblGrid>
              <a:tr h="31930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684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 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685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5 660,9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660,4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переданных Красноярским краем отдельных государственных полномочий и  финансовое обеспечение дополнительных мероприятий по охране и укреплению здоровья детей, проживающих в Северо-Енисейском районе, всего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0402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4234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3 858,5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3 858,0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образований на осуществление государственных полномочий по организации и обеспечению отдыха и оздоровления детей в рамках подпрограммы «Развитие дошкольного, общего и дополнительного образования» государственной программы Красноярского края «Развитие образования» (в соответствии с Законом края от 19 апреля 2018 года № 5-1533  «О наделении органов местного самоуправления муниципальных районов и городских округов края государственными полномочиями по организации и обеспечению отдыха и оздоровления детей»), всего: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81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9481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1 119,3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9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119,3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70 % стоимости 58 путевок 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9481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100 % стоимости 4 путевок детям-сиротам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1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2 628,9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2 628,4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  70 % стоимости набора продуктов питания для 354 детей, оплата  100 % стоимости набора продуктов питания для 186 детей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054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1 802,4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1 802,4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решения Северо-Енисейского районного Совета депутатов от 14.04.2022 № 340-22 «О дополнительном финансовом обеспечении расходов, связанных с организацией отдыха и оздоровления детей (обучающихся) в образовательных организациях Северо-Енисейского района в каникулярное время при их направлении в краевые и муниципальные загородные оздоровительные лагеря, расположенные на территории края в 2022 году», всего: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481"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578,9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30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средней стоимости 58 путевок в краевые загородные лагеря, расположенные на территории Красноярского края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16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769,2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769,2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30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 стоимости набора продуктов питания или готовых блюд и их транспортировки в лагеря с дневным пребыванием детей для 354 детей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316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454,3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финансовое обеспечение оплаты 100 % стоимости услуг по сопровождению детей в краевые и муниципальные загородные оздоровительные лагеря, расположенные на территории края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20980" cy="338496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обеспечение организации отдыха и оздоровления детей в 2022 году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2516" y="455128"/>
            <a:ext cx="180020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3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915969"/>
              </p:ext>
            </p:extLst>
          </p:nvPr>
        </p:nvGraphicFramePr>
        <p:xfrm>
          <a:off x="35495" y="1241850"/>
          <a:ext cx="9108505" cy="731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6"/>
                <a:gridCol w="2835128"/>
                <a:gridCol w="1583613"/>
                <a:gridCol w="1403648"/>
              </a:tblGrid>
              <a:tr h="2441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43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954 221,1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953 016,7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4935" y="1921181"/>
            <a:ext cx="737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году: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rivetsochi.ru/uploads/images/00/39/40/2011/07/16/3a57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" y="202671"/>
            <a:ext cx="1187624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3882" y="619529"/>
            <a:ext cx="793011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обеспечение населения района качественными жилищно-коммунальными услугами в условиях развития рыночных отношений в отрасли и ограниченного роста оплаты жилищно-коммунальных услуг; формирование целостности и эффективной системы управления энергосбережением и повышением энергетической эффективности; обеспечение населения и организаций района топливом для нужд отопления и лесоматериалом для проведения ремонтно-строительных работ.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4625"/>
            <a:ext cx="7704856" cy="648071"/>
          </a:xfrm>
          <a:noFill/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Северо-Енисейского района «Реформирование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модернизация жилищно-коммунального хозяйства и повышение энергетической эффективности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(тыс. рублей)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671237"/>
              </p:ext>
            </p:extLst>
          </p:nvPr>
        </p:nvGraphicFramePr>
        <p:xfrm>
          <a:off x="179512" y="2194466"/>
          <a:ext cx="9143999" cy="4586158"/>
        </p:xfrm>
        <a:graphic>
          <a:graphicData uri="http://schemas.openxmlformats.org/drawingml/2006/table">
            <a:tbl>
              <a:tblPr firstRow="1" bandRow="1"/>
              <a:tblGrid>
                <a:gridCol w="720080"/>
                <a:gridCol w="8423919"/>
              </a:tblGrid>
              <a:tr h="384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175 289,7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1. «Модернизация, реконструкция, капитальный ремонт объектов коммунальной инфраструктуры и обновление материально-технической базы предприятий жилищно-коммунального хозяйства Северо-Енисейского района»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6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27 314,0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участков сетей тепловодоснабжения,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холодного водоснабжения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481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подготовке проектов капитальных ремонтов объектов,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также расходы на проверку достоверности определения сметной стоимости капитального ремонта объектов муниципальной собственности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488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20 598,5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обеспечением жизнедеятельности населения Северо-Енисейского района в части приобретения и установки емкостей для жидкого топлива в 2022 году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6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независимой экспертизы работоспособности индивидуальных тепловых пунктов, расположенных в многоквартирных домах,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50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5 489,1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кровли нежилого здания ремонтного цеха, ул. Северная, 1/5,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6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21 090,7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муниципального имущества - - монтаж узлов учета тепловой энергии в котельных в населенных пунктов Северо-Енисейского района, (оборудование многоквартирных домов индивидуальными тепловыми пунктами)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 с получением положительного заключения государственной экспертизы на капитальный ремонт систем противопожарной защиты в зданиях котельных населенных пунктов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6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государственной экспертизы проектной документации на капитальный ремонт систем противопожарной защиты в зданиях котельных населенных пунктов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4095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государственной экспертизы проектной документации в объеме проверки сметной стоимости на капитальный ремонт систем противопожарной защиты в зданиях котельных населенных пунктов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367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97 389,5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оборудования, техники и запасных частей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нужд коммунального хозяйства 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5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 по устройству пяти узлов учета тепловой энергии в теплоисточниках (котельных) в населенных пунктах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5184">
                <a:tc>
                  <a:txBody>
                    <a:bodyPr/>
                    <a:lstStyle/>
                    <a:p>
                      <a:pPr algn="ctr"/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проектной документации на монтаж индивидуальных тепловых пунктов системы горячего водоснабжения с закрытым контуром в жилых домах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4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290711"/>
              </p:ext>
            </p:extLst>
          </p:nvPr>
        </p:nvGraphicFramePr>
        <p:xfrm>
          <a:off x="107503" y="476672"/>
          <a:ext cx="8928993" cy="5512572"/>
        </p:xfrm>
        <a:graphic>
          <a:graphicData uri="http://schemas.openxmlformats.org/drawingml/2006/table">
            <a:tbl>
              <a:tblPr firstRow="1" bandRow="1"/>
              <a:tblGrid>
                <a:gridCol w="737810"/>
                <a:gridCol w="8191183"/>
              </a:tblGrid>
              <a:tr h="172531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5 950,7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2. «Чистая вода Северо-Енисейского района»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4453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5 950,7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водозабора подземных вод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 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44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763 615,4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3. «Доступность коммунально-бытовых услуг для населения Северо-Енисейского района» 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105 351,9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муниципальных образований на реализацию отдельных мер по обеспечению ограничения платы граждан за коммунальные услуги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9 627,6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затрат, связанных с обеспечением жителей района услугами бытового обслуживания в части возмещения части затрат в связи с оказанием бытовых услуг общих отделений бань  гп Северо-Енисейский , п. Тея, п. Вангаш, п. Новая Калами, п. Енашимо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6 874,0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 по организации водоснабжения населения в части доставки воды автомобильным транспортом от центральной водокачки к водоразборным колонкам и на содержание водоразборных колонок в гп Северо-Енисейский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10 814,6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Возмещение фактически понесенных затрат, связанных с организацией в границах района теплоснабжения населения в части производства и (или) реализации топлива твердого (швырок всех групп пород)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14 015,4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 по организации в границах района теплоснабжения населения в части хранения нефти, находящейся в муниципальной собственности Северо-Енисейского района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23 253,9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организацией в границах района теплоснабжения населения в части доставки жидкого котельно-печного топлива от его места хранения в Северо-Енисейском районе до котельных Северо-Енисейского района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539 165,0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финансовое обеспечение затрат, связанных с организацией в границах района теплоснабжения населения в части затрат по приобретению (закупу) котельно-печного топлива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/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28 185,8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Субсидии, которые не были реализованы в 2021 году по причине окончания срока подачи заявок на конкурсный отбор в январе 2022 года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492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26 327,2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возмещение фактически понесенных затрат, связанных с выполнением работ по строительству и содержанию (эксплуатации) автозимника от 266 километра автомобильной дороги «</a:t>
                      </a:r>
                      <a:r>
                        <a:rPr lang="ru-RU" sz="900" b="0" u="none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Епишино</a:t>
                      </a:r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–Северо-Енисейский» до пункта отпуска товарной нефти Юрубчено-Тохомского месторождения протяженностью 240 километров (связанного с доставкой в Северо-Енисейский район котельно-печного топлива)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5 823,5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4. «Энергосбережение и повышение энергетической эффективности в Северо-Енисейском районе»</a:t>
                      </a:r>
                      <a:endParaRPr lang="ru-RU" sz="9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358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5 823,5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Выпадающие доходы энергоснабжающих организаций, связанных с применением государственных регулируемых цен (тарифов) на электрическую энергию, вырабатываемую дизельными электростанциями для населения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224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5. «Участие в организации деятельности по обращению с твердыми коммунальными отходами на территории Северо-Енисейского района»</a:t>
                      </a:r>
                      <a:endParaRPr lang="ru-RU" sz="9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  <a:tr h="5502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2 337,4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доставка автомобильных весов для полигонов твердых коммунальных отходов в населенных пунктах Северо-Енисейского района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74042"/>
          </a:xfrm>
        </p:spPr>
        <p:txBody>
          <a:bodyPr>
            <a:normAutofit/>
          </a:bodyPr>
          <a:lstStyle/>
          <a:p>
            <a:pPr algn="l"/>
            <a:r>
              <a:rPr lang="ru-RU" sz="900" dirty="0" smtClean="0">
                <a:solidFill>
                  <a:schemeClr val="tx1"/>
                </a:solidFill>
              </a:rPr>
              <a:t>Продолжение:</a:t>
            </a:r>
            <a:endParaRPr lang="ru-RU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" y="43314"/>
            <a:ext cx="9144000" cy="129540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Северо-Енисейского района </a:t>
            </a:r>
            <a:br>
              <a:rPr lang="ru-RU" sz="24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              за 2022 год (тыс. рублей) </a:t>
            </a:r>
            <a:endParaRPr lang="ru-RU" sz="2400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62000" y="2362200"/>
            <a:ext cx="1752600" cy="11430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Доходы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762000" y="5029200"/>
            <a:ext cx="1752600" cy="11430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 Дефицит</a:t>
            </a:r>
          </a:p>
          <a:p>
            <a:pPr algn="ctr"/>
            <a:r>
              <a:rPr lang="ru-RU" sz="16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+ Профицит</a:t>
            </a:r>
            <a:endParaRPr lang="ru-RU" sz="1600" b="1" dirty="0">
              <a:solidFill>
                <a:prstClr val="white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62000" y="3733800"/>
            <a:ext cx="1752600" cy="1143000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Расходы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0400" y="1371600"/>
            <a:ext cx="1371600" cy="609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План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5400" y="1371600"/>
            <a:ext cx="1676400" cy="609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Факт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62800" y="1371600"/>
            <a:ext cx="1676400" cy="609600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%</a:t>
            </a:r>
          </a:p>
          <a:p>
            <a:pPr algn="ctr"/>
            <a:r>
              <a:rPr lang="ru-RU" sz="1400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исполнения</a:t>
            </a:r>
            <a:endParaRPr lang="ru-RU" sz="14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2895600" y="2499062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3 251 102,4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7162800" y="25908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79,7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105400" y="25908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2 590 363,9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2895600" y="39624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4 126 450,9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5105400" y="39624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4 047 247,8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5" name="Волна 14"/>
          <p:cNvSpPr/>
          <p:nvPr/>
        </p:nvSpPr>
        <p:spPr>
          <a:xfrm>
            <a:off x="7162800" y="39624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98,1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2971800" y="51816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- 875 348,5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5105400" y="5181600"/>
            <a:ext cx="1676400" cy="914400"/>
          </a:xfrm>
          <a:prstGeom prst="wav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- 1 456 863,9</a:t>
            </a:r>
            <a:endParaRPr lang="ru-RU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23" name="Рисунок 22" descr="0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92" y="1077326"/>
            <a:ext cx="2870308" cy="1284874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2050" name="Picture 2" descr="https://prv2.lori-images.net/semya-pod-zontom-0000976570-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29200"/>
            <a:ext cx="226774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8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679545"/>
              </p:ext>
            </p:extLst>
          </p:nvPr>
        </p:nvGraphicFramePr>
        <p:xfrm>
          <a:off x="35495" y="1447798"/>
          <a:ext cx="9108504" cy="3234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4432"/>
                <a:gridCol w="1404156"/>
                <a:gridCol w="1529916"/>
              </a:tblGrid>
              <a:tr h="456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157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уровня износа коммунальной инфраструктуры, %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016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проб воды, отбор которых произведен из водопроводной сети, которые не отвечают гигиеническим нормативам по санитарно-химическим показателям, %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9089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 котельно-печного топлива, необходимый для теплоснабжения района,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тн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12 331,6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3695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оснащенности территории населенных пунктов Северо-Енисейского района обустроенными площадками для сбора твердых коммунальных отходов в целях улучшения санитарно-эпидемиологической обстановки, %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оличество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посещений муниципальных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бань, чел.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11 610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8651">
                <a:tc>
                  <a:txBody>
                    <a:bodyPr/>
                    <a:lstStyle/>
                    <a:p>
                      <a:pPr marL="933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бъем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топлива твердого (швырок всех групп пород), необходимый для теплоснабжения населения, проживающего в неблагоустроенном секторе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района, куб.м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47625" marB="47625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6 416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26094"/>
            <a:ext cx="7440488" cy="130264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Северо-Енисейского района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«Реформирование и модернизация жилищно-коммунального хозяйства и повышение энергетической эффективности»</a:t>
            </a:r>
          </a:p>
        </p:txBody>
      </p:sp>
      <p:pic>
        <p:nvPicPr>
          <p:cNvPr id="1026" name="Picture 2" descr="http://ptm.tomsk.ru/userfiles/kotelnoye_oborud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7781"/>
            <a:ext cx="2225551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2.imgsmail.ru/imgpreview?key=7b6fcf61cf967c62&amp;mb=imgdb_preview_18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51" y="4941168"/>
            <a:ext cx="2422649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z.all.biz/img/kz/catalog/middle/39703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339" y="4941168"/>
            <a:ext cx="22860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2.imgsmail.ru/imgpreview?key=1dfce7fbdca77710&amp;mb=imgdb_preview_19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551" y="4941168"/>
            <a:ext cx="220980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rivetsochi.ru/uploads/images/00/39/40/2011/07/16/3a57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1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6802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Северо-Енисейского района от чрезвычайных ситуаций природного и техногенного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характера и обеспечение профилактики правонарушений»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Цель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повышение эффективности защиты территории и </a:t>
            </a:r>
          </a:p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Северо-Енисейского района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113393"/>
              </p:ext>
            </p:extLst>
          </p:nvPr>
        </p:nvGraphicFramePr>
        <p:xfrm>
          <a:off x="-1" y="1571611"/>
          <a:ext cx="9144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144889"/>
                <a:gridCol w="2032000"/>
                <a:gridCol w="2144889"/>
              </a:tblGrid>
              <a:tr h="401839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411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50 797,3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49 881,3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2285992"/>
            <a:ext cx="4823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направления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2022 году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77258"/>
              </p:ext>
            </p:extLst>
          </p:nvPr>
        </p:nvGraphicFramePr>
        <p:xfrm>
          <a:off x="0" y="2629028"/>
          <a:ext cx="9144000" cy="844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1600"/>
                <a:gridCol w="8172400"/>
              </a:tblGrid>
              <a:tr h="295916"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44 424,5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печение предупреждения возникновения и развития чрезвычайных ситуаций природного и техногенного характера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8728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5 125,1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первичных мер пожарной безопасности в населенных пунктах района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728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правонарушений в районе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0" y="1000108"/>
            <a:ext cx="9108504" cy="571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2204864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173577"/>
              </p:ext>
            </p:extLst>
          </p:nvPr>
        </p:nvGraphicFramePr>
        <p:xfrm>
          <a:off x="0" y="3532537"/>
          <a:ext cx="9036496" cy="1830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3065"/>
                <a:gridCol w="1012961"/>
                <a:gridCol w="1270470"/>
              </a:tblGrid>
              <a:tr h="24740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7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Предотвращение гибели людей при пожарах и ЧС природного и техногенного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характера, человек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29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числа пострадавших в районе при пожарах и ЧС природного и техногенного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характера, человек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845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Охват населения района, оповещаемого с помощью электросирен С-40 и средствами громкоговорящей связи от числа населения района, %</a:t>
                      </a:r>
                      <a:endParaRPr lang="ru-RU" sz="1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57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Профилактическое обслуживание минерализованных защитных противопожарных полос, штук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92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Количество обслуживаемых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 видеонаблюдения, установленных в общественных местах, единиц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 descr="\\KORNILOVA\Users\i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53234"/>
            <a:ext cx="2520280" cy="1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KORNILOVA\Users\20130830-kotelna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553233"/>
            <a:ext cx="2809962" cy="126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KORNILOVA\Users\5f2e55abbcd9ac15e3a29587dcfe98f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7232"/>
            <a:ext cx="2287141" cy="130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4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548680"/>
            <a:ext cx="8208912" cy="5859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и сохранение благоприятных условий для устойчивого развития сферы культуры, создание единого культурного пространства и сохранения культурного наследия, развитие культурного и духовного потенциала населения Северо-Енисейского района 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973244"/>
              </p:ext>
            </p:extLst>
          </p:nvPr>
        </p:nvGraphicFramePr>
        <p:xfrm>
          <a:off x="1626" y="1240926"/>
          <a:ext cx="9071991" cy="74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997"/>
                <a:gridCol w="2127998"/>
                <a:gridCol w="2015998"/>
                <a:gridCol w="2127998"/>
              </a:tblGrid>
              <a:tr h="2160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200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265 099,2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261 069,8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43042" y="2143117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1990126"/>
            <a:ext cx="4953000" cy="2147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975905"/>
              </p:ext>
            </p:extLst>
          </p:nvPr>
        </p:nvGraphicFramePr>
        <p:xfrm>
          <a:off x="38100" y="2276872"/>
          <a:ext cx="9144000" cy="448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476"/>
                <a:gridCol w="8426524"/>
              </a:tblGrid>
              <a:tr h="365205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83 276,0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«Централизованная клубная система Северо-Енисейского района»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38 914,7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казенного учреждения «Центр обслуживания муниципальных учреждений Северо-Енисейского района» 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2897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35 650,9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Централизованная библиотечная система Северо-Енисейского района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7551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28 369,6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Отдела культуры администрации Северо-Енисейского района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0688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12 594,5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дополнительного образования «Северо-Енисейская детская школа искусств»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9 360,0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цели, не связанные с выполнением муниципального задания муниципального бюджетного учреждения «Муниципальный музей»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568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21 494,9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и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государственную поддержку комплексного развития (Модернизация библиотеки)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1 168,0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работы по устройству нового бетонного крыльца (включая демонтаж старого крыльца) здания библиотеки, ул. Октябрьская, 6, п. Тея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6 508,1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Монтажные работы по устройству нового бетонного крыльца (включая демонтаж старого крыльца) здания библиотеки, ул. Октябрьская, 6, п. Тея 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7 556,4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 с выполнением инженерно-геологических, инженерно-геодезических изысканий и получением положительного заключения государственной экспертизы на строительство здания школы искусств, гп Северо-Енисейский, ул. Маяковского, 10А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1 183,4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по подготовке проектов капитальных ремонтов объектов –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798,7, расходы на проверку достоверности определения сметной стоимости – 317,8, расходы на проверку сметной стоимости капитального ремонта объектов – 67,7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15616" y="-20126"/>
            <a:ext cx="74168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программа «Развитие культуры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lang="ru-RU" sz="1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(тыс. рублей)</a:t>
            </a:r>
            <a:br>
              <a:rPr lang="ru-RU" sz="1600" b="1" dirty="0"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7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43042" y="2143117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77158"/>
              </p:ext>
            </p:extLst>
          </p:nvPr>
        </p:nvGraphicFramePr>
        <p:xfrm>
          <a:off x="251520" y="1080857"/>
          <a:ext cx="8496944" cy="2751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705"/>
                <a:gridCol w="7830239"/>
              </a:tblGrid>
              <a:tr h="365205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проведение авторского надзора за выполнением капитального ремонта помещений центральной районной библиотеки МБУ «ЦБС», ул. Ленина, 52, гп Северо-Енисейский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210,8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проведение измерений параметров электрооборудования и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тепловизионного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исследования помещений центральной районной библиотеки МБУ «ЦБС», ул. Ленина, 52, гп Северо-Енисейский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2897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7 924,6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 с выполнением инженерно-геологических, инженерно-геодезических изысканий и получением положительного заключения государственной экспертизы на реконструкцию объекта незавершенного строительства в здание культурно-досугового центра, п. Брянка ул. Школьная, 26В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6191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455,7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Демонтаж сцены, ул. Ленина, 9Б, гп Северо-Енисейский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21600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проекта капитального ремонта крыши здания РДК «Металлург» муниципального бюджетного учреждения «Централизованная клубная система Северо-Енисейского района» ул. Ленина, 9, гп Северо-Енисейский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568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5 407,4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здания районного дома культуры «Металлург» муниципального бюджетного учреждения «Централизованная клубная система Северо-Енисейского района» ул. Ленина, 9, гп Северо-Енисейский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57568">
                <a:tc>
                  <a:txBody>
                    <a:bodyPr/>
                    <a:lstStyle/>
                    <a:p>
                      <a:pPr algn="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557,9</a:t>
                      </a:r>
                      <a:endParaRPr lang="ru-RU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495496"/>
            <a:ext cx="2376264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ПРОДОЛЖЕНИЕ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92842"/>
              </p:ext>
            </p:extLst>
          </p:nvPr>
        </p:nvGraphicFramePr>
        <p:xfrm>
          <a:off x="0" y="285728"/>
          <a:ext cx="9144001" cy="491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8400"/>
                <a:gridCol w="1399303"/>
                <a:gridCol w="748149"/>
                <a:gridCol w="748149"/>
              </a:tblGrid>
              <a:tr h="39860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результаты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измерения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62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представленных (во всех формах) музейных предметов от общего количества предметов основного фонда музея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41,4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0716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посетителей (индивидуальные посещения, экскурсионные посещения, мероприятия музея)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9 202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7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книговыдач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227 500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234 180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59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посещений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71 400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76 708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5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Увеличение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доли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библиотек, подключенных к сети интернет в общем количестве библиотек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83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зарегистрированных пользователей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887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8 065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435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объема электронного каталога библиотек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387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поступлений новой литературы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4 500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7 772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59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книжного фонда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экз.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103 850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107 648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5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эксплуатационно-технического обслуживания объектов и помещений,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а так же содержание указанных объектов, помещений и прилегающей территории в надлежаще состоянии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кв. 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22 646,3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22 646,3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99591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концертов, концертных программ, выставок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иных зрелищных мероприятий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780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11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Соблюдение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сроков предоставления отчетности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83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новых постановок народного театра «Самородок»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систематически обучающихся учащихся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933"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сроков предоставления форм бюджетной отчетности по всем обслуживаемым учреждениям в вышестоящие организации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157192"/>
            <a:ext cx="3059832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809" y="5157192"/>
            <a:ext cx="2592288" cy="17008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3475809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5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992888" cy="64807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культуры, спорта и молодежной политики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778" y="764704"/>
            <a:ext cx="8928992" cy="648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условий, обеспечивающих возможность граждан систематически заниматься физической культурой и спортом, повышение конкурентоспособности спорта Северо-Енисейского района на спортивной арене края;   создание условий для развития потенциала молодежи и его реализации в интересах развития Северо-Енисейского  района; создание благоприятных условий для оздоровления населения Северо-Енисейского района. 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420535"/>
              </p:ext>
            </p:extLst>
          </p:nvPr>
        </p:nvGraphicFramePr>
        <p:xfrm>
          <a:off x="112777" y="1484784"/>
          <a:ext cx="8928993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653"/>
                <a:gridCol w="2871770"/>
                <a:gridCol w="1440160"/>
                <a:gridCol w="1229410"/>
              </a:tblGrid>
              <a:tr h="2790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объем расходов по программе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70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110 196,9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109 409,0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2778" y="1734209"/>
            <a:ext cx="345111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году: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5840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586393"/>
              </p:ext>
            </p:extLst>
          </p:nvPr>
        </p:nvGraphicFramePr>
        <p:xfrm>
          <a:off x="182876" y="2132855"/>
          <a:ext cx="8885030" cy="3651364"/>
        </p:xfrm>
        <a:graphic>
          <a:graphicData uri="http://schemas.openxmlformats.org/drawingml/2006/table">
            <a:tbl>
              <a:tblPr firstRow="1" bandRow="1"/>
              <a:tblGrid>
                <a:gridCol w="858822"/>
                <a:gridCol w="8026208"/>
              </a:tblGrid>
              <a:tr h="571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59 882,0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деятельности муниципального казенного учреждения «Спортивный комплекс Северо-Енисейского района «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Нерика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-57 813,0 организации и проведения всероссийских, районных спортивных мероприятий, акций, участие в официальных физкультурных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спортивных мероприятиях Красноярского края – 2 069,0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10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17 847,5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Отдела физической культуры,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спорта и молодежной политики администрации Северо-Енисейского района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410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14 163,7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Финансовое обеспечение выполнения муниципального задания и субсидии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цели, не связанные с выполнением муниципального задания в отношении муниципального бюджетного учреждения «Молодежный центр «АУРУМ» Северо-Енисейского района»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4105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i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1 362,3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документации, инженерных изысканий и государственной экспертизы на реконструкцию крыши здания крытого плавательного бассейна по ул. Фабричная, 1Б,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4105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862,7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проектной документации, инженерно-геодезических изысканий и государственной экспертизы на устройство зрительных трибун и ограждения стадиона по ул. Фабричная, 1 в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  <a:tr h="41055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5 047,9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устройство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травмобезопасного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спортивного покрытия на баскетбольной площадке с разметкой для мини-футбола на центральном стадионе по ул. Фабричная, стр. 1 в </a:t>
                      </a:r>
                      <a:r>
                        <a:rPr lang="ru-RU" sz="1100" dirty="0" err="1" smtClean="0">
                          <a:effectLst/>
                          <a:latin typeface="Times New Roman"/>
                          <a:ea typeface="Times New Roman"/>
                        </a:rPr>
                        <a:t>гп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 Северо-Енисейский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  <a:tr h="249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688,6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Разборка крытой переходной галереи, ул. Фабричная 1, А,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Северо-Енисейский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  <a:tr h="2492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2 182,9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ремонты душевых и раздевалок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20000"/>
                      </a:srgbClr>
                    </a:solidFill>
                  </a:tcPr>
                </a:tc>
              </a:tr>
              <a:tr h="405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7 371,4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инвентаря,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оборудования  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пассажирского автомобиля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A0B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514670"/>
              </p:ext>
            </p:extLst>
          </p:nvPr>
        </p:nvGraphicFramePr>
        <p:xfrm>
          <a:off x="35495" y="1556792"/>
          <a:ext cx="6696745" cy="511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593"/>
                <a:gridCol w="1055078"/>
                <a:gridCol w="1205074"/>
              </a:tblGrid>
              <a:tr h="4559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413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 Северо-Енисейского района, систематически занимающегося физической культурой и спортом от общей численности населения района,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официальных физкультурных мероприятий и спортивных соревнований, проводимых на территории Северо-Енисейского района, согласно календарному плану физкультурно-спортивных мероприятий Северо-Енисейского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района, 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0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участников официальных физкультурных мероприятий и спортивных соревнований, проводимых Красноярского края, согласно календарному плану физкультурно-спортивных мероприятий Красноярского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края, 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62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молодежи и взрослого населения района систематически занимающегося физической культурой и спортом в спортивных клубах по месту жительства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граждан, 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1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проведенных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молодежным центром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мероприятий / 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их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участников,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/чел.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/ 3 800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 / 3 800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32656"/>
            <a:ext cx="8143900" cy="81032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муниципальной программы Северо-Енисейского района «Развитие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физической культуры, спорта и молодежной политики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Pictures\картинкаспор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178324"/>
              </p:ext>
            </p:extLst>
          </p:nvPr>
        </p:nvGraphicFramePr>
        <p:xfrm>
          <a:off x="307975" y="1556792"/>
          <a:ext cx="8584506" cy="520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609"/>
                <a:gridCol w="3960440"/>
                <a:gridCol w="1008112"/>
                <a:gridCol w="1080120"/>
                <a:gridCol w="1080120"/>
                <a:gridCol w="93610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№ строки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 проекта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краевого бюджета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бюджета Северо-Енисейского района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юридических лиц, индивидуальных предпринимателей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граждан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гп Северо-Енисейский «Обустройство спортивной площадки «Спортивный дворик в гп Северо-Енисейский»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1 858,8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154,9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88,5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Иинициативный проект п. Тея Северо-Енисейского района «Приобретение оборудования для Дома культуры п. Тея Северо-Енисейского района»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1 295,2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110,6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94,8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п. Новая Калами Северо-Енисейского района «Благоустройство детской игровой площадки «Солнышко»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639,8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52,7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22,6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п.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Вангаш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Северо-Енисейского района «Благоустройство территории сельского Дома культуры п.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Вангаш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Северо-Енисейского района»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700,0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574,2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99,1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42,5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п. Брянка Северо-Енисейского района «Звуки музыки»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251,6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16,5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п. Вельмо «Приобретение 2-х пожарных мотопомп»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70,1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0,0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4 815,5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822,0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438,3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265,6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8880921" cy="133238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Реализация инициативных проектов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счет средств иного межбюджетного трансферта бюджетам муниципальных образований на осуществление расходов, направленных на реализацию мероприятий по поддержке местных инициатив, в рамках подпрограммы «Поддержка местных инициатив» государственной программы Красноярского края «Содействие развитию местного самоуправления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2022 году (тыс. рублей)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AutoShape 4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AutoShape 6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3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863329"/>
              </p:ext>
            </p:extLst>
          </p:nvPr>
        </p:nvGraphicFramePr>
        <p:xfrm>
          <a:off x="307974" y="692696"/>
          <a:ext cx="8584505" cy="5998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86"/>
                <a:gridCol w="6192688"/>
                <a:gridCol w="720080"/>
                <a:gridCol w="792088"/>
                <a:gridCol w="576063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№ строки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Наименование проекта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краевого бюджета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бюджета Северо-Енисейского района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Средства граждан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«Веселая карусель» (п.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Вангаш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ул. Студенческая)/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на детской площадке установлены песочницы, карусели, качели, качалки на пружине, игрового комплекса  «Беговой барабан», уголок отдыха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830,9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805,9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25,0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70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«Благоустройство территории ТОС «Тарасовский» (п. Тея, ул. 50 лет Октября, д. 12Б и 12В)/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приобретены и установлены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велопарковки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– 2 штуки по 10 мест каждая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140,1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135,9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4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«Безопасный двор»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ул. Донского, д. 33А)/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установлены бортовые камни, произведена укладка асфальтобетонных покрытий дорожек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1 092,9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1 066,6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26,3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«Площадка для выгула собак»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ул. Ленина)/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установлена площадка для выгула собак, с установкой конструкций, барьеров, балансира для дрессировки собак, снаряда «Горка», слалома для дрессировки собак,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тоннелью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для тренировки собак, урны «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Calibri"/>
                          <a:cs typeface="Calibri"/>
                        </a:rPr>
                        <a:t>догБокс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», дивана, урны, информационного стенда, ограждения, калитки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1 695,6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1 651,0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44,6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4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«Цветущий палисадник» (гп Северо-Енисейский, ул. Донского, д. 45А)/ приобретены 10 цветников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340,0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325,3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14,7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«Любимый двор»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ул. Ленина, д. 21 и д. 23)/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приобретены и установлены 10 цветников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340,1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331,3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«Детская игровая площадка «Наша мечта» (гп Северо-Енисейский, ул. Геологическая)/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 установлена детская площадка, песочница с навесом, карусель, качели двойные с гибкой подвеской, качели на деревянных  стойках «Гнездо», спортивный комплекс, диван на подвесе, домик беседка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1 681,8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1 638,8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43,0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49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«Безопасный тротуар»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от ул. 40 лет Победы, д. 10 до ул. капитана 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Тибекина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, д. 3А)/ 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установлены бортовые камни с укладкой плитки тротуарной, устроены металлические пешеходные ограждения, посеяны газоны партерные, мавританские и обыкновенные, приобретены семена трав, устроен пешеходный переход через теплотрассу, установлены 4 уличных светильников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2 890,0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2 804,2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85,8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31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«Красивый двор»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ул. Донского, 14А)/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приобретены и установлены 10 цветников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340,1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331,7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«Наш зеленый двор»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ул. Донского, д. 20Б и 20В)/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приобретены и установлены 8 цветников и щит информационный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304,1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296,8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7,3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27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«Цветочная фантазия» (</a:t>
                      </a:r>
                      <a:r>
                        <a:rPr lang="ru-RU" sz="900" dirty="0" err="1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гп</a:t>
                      </a: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 Северо-Енисейский, ул. Нагорная)/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приобретены и установлены 10 цветников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380,4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371,2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9,2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«Наш палисад» (гп Северо-Енисейский, ул. Ленина,  д. 3)/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приобретено и установлено ограждение, калитка, столбик для ограждения, 6 цветников, один набор вазонов «Пирамида»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524,9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511,7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5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Инициативный проект «Благоустройство – путь к здоровью» (гп Северо-Енисейский, ул. Октябрьская)/</a:t>
                      </a: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Calibri"/>
                        </a:rPr>
                        <a:t> приобретен и установлен кардиотренажер, брусья, спортивный комплекс «Скалодром», набор вазонов «Пирамида», вазон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504,9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494,3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10,6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25106">
                <a:tc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10 065,8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10 764,7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301,1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8880921" cy="54029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Реализация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инициативных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проектов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населенных пунктах Северо-Енисейского района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году (тыс. рублей)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AutoShape 4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AutoShape 6" descr="Картинки по запросу картинки капремонт жилых до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5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727436"/>
              </p:ext>
            </p:extLst>
          </p:nvPr>
        </p:nvGraphicFramePr>
        <p:xfrm>
          <a:off x="107504" y="1916830"/>
          <a:ext cx="8812028" cy="358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3745"/>
                <a:gridCol w="728283"/>
              </a:tblGrid>
              <a:tr h="347854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расходов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928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улично-дорожной сети, гп Северо-Енисейский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35 732,0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73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Ремонт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Тея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18 738,4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545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kumimoji="0" lang="ru-RU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чно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-дорожной сети, п. Новая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Калами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Енашимо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2 101,8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5456">
                <a:tc>
                  <a:txBody>
                    <a:bodyPr/>
                    <a:lstStyle/>
                    <a:p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улично-дорожной сети, п. </a:t>
                      </a:r>
                      <a:r>
                        <a:rPr lang="ru-RU" sz="1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Вангаш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761,4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540"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автомобильных дорог общего пользования местного значения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43 715,4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комбинированной дорожной машины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6 307,9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06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Подготовка проектной документации, инженерных изысканий и государственной экспертизы на реконструкцию участка улично-дорожной сети улиц Гоголя, Гастелло, Маяковского, 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Times New Roman"/>
                        </a:rPr>
                        <a:t>гп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Северо-Енисейский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1 913,1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57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Мероприятия, направленные на повышение безопасности дорожного движения: п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риобретение и установка дорожных знаков, барьерных ограждений, нанесение дорожной разметки.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3 934,0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8866">
                <a:tc>
                  <a:txBody>
                    <a:bodyPr/>
                    <a:lstStyle/>
                    <a:p>
                      <a:pPr lvl="0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Субсидия на возмещение фактически понесенных затрат, связанных с владением, пользованием имуществом, находящимся в муниципальной собственности Северо-Енисейского района в части содержания конечного остановочного пункта межпоселкового общественного транспорта в </a:t>
                      </a:r>
                      <a:r>
                        <a:rPr lang="ru-RU" sz="1000" dirty="0" err="1" smtClean="0">
                          <a:effectLst/>
                          <a:latin typeface="Times New Roman"/>
                          <a:ea typeface="Times New Roman"/>
                        </a:rPr>
                        <a:t>гп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 Северо-Енисейский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1 041,1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98866">
                <a:tc>
                  <a:txBody>
                    <a:bodyPr/>
                    <a:lstStyle/>
                    <a:p>
                      <a:pPr lvl="0"/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Субсидия на возмещение недополученных доходов, связанных с оказанием населению района транспортных услуг и организации транспортного обслуживания населения в границах района, возникающих у перевозчиков при прохождении муниципальных маршрутов регулярных перевозок пассажиров по регулируемым тарифам автомобильным транспортом общего пользования</a:t>
                      </a: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Times New Roman"/>
                          <a:ea typeface="Calibri"/>
                          <a:cs typeface="Arial"/>
                        </a:rPr>
                        <a:t>34 010,2</a:t>
                      </a:r>
                      <a:endParaRPr lang="ru-RU" sz="10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16632"/>
            <a:ext cx="8229600" cy="457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 Северо-Енисейского района</a:t>
            </a:r>
            <a:r>
              <a:rPr lang="ru-RU" sz="20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» (тыс. рублей)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440853"/>
              </p:ext>
            </p:extLst>
          </p:nvPr>
        </p:nvGraphicFramePr>
        <p:xfrm>
          <a:off x="226203" y="1124744"/>
          <a:ext cx="8568952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295206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1917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148 255,2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148 255,2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595543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Цель муниципальной программы-развитие современной и эффективной транспортной инфраструктуры; повышение комплексной  безопасности дорожного движения; повышение доступности транспортных услуг для населения. </a:t>
            </a:r>
          </a:p>
        </p:txBody>
      </p:sp>
      <p:pic>
        <p:nvPicPr>
          <p:cNvPr id="2050" name="Picture 2" descr="C:\Users\user\Pictures\Без названия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89240"/>
            <a:ext cx="2520280" cy="1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9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Северо-Енисейского района за 2022 год (тыс. рублей)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22855262"/>
              </p:ext>
            </p:extLst>
          </p:nvPr>
        </p:nvGraphicFramePr>
        <p:xfrm>
          <a:off x="179512" y="1988840"/>
          <a:ext cx="885698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0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83"/>
            <a:ext cx="9144000" cy="720080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муниципальной программы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системы Северо-Енисейского района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2022 год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61579"/>
              </p:ext>
            </p:extLst>
          </p:nvPr>
        </p:nvGraphicFramePr>
        <p:xfrm>
          <a:off x="0" y="764705"/>
          <a:ext cx="9144000" cy="2979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984"/>
                <a:gridCol w="1072710"/>
                <a:gridCol w="1735602"/>
                <a:gridCol w="1907704"/>
              </a:tblGrid>
              <a:tr h="4978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8955">
                <a:tc rowSpan="2"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Протяженность автомобильных дорог общего пользования местного значения, на которых проведены работы по ремонту и капитальному ремонту в общей протяженности автомобильных дорог и их удельный вес в общей протяженности автомобильных дорог общего пользования местного 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955">
                <a:tc vMerge="1">
                  <a:txBody>
                    <a:bodyPr/>
                    <a:lstStyle/>
                    <a:p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242">
                <a:tc>
                  <a:txBody>
                    <a:bodyPr/>
                    <a:lstStyle/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Снижение количества дорожно-транспортных происшествий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5">
                <a:tc>
                  <a:txBody>
                    <a:bodyPr/>
                    <a:lstStyle/>
                    <a:p>
                      <a:r>
                        <a:rPr lang="ru-RU" sz="115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перевезенных пассажиров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303">
                <a:tc>
                  <a:txBody>
                    <a:bodyPr/>
                    <a:lstStyle/>
                    <a:p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 муниципальных маршрутов (в одном направлении) в гп Северо-Енисейский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28 868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28 868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44">
                <a:tc>
                  <a:txBody>
                    <a:bodyPr/>
                    <a:lstStyle/>
                    <a:p>
                      <a:pPr algn="l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</a:rPr>
                        <a:t>Количество пригородных и междугородных маршрутов (в одном направлении) на территории Северо-Енисейского района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15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4 656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4" descr="C:\Users\User4\Documents\Картинки\iан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375"/>
            <a:ext cx="410445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4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50225"/>
            <a:ext cx="424847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1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128792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«Развитие местного самоуправления»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1988840"/>
            <a:ext cx="8610600" cy="47167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205" y="723900"/>
            <a:ext cx="7210115" cy="47285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Цель муниципальной программы - содействие повышению комфортности условий жизнедеятельности населения в Северо-Енисейском районе.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397980"/>
              </p:ext>
            </p:extLst>
          </p:nvPr>
        </p:nvGraphicFramePr>
        <p:xfrm>
          <a:off x="242204" y="1268760"/>
          <a:ext cx="8650276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593"/>
                <a:gridCol w="2017312"/>
                <a:gridCol w="2233452"/>
                <a:gridCol w="1949919"/>
              </a:tblGrid>
              <a:tr h="34040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программе, тыс.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35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107 411,5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107 411,5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057400" y="2543514"/>
            <a:ext cx="6781800" cy="10295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ООО «Управление торговли Северо-Енисейского района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429,3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МП «Хлебопёк»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- 13 337,0</a:t>
            </a:r>
          </a:p>
          <a:p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Субсидия на оказание финансовой поддержки социально ориентированным некоммерческим организациям - АНО «Северо-Енисейский комплексный центр социального обслуживания населения» </a:t>
            </a: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242205" y="2536847"/>
            <a:ext cx="1656184" cy="82014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89 366,5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42205" y="4321275"/>
            <a:ext cx="1489298" cy="5040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637,9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57400" y="4277546"/>
            <a:ext cx="2154560" cy="951654"/>
          </a:xfrm>
          <a:prstGeom prst="roundRect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Возмещение части затрат гражданам, ведущим подсобное хозяйство на территории Северо-Енисейского района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57400" y="3645025"/>
            <a:ext cx="6781800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Реализованы 19-ть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инициативных проектов, основанных на участии граждан в развитии общественной инфраструктуры территорий городских и сельских населенных пунктов Северо-Енисейского района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2205" y="3560551"/>
            <a:ext cx="1578279" cy="660537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17 407,1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Pictures\проекты инициат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21276"/>
            <a:ext cx="3916286" cy="24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29200"/>
            <a:ext cx="2638425" cy="14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14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83"/>
            <a:ext cx="9144000" cy="720080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муниципальной программы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«Развитие местного самоуправления»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 2022 год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451335"/>
              </p:ext>
            </p:extLst>
          </p:nvPr>
        </p:nvGraphicFramePr>
        <p:xfrm>
          <a:off x="179513" y="764705"/>
          <a:ext cx="8784976" cy="397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599"/>
                <a:gridCol w="1008112"/>
                <a:gridCol w="1224136"/>
                <a:gridCol w="1152129"/>
              </a:tblGrid>
              <a:tr h="4978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89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Завоз пищевых продуктов, включенных в расчет субсидии на возмещение фактически понесенных затрат, связанных с созданием условий для обеспечения жителей услугами торговли (реализации населению района продуктов питания) в части затрат по доставке в район указанных продуктов (Включая транспортно-заготовительные расходы) 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</a:rPr>
                        <a:t>тонн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indent="457200"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845,5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            845,5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5527"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Закуп товаров первой необходимости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тонн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181,1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237,3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242">
                <a:tc>
                  <a:txBody>
                    <a:bodyPr/>
                    <a:lstStyle/>
                    <a:p>
                      <a:pPr lvl="0"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Закуп сырья для производства хлебобулочных изделий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тонн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89,3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89,3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5265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Приобретение товаров с длительным сроком хранения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тонн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43,5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43,5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1169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Приобретение товарной нефти с учетом доставки для МП «Хлебопек»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тонн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13,9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Приобретение оборудования для организации торговли (плита электрическая, ручной миксер, кондиционер,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пароконвектомат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шт.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0196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Приобретение посуды кухонной, столовых приборов для организации торговли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шт.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497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497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Приобретение мяса, мясных и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Times New Roman"/>
                        </a:rPr>
                        <a:t>мясосодержащих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 продуктов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шт.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4,1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4,7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Производство и реализация социально-значимого хлеба «1 сорт» и «Украинский» за 1 квартал 2022 года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шт.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139 917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139 917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0844">
                <a:tc>
                  <a:txBody>
                    <a:bodyPr/>
                    <a:lstStyle/>
                    <a:p>
                      <a:pPr indent="457200" algn="l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Приобретение </a:t>
                      </a: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продуктов питания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тонн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56,8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66,3</a:t>
                      </a:r>
                      <a:endParaRPr lang="ru-RU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user\Pictures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471640117010a550e007f82dfc1ca870cb72dfd1b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77" y="4963611"/>
            <a:ext cx="326896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0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315176" cy="1000108"/>
          </a:xfr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обеспечения доступным и комфортным жильем граждан Северо-Енисейского района» (тыс. рублей)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09800"/>
            <a:ext cx="8915400" cy="42672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990600"/>
            <a:ext cx="8712968" cy="45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повышение доступности жилья и улучшение жилищных условий граждан, проживающих на территории Северо-Енисейского района.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9524"/>
              </p:ext>
            </p:extLst>
          </p:nvPr>
        </p:nvGraphicFramePr>
        <p:xfrm>
          <a:off x="68308" y="2492896"/>
          <a:ext cx="9001000" cy="192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705600"/>
              </a:tblGrid>
              <a:tr h="335518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999,0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коммунальной и транспортной инфраструктуры объекта «Микрорайон «Сосновый бор»,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1545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28 193,4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муниципальных жилых помещений и общего имущества в многоквартирных домах, расположенных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79256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2 000,0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в области градостроительной деятельности на территории Северо-Енисейского района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92968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5 156,4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Предоставление социальных выплат молодым семьям на приобретение (строительство) жилья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287698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376 273,5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среднеэтажного и малоэтажного строительства в Северо-Енисейском районе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34204"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32 254,0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реализации муниципальной программы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848915"/>
              </p:ext>
            </p:extLst>
          </p:nvPr>
        </p:nvGraphicFramePr>
        <p:xfrm>
          <a:off x="2413741" y="4688552"/>
          <a:ext cx="6624735" cy="205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947"/>
                <a:gridCol w="582394"/>
                <a:gridCol w="582394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ветхого и аварийного жилья в районе по общей площади жилья, %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24232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Площадь построенных среднеэтажных и малоэтажных жилых домов в населенных пунктах района, кв. м.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6 757,5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51832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молодых семей, получивших социальную выплату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40648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семей, получивших свидетельства о выделении социальных выплат на приобретение или строительство жилья и реализовавших свое право, привлекших дополнительные денежные средства, к общему количеству молодых семей, получивших свидетельства и реализовавших свое право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многоквартирных жилых домов, расположенных на территории Северо-Енисейского района,  в которых выполнен капитальный ремонт общего имущества, объект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" name="Нашивка 9"/>
          <p:cNvSpPr/>
          <p:nvPr/>
        </p:nvSpPr>
        <p:spPr>
          <a:xfrm>
            <a:off x="1952608" y="5214950"/>
            <a:ext cx="381000" cy="381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rabota\Мои документы\картинки к бюд\i54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3136"/>
            <a:ext cx="1905000" cy="2226878"/>
          </a:xfrm>
          <a:prstGeom prst="rect">
            <a:avLst/>
          </a:prstGeom>
          <a:noFill/>
        </p:spPr>
      </p:pic>
      <p:pic>
        <p:nvPicPr>
          <p:cNvPr id="1028" name="Picture 4" descr="C:\Documents and Settings\rabota\Мои документы\картинки к бюд\2016-17\32d4-1392822241-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0"/>
            <a:ext cx="1828800" cy="9906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6426"/>
              </p:ext>
            </p:extLst>
          </p:nvPr>
        </p:nvGraphicFramePr>
        <p:xfrm>
          <a:off x="0" y="1500174"/>
          <a:ext cx="9144000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12"/>
                <a:gridCol w="2286016"/>
                <a:gridCol w="2143140"/>
                <a:gridCol w="2000232"/>
              </a:tblGrid>
              <a:tr h="344650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463 874,0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444 876,3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5400" y="2135684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5306" y="1556793"/>
            <a:ext cx="5020462" cy="25922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60 квартирный дом, ул. Карла Маркса,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52А, гп Северо-Енисейский – 199 690,0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квартирный дом, ул. Ленина,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62А, гп Северо-Енисейский – 79 704,8</a:t>
            </a:r>
          </a:p>
          <a:p>
            <a:pPr marL="0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16 квартирный дом, ул. Карла Маркса, 19А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гп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Северо-Енисейский – 59 471,5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коммунальная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транспортная инфраструктура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«Микрорайон «Сосновый бор»,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гп Северо-Енисейский (1 этап) -999,0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проектной документации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дома, ул. Новая, 9А, п. Брянка – 2 147,0</a:t>
            </a:r>
          </a:p>
          <a:p>
            <a:pPr marL="0" indent="0">
              <a:buNone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Подготовка проектной документации на строительство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квартирного дома,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ул. 50 лет Октября, 12Д, п. Тея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5 606,6</a:t>
            </a:r>
          </a:p>
          <a:p>
            <a:pPr marL="0" indent="0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проектной документации на строительство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квартирного дома,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ул. Карла Маркса, 52А, гп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Северо-Енисейский –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7 975,7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16" y="331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объектов недвижимого имущества Северо-Енисейского района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420 775,3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рублей)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552690" y="700062"/>
            <a:ext cx="3132348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5 950,7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259632" y="597772"/>
            <a:ext cx="2990783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строительство 355 594,6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6142784" y="4951641"/>
            <a:ext cx="2667050" cy="45715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Благоустройство 40 203,0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62181" y="3356992"/>
            <a:ext cx="357451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Складское помещение здания администрации п.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Вангаш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п.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Новоерудинский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ул. Студенческая, 9, п.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Вангаш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252,5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проектной документации на реконструкцию участка улично-дорожной сети улиц Гоголя, Гастелло, Маяковского,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 – 1 913,1</a:t>
            </a:r>
          </a:p>
          <a:p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56377" y="557810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Кладбище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2, ул. Механическая,7, гп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40 203,0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11560" y="3943529"/>
            <a:ext cx="3310072" cy="100811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7 556,4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7 942,6 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1 362,3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" y="5085184"/>
            <a:ext cx="58573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проектной документации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объекты: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здания школы искусств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Северо-Енисейский, ул. Маяковского,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10А – 7 556,4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объекта незавершенного строительства в здание культурно-досугового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п. Брянка – 7 942,6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реконструкция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крыши здания крытого плавательного бассейна по ул. Фабричная, 1Б,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1 362,3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5552690" y="2239987"/>
            <a:ext cx="3132348" cy="108188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252,5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1 913,1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2181" y="1533491"/>
            <a:ext cx="3574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Водозабор подземных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 гп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5 950,7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74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248232" y="3573016"/>
            <a:ext cx="3456384" cy="269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Квартиры в жилых домах -28 193,3</a:t>
            </a: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616" y="33124"/>
            <a:ext cx="7427168" cy="52685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объектов жилищного хозяйства Северо-Енисейского района в 2022 году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99 996,5 (тыс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рублей)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410250" y="680112"/>
            <a:ext cx="3132348" cy="8046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35 131,5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5393767" y="2708920"/>
            <a:ext cx="2990783" cy="64807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Жилищное хозяйство 28 193,3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5117674" y="3933467"/>
            <a:ext cx="3257144" cy="791677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кинематография 23 428,2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0867" y="1988840"/>
            <a:ext cx="3574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Кровля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административного здания, ул. Строителей, 1Б, п.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Тея – 5 227,9</a:t>
            </a:r>
          </a:p>
          <a:p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58, ул. Суворова, 2,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Северо-Енисейский, переданного в безвозмездное пользование Федеральному казенному учреждению «Военный комиссариат Красноярского края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- 5 963,3</a:t>
            </a:r>
          </a:p>
          <a:p>
            <a:endParaRPr lang="ru-RU" sz="11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№21, ул. Маяковского, 5,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-514,3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611560" y="3943529"/>
            <a:ext cx="3310072" cy="100811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Образование 1 538,1</a:t>
            </a:r>
          </a:p>
        </p:txBody>
      </p:sp>
      <p:sp>
        <p:nvSpPr>
          <p:cNvPr id="16" name="Блок-схема: перфолента 15"/>
          <p:cNvSpPr/>
          <p:nvPr/>
        </p:nvSpPr>
        <p:spPr>
          <a:xfrm>
            <a:off x="539552" y="696532"/>
            <a:ext cx="3257144" cy="1081882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5 227,9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оборона 5 963,3</a:t>
            </a:r>
          </a:p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514,2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17674" y="1484784"/>
            <a:ext cx="37260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Кровля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нежилого здания ремонтного цеха, ул. Северная, 1/5, </a:t>
            </a:r>
            <a:r>
              <a:rPr lang="ru-RU" sz="11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Северо-Енисейский – 5 489,5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Сети ТВС и ХВС </a:t>
            </a:r>
            <a:r>
              <a:rPr lang="ru-RU" sz="1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Северо-Енисейский – 27 906,4</a:t>
            </a:r>
          </a:p>
          <a:p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Проектная документация на </a:t>
            </a:r>
            <a:r>
              <a:rPr lang="ru-RU" sz="11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систем противопожарной защиты в зданиях котельных населенных пунктов Северо-Енисейского </a:t>
            </a:r>
            <a:r>
              <a:rPr lang="ru-RU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 – 7 225,1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867" y="5157192"/>
            <a:ext cx="4572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Подготовка проектной и рабочей документации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части замены инженерных систем муниципального бюджетного образовательного учреждения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Брянковская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средняя школа № 5», ул. Школьная, 42, п.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Брянка – 1 038,1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школьных мастерских муниципального бюджетного общеобразовательного учреждения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Новокаламинская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средняя школа № 6», ул. Дражников, 14, п. Новая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Калами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(наружные виды работ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 – 500,0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2866" y="4797152"/>
            <a:ext cx="404711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МБУ «Муниципальный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музей истории золотодобычи Северо-Енисейского района», ул. Ленина, 42,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Северо-Енисейский -2 315,0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здания районного дома культуры «Металлург» муниципального бюджетного учреждения «Централизованная клубная система Северо-Енисейского района» ул. Ленина, 9,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Северо-Енисейский – 6 663,8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Модернизация центральной районной библиотеки МБУ «ЦБС», ул. Ленина, 52,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Северо-Енисейский – 14 449,4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1968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2395159"/>
              </p:ext>
            </p:extLst>
          </p:nvPr>
        </p:nvGraphicFramePr>
        <p:xfrm>
          <a:off x="58314" y="3717032"/>
          <a:ext cx="8995994" cy="3005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786"/>
                <a:gridCol w="936104"/>
                <a:gridCol w="936104"/>
              </a:tblGrid>
              <a:tr h="21602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035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на обслуживание муниципального долга Северо-Енисейского района в объеме расходов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бюджета района, за исключением объема расходов, которые осуществляются за счет субвенций, предоставляемых из бюджетов бюджетной системы Российской Федерации, %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376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муниципального долга Северо-Енисейского района к доходам бюджета района  за исключением безвозмездных поступлений, %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50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44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краткосрочных долговых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обязательств в общем объеме муниципального долга района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%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9358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Просроченная задолженность по долговым обязательствам Северо-Енисейского района, рублей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553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Годовая сумма платежей по погашению и обслуживанию муниципального долга, возникшего по состоянию на 1 января очередного финансового года, без учета платежей, направляемых на досрочное погашение долговых обязательств со сроками погашения после 1 января года, следующего за очередным финансовым годом, к общему объему налоговых и неналоговых доходов бюджета района и дотаций из бюджетов бюджетной системы Российской Федерации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13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987" y="188640"/>
            <a:ext cx="8316416" cy="432048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финансами» (тыс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724" y="675012"/>
            <a:ext cx="7987882" cy="3848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муниципальной программы –  обеспечение долгосрочной сбалансированности и устойчивости бюджетного процесса Северо-Енисейского района, повышение качества и прозрачности управления муниципальными финансами.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78005"/>
              </p:ext>
            </p:extLst>
          </p:nvPr>
        </p:nvGraphicFramePr>
        <p:xfrm>
          <a:off x="58314" y="1071546"/>
          <a:ext cx="9143998" cy="56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266"/>
                <a:gridCol w="3240360"/>
                <a:gridCol w="1872208"/>
                <a:gridCol w="1588164"/>
              </a:tblGrid>
              <a:tr h="28776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602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567 468,2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567 359,4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19069"/>
              </p:ext>
            </p:extLst>
          </p:nvPr>
        </p:nvGraphicFramePr>
        <p:xfrm>
          <a:off x="125316" y="1916832"/>
          <a:ext cx="8995994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292"/>
                <a:gridCol w="8077702"/>
              </a:tblGrid>
              <a:tr h="384043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525 359,6 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Субсидия краевому бюджету из бюджета Северо-Енисейского района в соответствии с пунктом 1 статьи 15 Закона Красноярского края от 10.07.2007 года № 2-317 «О межбюджетных отношениях в Красноярском крае»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531751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муниципальным образованиям Красноярского края из бюджета Северо-Енисейского района в соответствии с решением Северо-Енисейского районного Совета депутатов от 24.05.2022 № 364-23 «Об утверждении Положения о предоставлении субсидии из бюджета Северо-Енисейского района бюджетам других муниципальных образований Красноярского края»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6334">
                <a:tc>
                  <a:txBody>
                    <a:bodyPr/>
                    <a:lstStyle/>
                    <a:p>
                      <a:pPr algn="r"/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38 999,8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реализации муниципальной программы и прочие мероприятия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076" name="Picture 4" descr="C:\Documents and Settings\rabota\Мои документы\картинки к бюд\2016-17\жлто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"/>
            <a:ext cx="971600" cy="107154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979712" y="1628800"/>
            <a:ext cx="43270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«Управление муниципальными финансами» (тыс. рублей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) </a:t>
            </a:r>
            <a:endParaRPr kumimoji="0" lang="ru-RU" sz="1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970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4"/>
            <a:ext cx="9036496" cy="57606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«Содействие развитию 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гражданского общества» (тыс. рублей)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692947"/>
            <a:ext cx="7021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- создание условий для дальнейшего развития гражданского общества, повышения социальной активности населения, повышения прозрачности деятельности органов законодательной и исполнительной власти в Северо-Енисейском районе.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844" y="692696"/>
            <a:ext cx="8821644" cy="6392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93009"/>
              </p:ext>
            </p:extLst>
          </p:nvPr>
        </p:nvGraphicFramePr>
        <p:xfrm>
          <a:off x="0" y="1339278"/>
          <a:ext cx="9144002" cy="73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2"/>
                <a:gridCol w="2144889"/>
                <a:gridCol w="2032002"/>
                <a:gridCol w="2144889"/>
              </a:tblGrid>
              <a:tr h="3685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 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16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34 990,4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34 372,9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2113111"/>
            <a:ext cx="3816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года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36368"/>
              </p:ext>
            </p:extLst>
          </p:nvPr>
        </p:nvGraphicFramePr>
        <p:xfrm>
          <a:off x="142844" y="3501008"/>
          <a:ext cx="7170209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689"/>
                <a:gridCol w="859667"/>
                <a:gridCol w="940853"/>
              </a:tblGrid>
              <a:tr h="41476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</a:t>
                      </a:r>
                      <a:endParaRPr lang="ru-RU" sz="14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067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газеты «Северо-Енисейский ВЕСТНИК» с социально-значимыми материалами, экземпляров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115 075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100 479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6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выходов социально-значимых материалов в программах «СЕМИС» - ТВ, штук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1 450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62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социально-значимых материалов, размещенных на сайте газеты «Северо-Енисейский ВЕСТНИК», просмотров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8 449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43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размещения материалов о деятельности и решениях органов местного самоуправления, иной официальной и социально значимой информации в газете и ее приложениях, страниц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5 885 628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5 894 584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693"/>
              </p:ext>
            </p:extLst>
          </p:nvPr>
        </p:nvGraphicFramePr>
        <p:xfrm>
          <a:off x="142844" y="2456643"/>
          <a:ext cx="856895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493"/>
                <a:gridCol w="7441458"/>
              </a:tblGrid>
              <a:tr h="484310">
                <a:tc>
                  <a:txBody>
                    <a:bodyPr/>
                    <a:lstStyle/>
                    <a:p>
                      <a:pPr algn="ctr" fontAlgn="t"/>
                      <a:endParaRPr lang="ru-RU" sz="1200" b="1" i="1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34 372,9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Открытость власти и информирование населения Северо-Енисейского района о деятельности и решениях органов местного самоуправления Северо-Енисейского района и информационно-разъяснительная работа по актуальным социально значимым вопросам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3632">
            <a:off x="7112174" y="4889086"/>
            <a:ext cx="2173554" cy="1412776"/>
          </a:xfrm>
          <a:prstGeom prst="rect">
            <a:avLst/>
          </a:prstGeom>
        </p:spPr>
      </p:pic>
      <p:pic>
        <p:nvPicPr>
          <p:cNvPr id="1026" name="Picture 2" descr="C:\Users\User3\Desktop\unnam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51" y="3068960"/>
            <a:ext cx="1574848" cy="15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abota\Мои документы\картинки к бюд\л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0"/>
            <a:ext cx="1763688" cy="12256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3012" y="-243408"/>
            <a:ext cx="7429520" cy="1000109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 имуществом» (тыс. рублей)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6" y="1916832"/>
            <a:ext cx="3849194" cy="360040"/>
          </a:xfrm>
        </p:spPr>
        <p:txBody>
          <a:bodyPr>
            <a:normAutofit fontScale="70000" lnSpcReduction="2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2022году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-13012" y="689834"/>
            <a:ext cx="7753364" cy="53578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эффективное управление и использование муниципального имущества, повышение уровня материально-технической базы административно-социальной сферы Северо-Енисейского района.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085339"/>
              </p:ext>
            </p:extLst>
          </p:nvPr>
        </p:nvGraphicFramePr>
        <p:xfrm>
          <a:off x="-32870" y="1236759"/>
          <a:ext cx="9144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226"/>
                <a:gridCol w="2457684"/>
                <a:gridCol w="1728192"/>
                <a:gridCol w="2450898"/>
              </a:tblGrid>
              <a:tr h="320033"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128 692,4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105 850,6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113775"/>
              </p:ext>
            </p:extLst>
          </p:nvPr>
        </p:nvGraphicFramePr>
        <p:xfrm>
          <a:off x="107504" y="2276872"/>
          <a:ext cx="8928992" cy="4219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8208912"/>
              </a:tblGrid>
              <a:tr h="281373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7 196,4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бюджета Северо-Енисейского района для уплаты обязательных взносов на капитальный ремонт общего имущества многоквартирных домов в муниципальной собственности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11 244,0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Снос ветхих и аварийных объектов на территории Северо-Енисейского района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6808">
                <a:tc>
                  <a:txBody>
                    <a:bodyPr/>
                    <a:lstStyle/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технической и кадастровой документации на объекты недвижимости муниципальной собственности (жилищный фонд, нежилые помещения, здания, строения, сооружения, объекты внешнего благоустройства, объекты инженерной инфраструктуры) бесхозяйные объекты и объекты принимаемые в муниципальную собственность, </a:t>
                      </a: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пределение рыночной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стоимости объектов муниципальной собственности, техническое освидетельствование зимних горок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355,7</a:t>
                      </a:r>
                      <a:endParaRPr lang="ru-RU" sz="900" b="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в области земельных отношений и природопользования</a:t>
                      </a:r>
                      <a:endParaRPr lang="ru-RU" sz="9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7072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5 094,9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расходов управляющей организации по содержанию и текущему ремонту общего имущества многоквартирных домов, отоплению, в которых расположены пустующие жилые муниципальные помещения, приобретение и установка индивидуальных (квартирных) приборов учета горячей и холодной воды, электросчетчиков для обеспечения жилых помещений муниципального жилого фонда, п</a:t>
                      </a:r>
                      <a:r>
                        <a:rPr kumimoji="0" lang="ru-RU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оверка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индивидуальных (квартирных) приборов учета горячей и холодной воды, установленных в жилых помещениях и др.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685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4 878,9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возмещение расходов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ремонт печей, на ремонт общежития, коммунальных услуг семьям военнослужащих, находящихся на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 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288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4 241,1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стерилизатора парового с автоматической системой управления ГК-100-«СЗМО», оборудования для укомплектования ПЦР лаборатории,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автомобиля скорой медицинской помощи на базе автомобиля УАЗ, для участковой больницы в п. Брянка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8560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2 213,2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Субвенция на </a:t>
                      </a: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Calibri"/>
                        </a:rPr>
                        <a:t>приобретение жилья 2-х квартир для детей сирот -2 152,3 тыс. рублей, на содержание 0,05 штатной единицы сотрудника -60,9 тыс. рублей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15 582,6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двух пассажирских автобусов, легкового автомобиля УАЗ Патриот, хлебопекарного оборудования, оборудования для торговли, двух 40-футовых контейнеров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40 111,8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приведению в соответствие с требованиями норм помещений лаборатории ПЦР, ул. Гоголя, 7/10,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Северо-Енисейский, строительство складского помещения здания администрации п.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Вангаш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п.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Новоерудинский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Студенческая, 9, п.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Вангаш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текущий ремонт квартиры №5, ул. Ленина, 66,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Северо-Енисейский, покрытия полов, ул. Новая, 26, кв. 2, п. Брянка, капремонт нежилого помещения №21, ул. Маяковского, 5,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Северо-Енисейский, капремонт военкомата, кровли дома-интерната, ул. Строителей, 1Б, п. Тея, работы по приведению в соответствие с требованиями норм помещений лаборатории ПЦР, ул. Гоголя, 7/10,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Северо-Енисейский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49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14 147,8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 деятельности Комитета по управлению муниципальным имуществом администрации Северо-Енисейского района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358082" cy="11429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при реализации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«Управление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имуществом»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908193"/>
              </p:ext>
            </p:extLst>
          </p:nvPr>
        </p:nvGraphicFramePr>
        <p:xfrm>
          <a:off x="107504" y="1122899"/>
          <a:ext cx="8928993" cy="3312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7409"/>
                <a:gridCol w="630317"/>
                <a:gridCol w="1540774"/>
                <a:gridCol w="980493"/>
              </a:tblGrid>
              <a:tr h="4338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1826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полученных технических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кадастровых паспортов на объекты недвижимого имущества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50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полученных результатов оценки объектов муниципальной собственности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91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доходной части бюджета Северо-Енисейского района за счет повышения эффективности использования муниципального имущества, земельных участков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34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капитально отремонтированных объектов административно-социальной сферы района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1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приобретенного оборудования для технического оснащения муниципальных объектов административно-социальной сферы Северо-Енисейского района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1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Количество снесенных многоквартирных домов, нежилых зданий (строений, сооружений), объектов недвижимости, в том числе изъятых для муниципальных нужд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 descr="C:\Users\User4\Documents\Картинки\до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119" y="0"/>
            <a:ext cx="181588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rabota\Мои документы\картинки к бюд\ваир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8200"/>
            <a:ext cx="2895600" cy="2209800"/>
          </a:xfrm>
          <a:prstGeom prst="rect">
            <a:avLst/>
          </a:prstGeom>
          <a:noFill/>
        </p:spPr>
      </p:pic>
      <p:pic>
        <p:nvPicPr>
          <p:cNvPr id="1027" name="Picture 3" descr="C:\Documents and Settings\rabota\Мои документы\картинки к бюд\им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1" y="4648199"/>
            <a:ext cx="3352800" cy="2209801"/>
          </a:xfrm>
          <a:prstGeom prst="rect">
            <a:avLst/>
          </a:prstGeom>
          <a:noFill/>
        </p:spPr>
      </p:pic>
      <p:pic>
        <p:nvPicPr>
          <p:cNvPr id="1028" name="Picture 4" descr="C:\Documents and Settings\rabota\Мои документы\картинки к бюд\лп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648200"/>
            <a:ext cx="2895599" cy="2209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6"/>
          <p:cNvSpPr txBox="1">
            <a:spLocks noGrp="1" noChangeArrowheads="1"/>
          </p:cNvSpPr>
          <p:nvPr/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50" y="115888"/>
            <a:ext cx="8959850" cy="1103312"/>
          </a:xfrm>
        </p:spPr>
        <p:txBody>
          <a:bodyPr lIns="180000" tIns="0" rIns="0" bIns="0"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(тыс. рублей)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014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76383"/>
              </p:ext>
            </p:extLst>
          </p:nvPr>
        </p:nvGraphicFramePr>
        <p:xfrm>
          <a:off x="76200" y="1000107"/>
          <a:ext cx="9067799" cy="5680735"/>
        </p:xfrm>
        <a:graphic>
          <a:graphicData uri="http://schemas.openxmlformats.org/drawingml/2006/table">
            <a:tbl>
              <a:tblPr/>
              <a:tblGrid>
                <a:gridCol w="466417"/>
                <a:gridCol w="4134362"/>
                <a:gridCol w="1133291"/>
                <a:gridCol w="1133291"/>
                <a:gridCol w="1012815"/>
                <a:gridCol w="1187623"/>
              </a:tblGrid>
              <a:tr h="51872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69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3 301 813,8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3 251 102,4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2 590 383,9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581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(налоговые, неналоговые)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2 790 416,2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2 723 269,3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2 071 151,1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908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511 397,6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527 833,1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519 232,8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1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2 908 379,9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4 126 450,9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4 047 247,8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4756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за счет средств из краевого и федерального бюджета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488 349,7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508 512,1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499 687,5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8076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за счет собственных средств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2 420 030,2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3 617 938,8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3 547 560,3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5818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 ПРОФИЦИТ (+)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393 433,9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- 875 348,5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-1 456 863,9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8663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- 393 433,9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875 348,5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1 456 863,9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932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550 000,0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3422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кредитов от кредитных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66863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133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погашение бюджетных кредитов от  других бюджетов бюджетной системы РФ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6635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-393 433,9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325 348,5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906 863,9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01331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источники внутреннего финансирования дефицитов бюджетов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18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028384" cy="838199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«Благоустройство территории» (тыс. рублей)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2017 году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7096" y="836712"/>
            <a:ext cx="85344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создание максимально благоприятных, комфортных и безопасных условий для проживания и отдыха жителей Северо-Енисейского района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258444"/>
              </p:ext>
            </p:extLst>
          </p:nvPr>
        </p:nvGraphicFramePr>
        <p:xfrm>
          <a:off x="0" y="1355264"/>
          <a:ext cx="9144000" cy="70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040"/>
                <a:gridCol w="1512168"/>
                <a:gridCol w="1440160"/>
                <a:gridCol w="1259632"/>
              </a:tblGrid>
              <a:tr h="4312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8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128 129,4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127 488,3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03648" y="2003601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2022году: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143395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442122"/>
              </p:ext>
            </p:extLst>
          </p:nvPr>
        </p:nvGraphicFramePr>
        <p:xfrm>
          <a:off x="179512" y="2372933"/>
          <a:ext cx="8856984" cy="228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992"/>
                <a:gridCol w="7958992"/>
              </a:tblGrid>
              <a:tr h="290256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40 203,0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Второй этап строительства кладбища № 2, ул. Механическая,7, </a:t>
                      </a:r>
                      <a:r>
                        <a:rPr lang="ru-RU" sz="105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</a:t>
                      </a: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Северо-Енисейский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86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57 461,0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по благоустройству и озеленению населенных пунктов района (содержание кладбищ, снос аварийных домов, содержание скверов, парков, ремонт тротуаров, бетонных и деревянных лестниц, устройство и демонтаж зимних городков, установка баннеров, аншлагов, покос травы, ликвидация свалок и др.) 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5809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12 439,5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благоустройства территории района в части освещения улиц населенных пунктов Северо-Енисейского района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881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Субсидия на возмещение фактически понесенных затрат, связанных с организацией ритуальных услуг в районе в части оказания услуг по поднятию и доставке криминальных и бесхозных трупов с мест происшествий и обнаружения в морг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1718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2 285,9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Услуги по обращению с животными без владельцев на территории Северо-Енисейского района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1424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14 685,7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Комплексное благоустройство ул. Ленина и ул. Фабричная в гп Северо-Енисейский «Северная параллель»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user\Pictures\Без названия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96" y="4797152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images (3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626" y="479694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отдлов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796940"/>
            <a:ext cx="2664296" cy="17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9144000" cy="520542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367903"/>
              </p:ext>
            </p:extLst>
          </p:nvPr>
        </p:nvGraphicFramePr>
        <p:xfrm>
          <a:off x="0" y="1340769"/>
          <a:ext cx="9144000" cy="1453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4208"/>
                <a:gridCol w="1296144"/>
                <a:gridCol w="1403648"/>
              </a:tblGrid>
              <a:tr h="28803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924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Длина уложенной брусчатки в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Северо-Енисейский,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м.п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25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Площадь покоса травы в местах общего пользования населенных пунктов,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кв.м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76 536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254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светильников для уличного освещения,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1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отловленных безнадзорных животных,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331640" y="0"/>
            <a:ext cx="7812360" cy="1412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по муниципальной программе  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«Благоустройство территории»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79711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Pictures\blagoustroystvo-mk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73016"/>
            <a:ext cx="9144000" cy="2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9" y="-40034"/>
            <a:ext cx="9001000" cy="102076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Муниципальная программа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«Формирование комфортной городской (сельской) среды Северо-Енисейского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района»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426105"/>
              </p:ext>
            </p:extLst>
          </p:nvPr>
        </p:nvGraphicFramePr>
        <p:xfrm>
          <a:off x="108050" y="3881661"/>
          <a:ext cx="8970436" cy="1182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9642"/>
                <a:gridCol w="1525397"/>
                <a:gridCol w="1525397"/>
              </a:tblGrid>
              <a:tr h="3295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5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Количество благоустроенных дворовых территорий многоквартирных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домов,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25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Количество благоустроенных общественных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территорий,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ед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ашивка 3"/>
          <p:cNvSpPr/>
          <p:nvPr/>
        </p:nvSpPr>
        <p:spPr>
          <a:xfrm>
            <a:off x="91379" y="1979123"/>
            <a:ext cx="457200" cy="42752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379" y="809992"/>
            <a:ext cx="8945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Цель муниципальной программы – создание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наиболее благоприятных и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 комфортных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условий жизнедеятельности населения Северо-Енисейского района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38591" y="348351"/>
            <a:ext cx="864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8344" y="2043528"/>
            <a:ext cx="5889848" cy="258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по видам работ в 2022 году: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2302240"/>
            <a:ext cx="9036496" cy="155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дворовых территорий многоквартирных домов по минимальному и дополнительному перечням видов работ в 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гп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Северо-Енисейский: 	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Ленина, д. 3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заасфальтирована дворовая территория – 417,0 м² и дворовый проезд – 256,0 м², установлены скамейки – 4 шт., урны – 5 шт., 2 светильника на фасаде дома; установлена песочница с навесом и крышкой, карусель и качели-балансир;</a:t>
            </a: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Донского, д. 32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заасфальтирована дворовая территория – 473,0 м² и дворовый проезд – 282,9 м²,  установлены скамейки – 4 шт., урны – 1 шт.; 2 светильника на фасаде дома; обустроена пешеходная дорожка.</a:t>
            </a: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30988"/>
              </p:ext>
            </p:extLst>
          </p:nvPr>
        </p:nvGraphicFramePr>
        <p:xfrm>
          <a:off x="0" y="1321880"/>
          <a:ext cx="9144000" cy="675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2040"/>
                <a:gridCol w="1512168"/>
                <a:gridCol w="1440160"/>
                <a:gridCol w="1259632"/>
              </a:tblGrid>
              <a:tr h="262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89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4 338,7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4 338,7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User3\Desktop\1343887254_dsc098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9200"/>
            <a:ext cx="2480198" cy="155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3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84526"/>
            <a:ext cx="2808313" cy="17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1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8942" y="116632"/>
            <a:ext cx="8315058" cy="792088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 «Развитие социальных отношений, рост благополучия и защищенности граждан в Северо-Енисейском районе» (тыс. рублей)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2"/>
          <p:cNvSpPr>
            <a:spLocks noGrp="1"/>
          </p:cNvSpPr>
          <p:nvPr>
            <p:ph sz="quarter" idx="13"/>
          </p:nvPr>
        </p:nvSpPr>
        <p:spPr>
          <a:xfrm>
            <a:off x="0" y="2420888"/>
            <a:ext cx="8964488" cy="40324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году, тыс. рублей</a:t>
            </a:r>
          </a:p>
          <a:p>
            <a:pPr algn="just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1 482,4 -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неработающим пенсионерам в виде ежемесячных денежных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 61 гражданину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342,8 -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и социальной помощи для отдельных категорий граждан - семьям с новорожденными детьми в виде единовременной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37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80,7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беременным женщинам в виде ежемесячной денежной выплаты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911,0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обучающихся в образовательных организациях высшего образования и профессиональных образовательных организациях Красноярского края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46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437,3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граждан, находящихся в трудной жизненной ситуации в виде единовременной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33гражданам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183,1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гражданам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1 478,3 -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 - неработающим пенсионерам в виде единовременной денежной выплаты 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приобретение овощей 585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316,3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 к праздничным дням и памятным датам в виде единовременной денежной выплаты 251 гражданину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795,9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расходов по оплате жилья и коммунальных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услуг 8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186,7 -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стоимости приобретенной путевки на санаторно-курортное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лечение 3 гражданам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15,6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удостоенных звания «Почетный гражданин Северо-Енисейского района» в виде компенсации стоимости проезда к месту санаторно-курортного лечения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обратно1гражданину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21,6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Дополнительные меры социальной поддержки для отдельных категорий граждан - вдовам (вдовцам) лиц, удостоенных звания «Почетный гражданин Северо-Енисейского района» в виде компенсации расходов по оплате жилья и коммунальных услуг-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доставку и пересылку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 социальной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поддержки 1 гражданину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259,3-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для отдельных категорий граждан, награжденных знаком отличия Северо-Енисейского района «Ветеран золотодобычи 25 лет»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153 гражданам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86,9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для отдельных категорий граждан, награжденных знаком отличия Северо-Енисейского района «Ветеран золотодобычи 20 лет» в виде ежемесячной денежной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выплаты 78 гражданину</a:t>
            </a:r>
          </a:p>
          <a:p>
            <a:pPr lvl="0"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2 887,0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пенсии за выслугу лет лицам, замещавшим должности муниципальной службы и муниципальные должности на постоянной основе в органах местного самоуправления Северо-Енисейского района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 гражданам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1 272,6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–Новогодние подарки от Главы района получили 2 003 ребенка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3 959,4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созданию и обеспечению деятельности комиссии по делам несовершеннолетних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1 540,8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Исполнение государственных полномочий по опеке и попечительству в отношении совершеннолетних граждан, а также в сфере патронажа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7 071,3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Обеспечение деятельности отдела по делам семьи, детства и социальной поддержки граждан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360,0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Выплата 64 выпускникам школ в размере 5 000,0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125,1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</a:t>
            </a:r>
            <a:r>
              <a:rPr lang="ru-RU" sz="3200" dirty="0" smtClean="0">
                <a:latin typeface="Times New Roman"/>
                <a:ea typeface="Times New Roman"/>
              </a:rPr>
              <a:t>одарки </a:t>
            </a:r>
            <a:r>
              <a:rPr lang="ru-RU" sz="3200" dirty="0">
                <a:latin typeface="Times New Roman"/>
                <a:ea typeface="Times New Roman"/>
              </a:rPr>
              <a:t>Главы Северо-Енисейского района ко Дню знаний </a:t>
            </a:r>
            <a:r>
              <a:rPr lang="ru-RU" sz="3200" dirty="0" smtClean="0">
                <a:latin typeface="Times New Roman"/>
                <a:ea typeface="Times New Roman"/>
              </a:rPr>
              <a:t>для 148 первоклассников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2 275,0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Выплаты</a:t>
            </a:r>
            <a:r>
              <a:rPr lang="ru-RU" sz="3200" dirty="0" smtClean="0">
                <a:latin typeface="Times New Roman"/>
                <a:ea typeface="Times New Roman"/>
              </a:rPr>
              <a:t> гражданам, заключившим </a:t>
            </a:r>
            <a:r>
              <a:rPr lang="ru-RU" sz="3200" dirty="0">
                <a:latin typeface="Times New Roman"/>
                <a:ea typeface="Times New Roman"/>
              </a:rPr>
              <a:t>контракт и направляемых для участия в специальной военной операции на территориях Донецкой Народной Республики, Луганской Народной республики и </a:t>
            </a:r>
            <a:r>
              <a:rPr lang="ru-RU" sz="3200" dirty="0" smtClean="0">
                <a:latin typeface="Times New Roman"/>
                <a:ea typeface="Times New Roman"/>
              </a:rPr>
              <a:t>Украины (9 контрактов)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607" y="688254"/>
            <a:ext cx="88569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муниципальной программы – </a:t>
            </a:r>
            <a:r>
              <a:rPr lang="ru-RU" sz="1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исполнение переданных полномочий по созданию и обеспечению деятельности комиссии по делам несовершеннолетних и защите их прав,  по опеке и попечительству в отношении совершеннолетних граждан, а так же в сфере патронажа, повышение качества жизни и степени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защищенности отдельных категорий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 путем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предоставления дополнительных мер социальной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поддержки для отдельных категорий граждан, реализация прав муниципальных служащих и лиц, замещавших муниципальные должности на постоянной основе на пенсионное обеспечение  за выслугу лет, обеспечение подарками Главы района, поддержка участников СВО</a:t>
            </a:r>
            <a:endParaRPr 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688254"/>
            <a:ext cx="8964488" cy="1012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245384"/>
              </p:ext>
            </p:extLst>
          </p:nvPr>
        </p:nvGraphicFramePr>
        <p:xfrm>
          <a:off x="147462" y="1484784"/>
          <a:ext cx="902858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601"/>
                <a:gridCol w="2117817"/>
                <a:gridCol w="2006353"/>
                <a:gridCol w="2117817"/>
              </a:tblGrid>
              <a:tr h="55315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295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26 340,4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26 049,6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20095" y="2996952"/>
            <a:ext cx="87849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9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\\KORNILOVA\Users\585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2" r="16499"/>
          <a:stretch/>
        </p:blipFill>
        <p:spPr bwMode="auto">
          <a:xfrm>
            <a:off x="0" y="29912"/>
            <a:ext cx="828942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757" y="44334"/>
            <a:ext cx="5991693" cy="152421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 результативности государственной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социальных отношений, рост благополучия и защищенности граждан в Северо-Енисейском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района»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\\KORNILOVA\Users\585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2" r="16659"/>
          <a:stretch/>
        </p:blipFill>
        <p:spPr bwMode="auto">
          <a:xfrm>
            <a:off x="0" y="11755"/>
            <a:ext cx="1332757" cy="14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64410"/>
              </p:ext>
            </p:extLst>
          </p:nvPr>
        </p:nvGraphicFramePr>
        <p:xfrm>
          <a:off x="32101" y="1700807"/>
          <a:ext cx="9087771" cy="239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9579"/>
                <a:gridCol w="936104"/>
                <a:gridCol w="792088"/>
              </a:tblGrid>
              <a:tr h="34931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8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3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Доля несовершеннолетних и семей, состоящих на учете в органах и учреждениях системы профилактики правонарушений и преступлений несовершеннолетних (СОП, УПК), охваченных комплексной индивидуальной профилактической работой, %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3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Times New Roman"/>
                        </a:rPr>
                        <a:t>Установление опеки либо помещение под надзор в медицинские организации, организации оказывающие социальные услуги, иные организации совершеннолетних недееспособных граждан от общего количества совершеннолетних недееспособных граждан, проживающих в Северо-Енисейском районе, %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433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 из числа ветеранов Вов, ветеранов БД, детей-инвалидов, граждан, достигших возраста 80 лет и старше, получивших ЕАМП ко Дню Защитника Отечества, ко Дню Победы, ко Дню защиты детей, ко Дню пожилого человека от общего количества лиц данной категории, проживающих </a:t>
                      </a:r>
                      <a:r>
                        <a:rPr lang="ru-RU" sz="1100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районе,%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326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граждан, получивших дополнительные меры социальной поддержки из общего количества заявителей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8" name="Picture 4" descr="\\KORNILOVA\Users\1234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30" y="4293096"/>
            <a:ext cx="337703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KORNILOVA\Users\123456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7"/>
          <a:stretch/>
        </p:blipFill>
        <p:spPr bwMode="auto">
          <a:xfrm>
            <a:off x="107504" y="4293096"/>
            <a:ext cx="3441954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KORNILOVA\Users\12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37"/>
            <a:ext cx="1835696" cy="136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KORNILOVA\Users\11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458" y="4316070"/>
            <a:ext cx="2088232" cy="25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8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1052736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Северо-Енисейского района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 (тыс. рублей)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196752"/>
            <a:ext cx="8784976" cy="70676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 муниципальной программы – привлечение и закрепление квалифицированных специалистов, обладающих специальностями, являющимися дефицитными в учреждения социальной сферы и муниципальные предприятия Северо-Енисейского района для обеспечения доступных качественных услуг на территории Северо-Енисейского района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724128"/>
              </p:ext>
            </p:extLst>
          </p:nvPr>
        </p:nvGraphicFramePr>
        <p:xfrm>
          <a:off x="251519" y="1916832"/>
          <a:ext cx="86409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7861"/>
                <a:gridCol w="1488460"/>
                <a:gridCol w="1417581"/>
                <a:gridCol w="1097059"/>
              </a:tblGrid>
              <a:tr h="43126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 по программе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роспись с учетом изменений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68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35696" y="2619763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2022 году: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942789"/>
              </p:ext>
            </p:extLst>
          </p:nvPr>
        </p:nvGraphicFramePr>
        <p:xfrm>
          <a:off x="251520" y="3013600"/>
          <a:ext cx="864096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090"/>
                <a:gridCol w="7764870"/>
              </a:tblGrid>
              <a:tr h="282183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8 500,0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привлечения квалифицированных специалистов, дефицитных должностей в сфере образования, спорта, культуры и здравоохранения Северо-Енисейского района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893368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результаты по муниципальной программе  </a:t>
            </a:r>
          </a:p>
          <a:p>
            <a:r>
              <a:rPr lang="ru-RU" sz="16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Северо-Енисейского района 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</a:t>
            </a:r>
            <a:r>
              <a:rPr lang="ru-RU" sz="16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96938"/>
              </p:ext>
            </p:extLst>
          </p:nvPr>
        </p:nvGraphicFramePr>
        <p:xfrm>
          <a:off x="251519" y="4725144"/>
          <a:ext cx="8640961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9778"/>
                <a:gridCol w="975592"/>
                <a:gridCol w="975591"/>
              </a:tblGrid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результаты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ставок, замещенных специалистами, обладающими специальностями, являющимися дефицитными для учреждений, всего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специалистов, получивших социальную поддержку приглашенным и трудоустроенным специалистам, обладающим специальностями, являющимися дефицитными для учреждений социальной сферы Северо-Енисейского района, от общего количества специалистов, имеющих право на ее получение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5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811928"/>
              </p:ext>
            </p:extLst>
          </p:nvPr>
        </p:nvGraphicFramePr>
        <p:xfrm>
          <a:off x="457200" y="1412776"/>
          <a:ext cx="8229600" cy="471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дефицита (профицита)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24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муниципального долга Северо-Енисейского района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24894030"/>
              </p:ext>
            </p:extLst>
          </p:nvPr>
        </p:nvGraphicFramePr>
        <p:xfrm>
          <a:off x="152400" y="1066800"/>
          <a:ext cx="8915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10400" y="647700"/>
            <a:ext cx="17526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млн. рублей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180975" y="10953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3176" y="351210"/>
            <a:ext cx="9105328" cy="185821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altLang="ru-RU" sz="3100" dirty="0" smtClean="0">
                <a:solidFill>
                  <a:srgbClr val="9933FF"/>
                </a:solidFill>
              </a:rPr>
              <a:t>СТРУКТУРА МУНИЦИПАЛЬНОГО ДОЛГА </a:t>
            </a:r>
            <a:br>
              <a:rPr lang="ru-RU" altLang="ru-RU" sz="3100" dirty="0" smtClean="0">
                <a:solidFill>
                  <a:srgbClr val="9933FF"/>
                </a:solidFill>
              </a:rPr>
            </a:br>
            <a:r>
              <a:rPr lang="ru-RU" altLang="ru-RU" sz="3100" dirty="0" smtClean="0">
                <a:solidFill>
                  <a:srgbClr val="9933FF"/>
                </a:solidFill>
              </a:rPr>
              <a:t>В 2022 ГОДУ </a:t>
            </a:r>
            <a:br>
              <a:rPr lang="ru-RU" altLang="ru-RU" sz="3100" dirty="0" smtClean="0">
                <a:solidFill>
                  <a:srgbClr val="9933FF"/>
                </a:solidFill>
              </a:rPr>
            </a:br>
            <a:r>
              <a:rPr lang="ru-RU" altLang="ru-RU" sz="3100" dirty="0" smtClean="0">
                <a:solidFill>
                  <a:srgbClr val="9933FF"/>
                </a:solidFill>
              </a:rPr>
              <a:t> </a:t>
            </a:r>
            <a:r>
              <a:rPr lang="ru-RU" altLang="ru-RU" sz="3200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ВСЕГО: 550 000,0 тыс. рублей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75" y="2276873"/>
            <a:ext cx="3344689" cy="8733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ru-RU" dirty="0" smtClean="0">
              <a:solidFill>
                <a:srgbClr val="9933FF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Бюджетные кредиты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0,0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01.01.2023</a:t>
            </a: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19872" y="2258024"/>
            <a:ext cx="5724128" cy="8829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</a:rPr>
              <a:t> 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Банковские кредиты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550 000,0</a:t>
            </a:r>
          </a:p>
          <a:p>
            <a:pPr marL="0" lvl="0" indent="0" algn="ctr">
              <a:buNone/>
            </a:pPr>
            <a:r>
              <a:rPr lang="ru-RU" sz="2700" b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01.01.2023</a:t>
            </a:r>
            <a:endParaRPr lang="ru-RU" b="1" dirty="0">
              <a:solidFill>
                <a:srgbClr val="99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1403648" y="3140968"/>
            <a:ext cx="2519832" cy="8817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22"/>
              </a:avLst>
            </a:prstTxWarp>
          </a:bodyPr>
          <a:lstStyle/>
          <a:p>
            <a:pPr algn="ctr">
              <a:defRPr/>
            </a:pPr>
            <a:endParaRPr lang="ru-RU" sz="20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FADA7A">
                  <a:lumMod val="40000"/>
                  <a:lumOff val="6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s://im0-tub-ru.yandex.net/i?id=07abbe4d768f3d5a56f6779796f8fad6&amp;n=33&amp;w=226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1095375"/>
            <a:ext cx="1760513" cy="109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57" y="3263019"/>
            <a:ext cx="4212153" cy="3594981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328" y="3263019"/>
            <a:ext cx="4928672" cy="359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Кредиты для бизнес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059097"/>
            <a:ext cx="1835696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7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18880"/>
              </p:ext>
            </p:extLst>
          </p:nvPr>
        </p:nvGraphicFramePr>
        <p:xfrm>
          <a:off x="152400" y="1524000"/>
          <a:ext cx="8839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0198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бюджета Северо-Енисейского района (тыс. рублей)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715436" cy="77809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источников внутреннего финансирования дефицита бюджета Северо-Енисейского района (тыс. рублей)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74143663"/>
              </p:ext>
            </p:extLst>
          </p:nvPr>
        </p:nvGraphicFramePr>
        <p:xfrm>
          <a:off x="69404" y="980728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37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от других бюджетов бюджетной системы Российской Федерации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2018-2022  годы (%)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78143019"/>
              </p:ext>
            </p:extLst>
          </p:nvPr>
        </p:nvGraphicFramePr>
        <p:xfrm>
          <a:off x="2051720" y="1445369"/>
          <a:ext cx="18002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175922"/>
              </p:ext>
            </p:extLst>
          </p:nvPr>
        </p:nvGraphicFramePr>
        <p:xfrm>
          <a:off x="107504" y="1484784"/>
          <a:ext cx="16561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37185688"/>
              </p:ext>
            </p:extLst>
          </p:nvPr>
        </p:nvGraphicFramePr>
        <p:xfrm>
          <a:off x="3707904" y="1368227"/>
          <a:ext cx="2016224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2692898"/>
              </p:ext>
            </p:extLst>
          </p:nvPr>
        </p:nvGraphicFramePr>
        <p:xfrm>
          <a:off x="5508104" y="1412776"/>
          <a:ext cx="201622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42743941"/>
              </p:ext>
            </p:extLst>
          </p:nvPr>
        </p:nvGraphicFramePr>
        <p:xfrm>
          <a:off x="7162601" y="1412776"/>
          <a:ext cx="2016224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30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581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по доходам бюджета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Северо-Енисейского район (тыс. рублей)</a:t>
            </a:r>
          </a:p>
        </p:txBody>
      </p:sp>
      <p:graphicFrame>
        <p:nvGraphicFramePr>
          <p:cNvPr id="12416" name="Group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4763"/>
              </p:ext>
            </p:extLst>
          </p:nvPr>
        </p:nvGraphicFramePr>
        <p:xfrm>
          <a:off x="142845" y="836712"/>
          <a:ext cx="9001155" cy="5795016"/>
        </p:xfrm>
        <a:graphic>
          <a:graphicData uri="http://schemas.openxmlformats.org/drawingml/2006/table">
            <a:tbl>
              <a:tblPr/>
              <a:tblGrid>
                <a:gridCol w="362918"/>
                <a:gridCol w="4358999"/>
                <a:gridCol w="1012679"/>
                <a:gridCol w="1161443"/>
                <a:gridCol w="1088853"/>
                <a:gridCol w="1016263"/>
              </a:tblGrid>
              <a:tr h="80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п.п.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 2022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факт 2022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 доходов: (стр. 2 + стр.5)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3 301 813,8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3 251 102,4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2 590 383,9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(стр.3+ стр.4):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2 790 416,2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2 723 269,3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2 071 151,1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доходы: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2 640 559,5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2 594 820,1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1 940 936,8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прибыль 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1 917 017,9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1 793 200,0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1 134 526,5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700 502,9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770 602,8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776 147,1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1 562,1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3 603,9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3 645,0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15 740,5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20 278,5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19 972,9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969,0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880,3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2 887,3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4 101,1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3 770,5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B292CA"/>
                        </a:buClr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государственная пошлина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1 916,6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1 994,5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доходы: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149 856,7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128 449,2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130 214,3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92 290,2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62 680,7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62 787,7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22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10 540,8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12 064,0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11 266,8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 от оказания платных услуг (работ) и компенсации затрат государства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11 373,1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7 258,0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7 870,4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415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31 697,2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42 289,0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44 367,8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22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административные платежи и сборы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6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L="38732" marR="387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38732" marR="3873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3 849,9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2 829,0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2 864,6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07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  <a:tr h="258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(МБТ)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511 397,6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519 232,8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519 232,8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</a:p>
                  </a:txBody>
                  <a:tcPr marL="38732" marR="387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09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5729</TotalTime>
  <Words>10038</Words>
  <Application>Microsoft Office PowerPoint</Application>
  <PresentationFormat>Экран (4:3)</PresentationFormat>
  <Paragraphs>1944</Paragraphs>
  <Slides>58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Волна</vt:lpstr>
      <vt:lpstr>Презентация PowerPoint</vt:lpstr>
      <vt:lpstr>Основные параметры  исполнения бюджета Северо-Енисейского района за 2022 год (тыс.рублей)</vt:lpstr>
      <vt:lpstr>Основные параметры бюджета Северо-Енисейского района                 за 2022 год (тыс. рублей) </vt:lpstr>
      <vt:lpstr>Основные параметры бюджета Северо-Енисейского района за 2022 год (тыс. рублей) </vt:lpstr>
      <vt:lpstr>Основные характеристики бюджета  Северо-Енисейского района (тыс. рублей) </vt:lpstr>
      <vt:lpstr>Динамика доходов и расходов бюджета Северо-Енисейского района (тыс. рублей)</vt:lpstr>
      <vt:lpstr>Динамика источников внутреннего финансирования дефицита бюджета Северо-Енисейского района (тыс. рублей)</vt:lpstr>
      <vt:lpstr>Структура безвозмездных поступлений от других бюджетов бюджетной системы Российской Федерации  за 2018-2022  годы (%)</vt:lpstr>
      <vt:lpstr>Исполнение по доходам бюджета   Северо-Енисейского район (тыс. рублей)</vt:lpstr>
      <vt:lpstr>Динамика безвозмездных поступлений в бюджет Северо-Енисейского района (тыс. рублей)</vt:lpstr>
      <vt:lpstr>Презентация PowerPoint</vt:lpstr>
      <vt:lpstr>Динамика налоговых доходов бюджета Северо-Енисейского района (тыс. рублей)</vt:lpstr>
      <vt:lpstr>Динамика неналоговых доходов бюджета Северо-Енисейского района (тыс. рублей)</vt:lpstr>
      <vt:lpstr>Динамика расходов бюджета Северо-Енисейского района по разделам и подразделам классификации расходов бюджетов  (тыс. рублей)</vt:lpstr>
      <vt:lpstr>Презентация PowerPoint</vt:lpstr>
      <vt:lpstr>Презентация PowerPoint</vt:lpstr>
      <vt:lpstr>Презентация PowerPoint</vt:lpstr>
      <vt:lpstr>Сведения о расходах бюджета Северо-Енисейского района в разрезе видов расходов (тыс.рублей)</vt:lpstr>
      <vt:lpstr> Доля исполнения межбюджетных трансфертов  по ГРБС за 2022 год  499 687,5 (тыс. рублей)  </vt:lpstr>
      <vt:lpstr>Доля программных и непрограммных расходов в структуре бюджета Северо-Енисейского района (%)</vt:lpstr>
      <vt:lpstr>Презентация PowerPoint</vt:lpstr>
      <vt:lpstr>Доля муниципальных программ бюджета Северо-Енисейского района в 2022 году</vt:lpstr>
      <vt:lpstr>Расходы бюджета Северо-Енисейского района  на реализацию национальных проектов (тыс. рублей)</vt:lpstr>
      <vt:lpstr>Презентация PowerPoint</vt:lpstr>
      <vt:lpstr>Муниципальная программа «Развитие образования» (тыс. рублей)</vt:lpstr>
      <vt:lpstr>Основные результаты при реализации муниципальной программы Северо-Енисейского района «Развитие образования»</vt:lpstr>
      <vt:lpstr>Финансовое обеспечение организации отдыха и оздоровления детей в 2022 году</vt:lpstr>
      <vt:lpstr>Муниципальная программа  Северо-Енисейского района «Реформирование и модернизация жилищно-коммунального хозяйства и повышение энергетической эффективности» (тыс. рублей)</vt:lpstr>
      <vt:lpstr>Продолжение:</vt:lpstr>
      <vt:lpstr>Основные результаты при реализации муниципальной программы Северо-Енисейского района «Реформирование и модернизация жилищно-коммунального хозяйства и повышение энергетической эффективности»</vt:lpstr>
      <vt:lpstr>Муниципальная программа «Защита населения и территории Северо-Енисейского района от чрезвычайных ситуаций природного и техногенного характера и обеспечение профилактики правонарушений» (тыс. рублей)</vt:lpstr>
      <vt:lpstr>Презентация PowerPoint</vt:lpstr>
      <vt:lpstr>Презентация PowerPoint</vt:lpstr>
      <vt:lpstr>Презентация PowerPoint</vt:lpstr>
      <vt:lpstr>Муниципальная программа Северо-Енисейского района «Развитие физической культуры, спорта и молодежной политики» (тыс. рублей)</vt:lpstr>
      <vt:lpstr>Основные результаты при реализации муниципальной программы Северо-Енисейского района «Развитие физической культуры, спорта и молодежной политики»</vt:lpstr>
      <vt:lpstr>Реализация инициативных проектов за счет средств иного межбюджетного трансферта бюджетам муниципальных образований на осуществление расходов, направленных на реализацию мероприятий по поддержке местных инициатив, в рамках подпрограммы «Поддержка местных инициатив» государственной программы Красноярского края «Содействие развитию местного самоуправления» в 2022 году (тыс. рублей) </vt:lpstr>
      <vt:lpstr>Реализация инициативных проектов в населенных пунктах Северо-Енисейского района  в 2022 году (тыс. рублей) </vt:lpstr>
      <vt:lpstr>           Муниципальная программа «Развитие транспортной системы Северо-Енисейского района» (тыс. рублей)</vt:lpstr>
      <vt:lpstr>Основные результаты муниципальной программы «Развитие транспортной системы Северо-Енисейского района» за 2022 год</vt:lpstr>
      <vt:lpstr>Муниципальная программа Северо-Енисейского района «Развитие местного самоуправления» (тыс. рублей)</vt:lpstr>
      <vt:lpstr>Основные результаты муниципальной программы «Развитие местного самоуправления» » за 2022 год</vt:lpstr>
      <vt:lpstr>Муниципальная программа «Создание условий для обеспечения доступным и комфортным жильем граждан Северо-Енисейского района» (тыс. рублей)</vt:lpstr>
      <vt:lpstr>Строительство объектов недвижимого имущества Северо-Енисейского района в 2022 году 420 775,3(тыс. рублей) </vt:lpstr>
      <vt:lpstr>Капитальный ремонт объектов жилищного хозяйства Северо-Енисейского района в 2022 году 99 996,5 (тыс. рублей) </vt:lpstr>
      <vt:lpstr>   Муниципальная программа «Управление муниципальными финансами» (тыс.</vt:lpstr>
      <vt:lpstr>    Муниципальная программа Северо-Енисейского района «Содействие развитию  гражданского общества» (тыс. рублей)</vt:lpstr>
      <vt:lpstr>Муниципальная программа «Управление муниципальным имуществом» (тыс. рублей)</vt:lpstr>
      <vt:lpstr>Основные результаты при реализации  муниципальной программы «Управление муниципальным имуществом»</vt:lpstr>
      <vt:lpstr>Муниципальная программа Северо-Енисейского района «Благоустройство территории» (тыс. рублей)</vt:lpstr>
      <vt:lpstr>Презентация PowerPoint</vt:lpstr>
      <vt:lpstr>Муниципальная программа «Формирование комфортной городской (сельской) среды Северо-Енисейского района»</vt:lpstr>
      <vt:lpstr>   Муниципальная программа  «Развитие социальных отношений, рост благополучия и защищенности граждан в Северо-Енисейском районе» (тыс. рублей) </vt:lpstr>
      <vt:lpstr>Показатели результативности государственной программы «Развитие социальных отношений, рост благополучия и защищенности граждан в Северо-Енисейском района»</vt:lpstr>
      <vt:lpstr>Муниципальная программа Северо-Енисейского района «Привлечение квалифицированных специалистов, обладающих специальностями, являющимися дефицитными для учреждений социальной сферы Северо-Енисейского района» (тыс. рублей)</vt:lpstr>
      <vt:lpstr>Динамика дефицита (профицита) бюджета Северо-Енисейского района (тыс. рублей)</vt:lpstr>
      <vt:lpstr>Динамика муниципального долга Северо-Енисейского района</vt:lpstr>
      <vt:lpstr>СТРУКТУРА МУНИЦИПАЛЬНОГО ДОЛГА  В 2022 ГОДУ   ВСЕГО: 550 000,0 тыс. рублей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User5</cp:lastModifiedBy>
  <cp:revision>845</cp:revision>
  <cp:lastPrinted>2023-05-18T03:56:22Z</cp:lastPrinted>
  <dcterms:created xsi:type="dcterms:W3CDTF">2017-04-13T17:15:34Z</dcterms:created>
  <dcterms:modified xsi:type="dcterms:W3CDTF">2023-05-18T04:27:11Z</dcterms:modified>
</cp:coreProperties>
</file>