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4" r:id="rId1"/>
  </p:sldMasterIdLst>
  <p:notesMasterIdLst>
    <p:notesMasterId r:id="rId6"/>
  </p:notesMasterIdLst>
  <p:sldIdLst>
    <p:sldId id="317" r:id="rId2"/>
    <p:sldId id="312" r:id="rId3"/>
    <p:sldId id="320" r:id="rId4"/>
    <p:sldId id="321" r:id="rId5"/>
  </p:sldIdLst>
  <p:sldSz cx="9144000" cy="6858000" type="screen4x3"/>
  <p:notesSz cx="6797675" cy="9926638"/>
  <p:defaultTextStyle>
    <a:defPPr>
      <a:defRPr lang="ru-RU"/>
    </a:defPPr>
    <a:lvl1pPr marL="0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39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278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17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556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695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834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199972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112" algn="l" defTabSz="914278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999FF"/>
    <a:srgbClr val="FFFFCC"/>
    <a:srgbClr val="CCECFF"/>
    <a:srgbClr val="99CCFF"/>
    <a:srgbClr val="CCCCFF"/>
    <a:srgbClr val="FF9933"/>
    <a:srgbClr val="CCFFCC"/>
    <a:srgbClr val="CCFFFF"/>
    <a:srgbClr val="FFFF00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1E4AEA4-8DFA-4A89-87EB-49C32662AFE0}" styleName="Средний стиль 2 - акцент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2DE63D5-997A-4646-A377-4702673A728D}" styleName="Светлый стиль 2 - акцент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0E3FDE45-AF77-4B5C-9715-49D594BDF05E}" styleName="Светлый стиль 1 - акцент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2376" y="-89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_____Microsoft_Excel2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7.0216049382716056E-2"/>
          <c:y val="0.10766774558924347"/>
          <c:w val="0.84104938271604934"/>
          <c:h val="0.8276814093826973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explosion val="5"/>
          <c:dLbls>
            <c:dLbl>
              <c:idx val="0"/>
              <c:layout>
                <c:manualLayout>
                  <c:x val="-0.3578950374258773"/>
                  <c:y val="-8.1633544782287057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/>
                      <a:t>Общегосударственные вопросы 2 774,6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1"/>
              <c:layout>
                <c:manualLayout>
                  <c:x val="-2.5056685622630505E-2"/>
                  <c:y val="-5.755475001422606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2"/>
              <c:layout>
                <c:manualLayout>
                  <c:x val="0.15351657431709925"/>
                  <c:y val="-3.6871551997015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3"/>
              <c:layout>
                <c:manualLayout>
                  <c:x val="0.23623778798483522"/>
                  <c:y val="-8.29658054195824E-3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4"/>
              <c:layout>
                <c:manualLayout>
                  <c:x val="-0.14152777777777778"/>
                  <c:y val="4.438869935860789E-2"/>
                </c:manualLayout>
              </c:layout>
              <c:tx>
                <c:rich>
                  <a:bodyPr/>
                  <a:lstStyle/>
                  <a:p>
                    <a:r>
                      <a:rPr lang="ru-RU" sz="1200" dirty="0"/>
                      <a:t>Жилищно-коммунальное хозяйство 108 093,5</a:t>
                    </a:r>
                    <a:endParaRPr lang="ru-RU" sz="1400" dirty="0"/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5"/>
              <c:layout>
                <c:manualLayout>
                  <c:x val="0"/>
                  <c:y val="7.0170923443028735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6"/>
              <c:layout>
                <c:manualLayout>
                  <c:x val="0.23583722173617186"/>
                  <c:y val="-0.28807588452231597"/>
                </c:manualLayout>
              </c:layout>
              <c:tx>
                <c:rich>
                  <a:bodyPr/>
                  <a:lstStyle/>
                  <a:p>
                    <a:r>
                      <a:rPr lang="ru-RU" sz="1600" dirty="0" smtClean="0"/>
                      <a:t>Образование </a:t>
                    </a:r>
                    <a:r>
                      <a:rPr lang="ru-RU" sz="1600" dirty="0"/>
                      <a:t>271 002,4</a:t>
                    </a:r>
                  </a:p>
                </c:rich>
              </c:tx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7"/>
              <c:layout>
                <c:manualLayout>
                  <c:x val="-0.14891489258287158"/>
                  <c:y val="4.6521761809663428E-2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dLbl>
              <c:idx val="8"/>
              <c:layout>
                <c:manualLayout>
                  <c:x val="-0.15474846894138233"/>
                  <c:y val="1.1092940892746334E-4"/>
                </c:manualLayout>
              </c:layout>
              <c:showLegendKey val="0"/>
              <c:showVal val="1"/>
              <c:showCatName val="1"/>
              <c:showSerName val="0"/>
              <c:showPercent val="0"/>
              <c:showBubbleSize val="0"/>
              <c:separator> </c:separator>
            </c:dLbl>
            <c:txPr>
              <a:bodyPr/>
              <a:lstStyle/>
              <a:p>
                <a:pPr>
                  <a:defRPr sz="1200" baseline="0"/>
                </a:pPr>
                <a:endParaRPr lang="ru-RU"/>
              </a:p>
            </c:txPr>
            <c:showLegendKey val="0"/>
            <c:showVal val="1"/>
            <c:showCatName val="1"/>
            <c:showSerName val="0"/>
            <c:showPercent val="0"/>
            <c:showBubbleSize val="0"/>
            <c:separator> </c:separator>
            <c:showLeaderLines val="1"/>
          </c:dLbls>
          <c:cat>
            <c:strRef>
              <c:f>Лист1!$A$2:$A$10</c:f>
              <c:strCache>
                <c:ptCount val="9"/>
                <c:pt idx="0">
                  <c:v>Общегосударственные вопросы</c:v>
                </c:pt>
                <c:pt idx="1">
                  <c:v>Национальная оборона</c:v>
                </c:pt>
                <c:pt idx="2">
                  <c:v>Национальная безопасность</c:v>
                </c:pt>
                <c:pt idx="3">
                  <c:v>Национальная экономика</c:v>
                </c:pt>
                <c:pt idx="4">
                  <c:v>Жилищно-коммунальное хозяйство</c:v>
                </c:pt>
                <c:pt idx="5">
                  <c:v>Охрана окружающей среды</c:v>
                </c:pt>
                <c:pt idx="6">
                  <c:v>Образование</c:v>
                </c:pt>
                <c:pt idx="7">
                  <c:v>Культура</c:v>
                </c:pt>
                <c:pt idx="8">
                  <c:v>Социальная политика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0">
                  <c:v>2774.6</c:v>
                </c:pt>
                <c:pt idx="1">
                  <c:v>561.4</c:v>
                </c:pt>
                <c:pt idx="2">
                  <c:v>1582.4</c:v>
                </c:pt>
                <c:pt idx="3">
                  <c:v>31073.599999999999</c:v>
                </c:pt>
                <c:pt idx="4">
                  <c:v>108093.5</c:v>
                </c:pt>
                <c:pt idx="5">
                  <c:v>1686.8</c:v>
                </c:pt>
                <c:pt idx="6">
                  <c:v>271002.40000000002</c:v>
                </c:pt>
                <c:pt idx="7">
                  <c:v>112.4</c:v>
                </c:pt>
                <c:pt idx="8">
                  <c:v>22779.1</c:v>
                </c:pt>
              </c:numCache>
            </c:numRef>
          </c:val>
        </c:ser>
        <c:dLbls>
          <c:showLegendKey val="0"/>
          <c:showVal val="1"/>
          <c:showCatName val="1"/>
          <c:showSerName val="0"/>
          <c:showPercent val="0"/>
          <c:showBubbleSize val="0"/>
          <c:showLeaderLines val="1"/>
        </c:dLbls>
      </c:pie3DChart>
    </c:plotArea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33297561242344709"/>
          <c:y val="1.2827161257750545E-2"/>
          <c:w val="0.85476520122484689"/>
          <c:h val="0.70588368969104442"/>
        </c:manualLayout>
      </c:layout>
      <c:bar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Субсидии  на выравнивание обеспеченности</c:v>
                </c:pt>
              </c:strCache>
            </c:strRef>
          </c:tx>
          <c:spPr>
            <a:solidFill>
              <a:srgbClr val="9999FF"/>
            </a:solidFill>
          </c:spPr>
          <c:invertIfNegative val="0"/>
          <c:cat>
            <c:strRef>
              <c:f>Лист1!$A$2:$A$8</c:f>
              <c:strCache>
                <c:ptCount val="7"/>
                <c:pt idx="0">
                  <c:v>2017 год -         680 731,7</c:v>
                </c:pt>
                <c:pt idx="1">
                  <c:v>2018 год -         798 297,8</c:v>
                </c:pt>
                <c:pt idx="2">
                  <c:v>2019 год -         804 106,7</c:v>
                </c:pt>
                <c:pt idx="3">
                  <c:v>2020 год -         646 664,5</c:v>
                </c:pt>
                <c:pt idx="4">
                  <c:v>2021 год -         439 666,2</c:v>
                </c:pt>
                <c:pt idx="5">
                  <c:v>2022 год -         437 635,6</c:v>
                </c:pt>
                <c:pt idx="6">
                  <c:v>2023 год -         428 146,8</c:v>
                </c:pt>
              </c:strCache>
            </c:strRef>
          </c:cat>
          <c:val>
            <c:numRef>
              <c:f>Лист1!$B$2:$B$8</c:f>
              <c:numCache>
                <c:formatCode>#,##0.0</c:formatCode>
                <c:ptCount val="7"/>
                <c:pt idx="0">
                  <c:v>200000</c:v>
                </c:pt>
                <c:pt idx="1">
                  <c:v>199999.1</c:v>
                </c:pt>
                <c:pt idx="2">
                  <c:v>199999.3</c:v>
                </c:pt>
                <c:pt idx="3">
                  <c:v>0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Субсидии</c:v>
                </c:pt>
              </c:strCache>
            </c:strRef>
          </c:tx>
          <c:spPr>
            <a:solidFill>
              <a:srgbClr val="00B0F0"/>
            </a:solidFill>
            <a:scene3d>
              <a:camera prst="orthographicFront"/>
              <a:lightRig rig="threePt" dir="t"/>
            </a:scene3d>
            <a:sp3d>
              <a:bevelB/>
            </a:sp3d>
          </c:spPr>
          <c:invertIfNegative val="0"/>
          <c:cat>
            <c:strRef>
              <c:f>Лист1!$A$2:$A$8</c:f>
              <c:strCache>
                <c:ptCount val="7"/>
                <c:pt idx="0">
                  <c:v>2017 год -         680 731,7</c:v>
                </c:pt>
                <c:pt idx="1">
                  <c:v>2018 год -         798 297,8</c:v>
                </c:pt>
                <c:pt idx="2">
                  <c:v>2019 год -         804 106,7</c:v>
                </c:pt>
                <c:pt idx="3">
                  <c:v>2020 год -         646 664,5</c:v>
                </c:pt>
                <c:pt idx="4">
                  <c:v>2021 год -         439 666,2</c:v>
                </c:pt>
                <c:pt idx="5">
                  <c:v>2022 год -         437 635,6</c:v>
                </c:pt>
                <c:pt idx="6">
                  <c:v>2023 год -         428 146,8</c:v>
                </c:pt>
              </c:strCache>
            </c:strRef>
          </c:cat>
          <c:val>
            <c:numRef>
              <c:f>Лист1!$C$2:$C$8</c:f>
              <c:numCache>
                <c:formatCode>#,##0.0</c:formatCode>
                <c:ptCount val="7"/>
                <c:pt idx="0">
                  <c:v>125276</c:v>
                </c:pt>
                <c:pt idx="1">
                  <c:v>230271.2</c:v>
                </c:pt>
                <c:pt idx="2">
                  <c:v>198879.8</c:v>
                </c:pt>
                <c:pt idx="3">
                  <c:v>74240.600000000006</c:v>
                </c:pt>
                <c:pt idx="4">
                  <c:v>58971.5</c:v>
                </c:pt>
                <c:pt idx="5">
                  <c:v>49007.3</c:v>
                </c:pt>
                <c:pt idx="6">
                  <c:v>39525.9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Субвенции</c:v>
                </c:pt>
              </c:strCache>
            </c:strRef>
          </c:tx>
          <c:spPr>
            <a:solidFill>
              <a:srgbClr val="92D050"/>
            </a:solidFill>
          </c:spPr>
          <c:invertIfNegative val="0"/>
          <c:cat>
            <c:strRef>
              <c:f>Лист1!$A$2:$A$8</c:f>
              <c:strCache>
                <c:ptCount val="7"/>
                <c:pt idx="0">
                  <c:v>2017 год -         680 731,7</c:v>
                </c:pt>
                <c:pt idx="1">
                  <c:v>2018 год -         798 297,8</c:v>
                </c:pt>
                <c:pt idx="2">
                  <c:v>2019 год -         804 106,7</c:v>
                </c:pt>
                <c:pt idx="3">
                  <c:v>2020 год -         646 664,5</c:v>
                </c:pt>
                <c:pt idx="4">
                  <c:v>2021 год -         439 666,2</c:v>
                </c:pt>
                <c:pt idx="5">
                  <c:v>2022 год -         437 635,6</c:v>
                </c:pt>
                <c:pt idx="6">
                  <c:v>2023 год -         428 146,8</c:v>
                </c:pt>
              </c:strCache>
            </c:strRef>
          </c:cat>
          <c:val>
            <c:numRef>
              <c:f>Лист1!$D$2:$D$8</c:f>
              <c:numCache>
                <c:formatCode>#,##0.0</c:formatCode>
                <c:ptCount val="7"/>
                <c:pt idx="0">
                  <c:v>349540.3</c:v>
                </c:pt>
                <c:pt idx="1">
                  <c:v>365103.5</c:v>
                </c:pt>
                <c:pt idx="2">
                  <c:v>393937.9</c:v>
                </c:pt>
                <c:pt idx="3">
                  <c:v>366005.2</c:v>
                </c:pt>
                <c:pt idx="4">
                  <c:v>380694.7</c:v>
                </c:pt>
                <c:pt idx="5">
                  <c:v>388628.3</c:v>
                </c:pt>
                <c:pt idx="6">
                  <c:v>388620.9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Иные МБТ</c:v>
                </c:pt>
              </c:strCache>
            </c:strRef>
          </c:tx>
          <c:spPr>
            <a:solidFill>
              <a:srgbClr val="002060"/>
            </a:solidFill>
          </c:spPr>
          <c:invertIfNegative val="0"/>
          <c:cat>
            <c:strRef>
              <c:f>Лист1!$A$2:$A$8</c:f>
              <c:strCache>
                <c:ptCount val="7"/>
                <c:pt idx="0">
                  <c:v>2017 год -         680 731,7</c:v>
                </c:pt>
                <c:pt idx="1">
                  <c:v>2018 год -         798 297,8</c:v>
                </c:pt>
                <c:pt idx="2">
                  <c:v>2019 год -         804 106,7</c:v>
                </c:pt>
                <c:pt idx="3">
                  <c:v>2020 год -         646 664,5</c:v>
                </c:pt>
                <c:pt idx="4">
                  <c:v>2021 год -         439 666,2</c:v>
                </c:pt>
                <c:pt idx="5">
                  <c:v>2022 год -         437 635,6</c:v>
                </c:pt>
                <c:pt idx="6">
                  <c:v>2023 год -         428 146,8</c:v>
                </c:pt>
              </c:strCache>
            </c:strRef>
          </c:cat>
          <c:val>
            <c:numRef>
              <c:f>Лист1!$E$2:$E$8</c:f>
              <c:numCache>
                <c:formatCode>#,##0.0</c:formatCode>
                <c:ptCount val="7"/>
                <c:pt idx="0">
                  <c:v>5915.4</c:v>
                </c:pt>
                <c:pt idx="1">
                  <c:v>2924</c:v>
                </c:pt>
                <c:pt idx="2">
                  <c:v>11289.7</c:v>
                </c:pt>
                <c:pt idx="3">
                  <c:v>6419.7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Дотации</c:v>
                </c:pt>
              </c:strCache>
            </c:strRef>
          </c:tx>
          <c:invertIfNegative val="0"/>
          <c:cat>
            <c:strRef>
              <c:f>Лист1!$A$2:$A$8</c:f>
              <c:strCache>
                <c:ptCount val="7"/>
                <c:pt idx="0">
                  <c:v>2017 год -         680 731,7</c:v>
                </c:pt>
                <c:pt idx="1">
                  <c:v>2018 год -         798 297,8</c:v>
                </c:pt>
                <c:pt idx="2">
                  <c:v>2019 год -         804 106,7</c:v>
                </c:pt>
                <c:pt idx="3">
                  <c:v>2020 год -         646 664,5</c:v>
                </c:pt>
                <c:pt idx="4">
                  <c:v>2021 год -         439 666,2</c:v>
                </c:pt>
                <c:pt idx="5">
                  <c:v>2022 год -         437 635,6</c:v>
                </c:pt>
                <c:pt idx="6">
                  <c:v>2023 год -         428 146,8</c:v>
                </c:pt>
              </c:strCache>
            </c:strRef>
          </c:cat>
          <c:val>
            <c:numRef>
              <c:f>Лист1!$F$2:$F$8</c:f>
              <c:numCache>
                <c:formatCode>#,##0.0</c:formatCode>
                <c:ptCount val="7"/>
                <c:pt idx="0">
                  <c:v>0</c:v>
                </c:pt>
                <c:pt idx="1">
                  <c:v>0</c:v>
                </c:pt>
                <c:pt idx="2">
                  <c:v>0</c:v>
                </c:pt>
                <c:pt idx="3">
                  <c:v>199999</c:v>
                </c:pt>
                <c:pt idx="4">
                  <c:v>0</c:v>
                </c:pt>
                <c:pt idx="5">
                  <c:v>0</c:v>
                </c:pt>
                <c:pt idx="6">
                  <c:v>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95"/>
        <c:overlap val="100"/>
        <c:axId val="132004864"/>
        <c:axId val="91030080"/>
      </c:barChart>
      <c:catAx>
        <c:axId val="132004864"/>
        <c:scaling>
          <c:orientation val="minMax"/>
        </c:scaling>
        <c:delete val="0"/>
        <c:axPos val="b"/>
        <c:numFmt formatCode="#,##0.0" sourceLinked="0"/>
        <c:majorTickMark val="none"/>
        <c:minorTickMark val="none"/>
        <c:tickLblPos val="nextTo"/>
        <c:crossAx val="91030080"/>
        <c:crosses val="autoZero"/>
        <c:auto val="1"/>
        <c:lblAlgn val="ctr"/>
        <c:lblOffset val="100"/>
        <c:noMultiLvlLbl val="0"/>
      </c:catAx>
      <c:valAx>
        <c:axId val="91030080"/>
        <c:scaling>
          <c:orientation val="minMax"/>
        </c:scaling>
        <c:delete val="0"/>
        <c:axPos val="l"/>
        <c:majorGridlines/>
        <c:numFmt formatCode="#,##0.0" sourceLinked="1"/>
        <c:majorTickMark val="none"/>
        <c:minorTickMark val="none"/>
        <c:tickLblPos val="nextTo"/>
        <c:txPr>
          <a:bodyPr/>
          <a:lstStyle/>
          <a:p>
            <a:pPr>
              <a:defRPr sz="1000"/>
            </a:pPr>
            <a:endParaRPr lang="ru-RU"/>
          </a:p>
        </c:txPr>
        <c:crossAx val="132004864"/>
        <c:crosses val="autoZero"/>
        <c:crossBetween val="between"/>
      </c:valAx>
      <c:dTable>
        <c:showHorzBorder val="1"/>
        <c:showVertBorder val="1"/>
        <c:showOutline val="1"/>
        <c:showKeys val="1"/>
        <c:txPr>
          <a:bodyPr/>
          <a:lstStyle/>
          <a:p>
            <a:pPr rtl="0">
              <a:defRPr sz="1000" baseline="0"/>
            </a:pPr>
            <a:endParaRPr lang="ru-RU"/>
          </a:p>
        </c:txPr>
      </c:dTable>
    </c:plotArea>
    <c:plotVisOnly val="1"/>
    <c:dispBlanksAs val="gap"/>
    <c:showDLblsOverMax val="0"/>
  </c:chart>
  <c:spPr>
    <a:scene3d>
      <a:camera prst="orthographicFront"/>
      <a:lightRig rig="threePt" dir="t"/>
    </a:scene3d>
    <a:sp3d>
      <a:bevelT/>
    </a:sp3d>
  </c:spPr>
  <c:txPr>
    <a:bodyPr/>
    <a:lstStyle/>
    <a:p>
      <a:pPr>
        <a:defRPr sz="1200" baseline="0"/>
      </a:pPr>
      <a:endParaRPr lang="ru-RU"/>
    </a:p>
  </c:txPr>
  <c:externalData r:id="rId1">
    <c:autoUpdate val="0"/>
  </c:externalData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4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6C83079-4550-485E-8371-16A1B0DB90A7}" type="datetimeFigureOut">
              <a:rPr lang="ru-RU" smtClean="0"/>
              <a:t>13.11.2020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4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1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4" y="9428584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8F2B755-6CEF-4123-B7D8-2744F875F959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5214265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139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278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417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556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5695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2834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199972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112" algn="l" defTabSz="914278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>
            <a:spLocks noChangeArrowheads="1"/>
          </p:cNvSpPr>
          <p:nvPr/>
        </p:nvSpPr>
        <p:spPr bwMode="auto">
          <a:xfrm rot="10800000">
            <a:off x="0" y="6139846"/>
            <a:ext cx="9144000" cy="718154"/>
          </a:xfrm>
          <a:prstGeom prst="rect">
            <a:avLst/>
          </a:prstGeom>
          <a:gradFill rotWithShape="1">
            <a:gsLst>
              <a:gs pos="0">
                <a:schemeClr val="accent2">
                  <a:lumMod val="60000"/>
                  <a:lumOff val="4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5" name="Rectangle 11"/>
          <p:cNvSpPr>
            <a:spLocks noChangeArrowheads="1"/>
          </p:cNvSpPr>
          <p:nvPr/>
        </p:nvSpPr>
        <p:spPr bwMode="auto">
          <a:xfrm>
            <a:off x="0" y="288774"/>
            <a:ext cx="9144000" cy="2435678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6" name="Rectangle 8"/>
          <p:cNvSpPr>
            <a:spLocks noChangeArrowheads="1"/>
          </p:cNvSpPr>
          <p:nvPr/>
        </p:nvSpPr>
        <p:spPr bwMode="auto">
          <a:xfrm>
            <a:off x="0" y="0"/>
            <a:ext cx="9144000" cy="328084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7" name="Rectangle 17"/>
          <p:cNvSpPr>
            <a:spLocks noChangeArrowheads="1"/>
          </p:cNvSpPr>
          <p:nvPr/>
        </p:nvSpPr>
        <p:spPr bwMode="auto">
          <a:xfrm>
            <a:off x="1186853" y="458107"/>
            <a:ext cx="6709466" cy="173869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8" name="Rectangle 18"/>
          <p:cNvSpPr>
            <a:spLocks noChangeArrowheads="1"/>
          </p:cNvSpPr>
          <p:nvPr/>
        </p:nvSpPr>
        <p:spPr bwMode="auto">
          <a:xfrm>
            <a:off x="2055420" y="827013"/>
            <a:ext cx="4928480" cy="42333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9" name="Rectangle 19"/>
          <p:cNvSpPr>
            <a:spLocks noChangeArrowheads="1"/>
          </p:cNvSpPr>
          <p:nvPr/>
        </p:nvSpPr>
        <p:spPr bwMode="auto">
          <a:xfrm>
            <a:off x="2486874" y="4819952"/>
            <a:ext cx="4113668" cy="37798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/>
          <a:p>
            <a:pPr defTabSz="914400" fontAlgn="base">
              <a:spcBef>
                <a:spcPct val="0"/>
              </a:spcBef>
              <a:spcAft>
                <a:spcPct val="0"/>
              </a:spcAft>
              <a:defRPr/>
            </a:pPr>
            <a:endParaRPr lang="ru-RU">
              <a:solidFill>
                <a:srgbClr val="000000"/>
              </a:solidFill>
            </a:endParaRPr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1372166" y="5282596"/>
            <a:ext cx="6399668" cy="355298"/>
          </a:xfrm>
        </p:spPr>
        <p:txBody>
          <a:bodyPr/>
          <a:lstStyle>
            <a:lvl1pPr marL="0" indent="0" algn="ctr">
              <a:buFontTx/>
              <a:buNone/>
              <a:defRPr/>
            </a:lvl1pPr>
          </a:lstStyle>
          <a:p>
            <a:pPr lvl="0"/>
            <a:r>
              <a:rPr lang="ru-RU" altLang="ru-RU" noProof="0" smtClean="0"/>
              <a:t>Образец подзаголовка</a:t>
            </a:r>
          </a:p>
        </p:txBody>
      </p:sp>
      <p:sp>
        <p:nvSpPr>
          <p:cNvPr id="4106" name="Rectangle 10"/>
          <p:cNvSpPr>
            <a:spLocks noGrp="1" noChangeArrowheads="1"/>
          </p:cNvSpPr>
          <p:nvPr>
            <p:ph type="ctrTitle"/>
          </p:nvPr>
        </p:nvSpPr>
        <p:spPr>
          <a:xfrm>
            <a:off x="686084" y="2130275"/>
            <a:ext cx="7771834" cy="1471083"/>
          </a:xfrm>
        </p:spPr>
        <p:txBody>
          <a:bodyPr/>
          <a:lstStyle>
            <a:lvl1pPr>
              <a:defRPr sz="4400">
                <a:effectLst>
                  <a:outerShdw blurRad="38100" dist="38100" dir="2700000" algn="tl">
                    <a:srgbClr val="C0C0C0"/>
                  </a:outerShdw>
                </a:effectLst>
              </a:defRPr>
            </a:lvl1pPr>
          </a:lstStyle>
          <a:p>
            <a:pPr lvl="0"/>
            <a:r>
              <a:rPr lang="ru-RU" altLang="ru-RU" noProof="0" smtClean="0"/>
              <a:t>Образец заголовка</a:t>
            </a:r>
          </a:p>
        </p:txBody>
      </p:sp>
      <p:sp>
        <p:nvSpPr>
          <p:cNvPr id="10" name="Rectangle 6"/>
          <p:cNvSpPr>
            <a:spLocks noGrp="1" noChangeArrowheads="1"/>
          </p:cNvSpPr>
          <p:nvPr>
            <p:ph type="dt" sz="half" idx="10"/>
          </p:nvPr>
        </p:nvSpPr>
        <p:spPr>
          <a:xfrm>
            <a:off x="456917" y="6244167"/>
            <a:ext cx="2133223" cy="477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11" name="Rectangle 7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57583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13B4C9AD-D100-4676-B3A2-93751F35CD10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55257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38737" y="114905"/>
            <a:ext cx="2059663" cy="6011333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6918" y="114905"/>
            <a:ext cx="6046017" cy="601133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46C53578-0833-426A-905B-01944AE0F63F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293787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chart" preserve="1">
  <p:cSld name="Заголовок и диаграмм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235" y="114905"/>
            <a:ext cx="8230166" cy="7317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иаграмма 2"/>
          <p:cNvSpPr>
            <a:spLocks noGrp="1"/>
          </p:cNvSpPr>
          <p:nvPr>
            <p:ph type="chart" idx="1"/>
          </p:nvPr>
        </p:nvSpPr>
        <p:spPr>
          <a:xfrm>
            <a:off x="456918" y="1599596"/>
            <a:ext cx="8230166" cy="4526643"/>
          </a:xfrm>
        </p:spPr>
        <p:txBody>
          <a:bodyPr/>
          <a:lstStyle/>
          <a:p>
            <a:pPr lvl="0"/>
            <a:endParaRPr lang="ru-RU" noProof="0" dirty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xfrm>
            <a:off x="3086666" y="6244167"/>
            <a:ext cx="2894280" cy="4777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accent2">
                    <a:lumMod val="50000"/>
                  </a:schemeClr>
                </a:solidFill>
              </a:defRPr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682D6F03-0BD0-49B5-816D-E33C4E6DD4DB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8100122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68235" y="114905"/>
            <a:ext cx="8230166" cy="731762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456918" y="1599596"/>
            <a:ext cx="8230166" cy="4526643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D484F2DD-5C0E-4738-BE30-DEE6A02B5F45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348920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132C787C-19D6-451E-A208-FB9491FFA370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8449790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864" y="4407203"/>
            <a:ext cx="7771834" cy="1362226"/>
          </a:xfrm>
        </p:spPr>
        <p:txBody>
          <a:bodyPr anchor="t"/>
          <a:lstStyle>
            <a:lvl1pPr algn="l">
              <a:defRPr sz="37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864" y="2907393"/>
            <a:ext cx="7771834" cy="1499810"/>
          </a:xfrm>
        </p:spPr>
        <p:txBody>
          <a:bodyPr anchor="b"/>
          <a:lstStyle>
            <a:lvl1pPr marL="0" indent="0">
              <a:buNone/>
              <a:defRPr sz="1800"/>
            </a:lvl1pPr>
            <a:lvl2pPr marL="418932" indent="0">
              <a:buNone/>
              <a:defRPr sz="1600"/>
            </a:lvl2pPr>
            <a:lvl3pPr marL="837865" indent="0">
              <a:buNone/>
              <a:defRPr sz="1500"/>
            </a:lvl3pPr>
            <a:lvl4pPr marL="1256797" indent="0">
              <a:buNone/>
              <a:defRPr sz="1300"/>
            </a:lvl4pPr>
            <a:lvl5pPr marL="1675729" indent="0">
              <a:buNone/>
              <a:defRPr sz="1300"/>
            </a:lvl5pPr>
            <a:lvl6pPr marL="2094662" indent="0">
              <a:buNone/>
              <a:defRPr sz="1300"/>
            </a:lvl6pPr>
            <a:lvl7pPr marL="2513594" indent="0">
              <a:buNone/>
              <a:defRPr sz="1300"/>
            </a:lvl7pPr>
            <a:lvl8pPr marL="2932527" indent="0">
              <a:buNone/>
              <a:defRPr sz="1300"/>
            </a:lvl8pPr>
            <a:lvl9pPr marL="3351459" indent="0">
              <a:buNone/>
              <a:defRPr sz="13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F6EAC42C-DCA1-438F-BE69-39A6BAE3DC32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540963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6918" y="1599596"/>
            <a:ext cx="4047181" cy="452664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639901" y="1599596"/>
            <a:ext cx="4047182" cy="452664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0C215BB0-64CB-42D7-A1BE-24D821C241C5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943359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18" y="275167"/>
            <a:ext cx="8230166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6917" y="1534584"/>
            <a:ext cx="4040109" cy="64104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8932" indent="0">
              <a:buNone/>
              <a:defRPr sz="1800" b="1"/>
            </a:lvl2pPr>
            <a:lvl3pPr marL="837865" indent="0">
              <a:buNone/>
              <a:defRPr sz="1600" b="1"/>
            </a:lvl3pPr>
            <a:lvl4pPr marL="1256797" indent="0">
              <a:buNone/>
              <a:defRPr sz="1500" b="1"/>
            </a:lvl4pPr>
            <a:lvl5pPr marL="1675729" indent="0">
              <a:buNone/>
              <a:defRPr sz="1500" b="1"/>
            </a:lvl5pPr>
            <a:lvl6pPr marL="2094662" indent="0">
              <a:buNone/>
              <a:defRPr sz="1500" b="1"/>
            </a:lvl6pPr>
            <a:lvl7pPr marL="2513594" indent="0">
              <a:buNone/>
              <a:defRPr sz="1500" b="1"/>
            </a:lvl7pPr>
            <a:lvl8pPr marL="2932527" indent="0">
              <a:buNone/>
              <a:defRPr sz="1500" b="1"/>
            </a:lvl8pPr>
            <a:lvl9pPr marL="335145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56917" y="2175632"/>
            <a:ext cx="4040109" cy="3950607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559" y="1534584"/>
            <a:ext cx="4041524" cy="641048"/>
          </a:xfrm>
        </p:spPr>
        <p:txBody>
          <a:bodyPr anchor="b"/>
          <a:lstStyle>
            <a:lvl1pPr marL="0" indent="0">
              <a:buNone/>
              <a:defRPr sz="2200" b="1"/>
            </a:lvl1pPr>
            <a:lvl2pPr marL="418932" indent="0">
              <a:buNone/>
              <a:defRPr sz="1800" b="1"/>
            </a:lvl2pPr>
            <a:lvl3pPr marL="837865" indent="0">
              <a:buNone/>
              <a:defRPr sz="1600" b="1"/>
            </a:lvl3pPr>
            <a:lvl4pPr marL="1256797" indent="0">
              <a:buNone/>
              <a:defRPr sz="1500" b="1"/>
            </a:lvl4pPr>
            <a:lvl5pPr marL="1675729" indent="0">
              <a:buNone/>
              <a:defRPr sz="1500" b="1"/>
            </a:lvl5pPr>
            <a:lvl6pPr marL="2094662" indent="0">
              <a:buNone/>
              <a:defRPr sz="1500" b="1"/>
            </a:lvl6pPr>
            <a:lvl7pPr marL="2513594" indent="0">
              <a:buNone/>
              <a:defRPr sz="1500" b="1"/>
            </a:lvl7pPr>
            <a:lvl8pPr marL="2932527" indent="0">
              <a:buNone/>
              <a:defRPr sz="1500" b="1"/>
            </a:lvl8pPr>
            <a:lvl9pPr marL="3351459" indent="0">
              <a:buNone/>
              <a:defRPr sz="15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645559" y="2175632"/>
            <a:ext cx="4041524" cy="3950607"/>
          </a:xfrm>
        </p:spPr>
        <p:txBody>
          <a:bodyPr/>
          <a:lstStyle>
            <a:lvl1pPr>
              <a:defRPr sz="2200"/>
            </a:lvl1pPr>
            <a:lvl2pPr>
              <a:defRPr sz="1800"/>
            </a:lvl2pPr>
            <a:lvl3pPr>
              <a:defRPr sz="16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8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9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457320A6-3C9D-4786-A922-98E9C0A7B973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438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5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EE898B1C-210F-40A8-8A93-22DC432AC15F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931258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4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FDDEE9E8-55AA-4106-94FA-7B7017190D7B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786929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6918" y="273655"/>
            <a:ext cx="3008862" cy="1161143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3574705" y="273655"/>
            <a:ext cx="5112379" cy="5852583"/>
          </a:xfrm>
        </p:spPr>
        <p:txBody>
          <a:bodyPr/>
          <a:lstStyle>
            <a:lvl1pPr>
              <a:defRPr sz="2900"/>
            </a:lvl1pPr>
            <a:lvl2pPr>
              <a:defRPr sz="2600"/>
            </a:lvl2pPr>
            <a:lvl3pPr>
              <a:defRPr sz="22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6918" y="1434798"/>
            <a:ext cx="3008862" cy="4691440"/>
          </a:xfrm>
        </p:spPr>
        <p:txBody>
          <a:bodyPr/>
          <a:lstStyle>
            <a:lvl1pPr marL="0" indent="0">
              <a:buNone/>
              <a:defRPr sz="1300"/>
            </a:lvl1pPr>
            <a:lvl2pPr marL="418932" indent="0">
              <a:buNone/>
              <a:defRPr sz="1100"/>
            </a:lvl2pPr>
            <a:lvl3pPr marL="837865" indent="0">
              <a:buNone/>
              <a:defRPr sz="900"/>
            </a:lvl3pPr>
            <a:lvl4pPr marL="1256797" indent="0">
              <a:buNone/>
              <a:defRPr sz="800"/>
            </a:lvl4pPr>
            <a:lvl5pPr marL="1675729" indent="0">
              <a:buNone/>
              <a:defRPr sz="800"/>
            </a:lvl5pPr>
            <a:lvl6pPr marL="2094662" indent="0">
              <a:buNone/>
              <a:defRPr sz="800"/>
            </a:lvl6pPr>
            <a:lvl7pPr marL="2513594" indent="0">
              <a:buNone/>
              <a:defRPr sz="800"/>
            </a:lvl7pPr>
            <a:lvl8pPr marL="2932527" indent="0">
              <a:buNone/>
              <a:defRPr sz="800"/>
            </a:lvl8pPr>
            <a:lvl9pPr marL="335145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A920D0FE-12AE-45DD-BDC4-66AA16D1CB54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108022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304" y="4800298"/>
            <a:ext cx="5485834" cy="566964"/>
          </a:xfrm>
        </p:spPr>
        <p:txBody>
          <a:bodyPr anchor="b"/>
          <a:lstStyle>
            <a:lvl1pPr algn="l">
              <a:defRPr sz="18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304" y="612322"/>
            <a:ext cx="5485834" cy="4115405"/>
          </a:xfrm>
        </p:spPr>
        <p:txBody>
          <a:bodyPr/>
          <a:lstStyle>
            <a:lvl1pPr marL="0" indent="0">
              <a:buNone/>
              <a:defRPr sz="2900"/>
            </a:lvl1pPr>
            <a:lvl2pPr marL="418932" indent="0">
              <a:buNone/>
              <a:defRPr sz="2600"/>
            </a:lvl2pPr>
            <a:lvl3pPr marL="837865" indent="0">
              <a:buNone/>
              <a:defRPr sz="2200"/>
            </a:lvl3pPr>
            <a:lvl4pPr marL="1256797" indent="0">
              <a:buNone/>
              <a:defRPr sz="1800"/>
            </a:lvl4pPr>
            <a:lvl5pPr marL="1675729" indent="0">
              <a:buNone/>
              <a:defRPr sz="1800"/>
            </a:lvl5pPr>
            <a:lvl6pPr marL="2094662" indent="0">
              <a:buNone/>
              <a:defRPr sz="1800"/>
            </a:lvl6pPr>
            <a:lvl7pPr marL="2513594" indent="0">
              <a:buNone/>
              <a:defRPr sz="1800"/>
            </a:lvl7pPr>
            <a:lvl8pPr marL="2932527" indent="0">
              <a:buNone/>
              <a:defRPr sz="1800"/>
            </a:lvl8pPr>
            <a:lvl9pPr marL="3351459" indent="0">
              <a:buNone/>
              <a:defRPr sz="1800"/>
            </a:lvl9pPr>
          </a:lstStyle>
          <a:p>
            <a:pPr lvl="0"/>
            <a:endParaRPr lang="ru-RU" noProof="0" smtClean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304" y="5367262"/>
            <a:ext cx="5485834" cy="804333"/>
          </a:xfrm>
        </p:spPr>
        <p:txBody>
          <a:bodyPr/>
          <a:lstStyle>
            <a:lvl1pPr marL="0" indent="0">
              <a:buNone/>
              <a:defRPr sz="1300"/>
            </a:lvl1pPr>
            <a:lvl2pPr marL="418932" indent="0">
              <a:buNone/>
              <a:defRPr sz="1100"/>
            </a:lvl2pPr>
            <a:lvl3pPr marL="837865" indent="0">
              <a:buNone/>
              <a:defRPr sz="900"/>
            </a:lvl3pPr>
            <a:lvl4pPr marL="1256797" indent="0">
              <a:buNone/>
              <a:defRPr sz="800"/>
            </a:lvl4pPr>
            <a:lvl5pPr marL="1675729" indent="0">
              <a:buNone/>
              <a:defRPr sz="800"/>
            </a:lvl5pPr>
            <a:lvl6pPr marL="2094662" indent="0">
              <a:buNone/>
              <a:defRPr sz="800"/>
            </a:lvl6pPr>
            <a:lvl7pPr marL="2513594" indent="0">
              <a:buNone/>
              <a:defRPr sz="800"/>
            </a:lvl7pPr>
            <a:lvl8pPr marL="2932527" indent="0">
              <a:buNone/>
              <a:defRPr sz="800"/>
            </a:lvl8pPr>
            <a:lvl9pPr marL="3351459" indent="0">
              <a:buNone/>
              <a:defRPr sz="8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D479007B-082E-4F63-8139-C9BB5DAA5F4A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195066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1"/>
          <p:cNvSpPr>
            <a:spLocks noChangeArrowheads="1"/>
          </p:cNvSpPr>
          <p:nvPr/>
        </p:nvSpPr>
        <p:spPr bwMode="auto">
          <a:xfrm>
            <a:off x="0" y="0"/>
            <a:ext cx="9144000" cy="1543655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27" name="Rectangle 2"/>
          <p:cNvSpPr>
            <a:spLocks noChangeArrowheads="1"/>
          </p:cNvSpPr>
          <p:nvPr/>
        </p:nvSpPr>
        <p:spPr bwMode="auto">
          <a:xfrm rot="10800000">
            <a:off x="0" y="5872238"/>
            <a:ext cx="9144000" cy="985762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100000">
                <a:srgbClr val="FFFFFF"/>
              </a:gs>
            </a:gsLst>
            <a:lin ang="540000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6918" y="1599596"/>
            <a:ext cx="8230166" cy="45266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55" tIns="45978" rIns="91955" bIns="4597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текста</a:t>
            </a:r>
          </a:p>
          <a:p>
            <a:pPr lvl="1"/>
            <a:r>
              <a:rPr lang="ru-RU" altLang="ru-RU" smtClean="0"/>
              <a:t>Второй уровень</a:t>
            </a:r>
          </a:p>
          <a:p>
            <a:pPr lvl="2"/>
            <a:r>
              <a:rPr lang="ru-RU" altLang="ru-RU" smtClean="0"/>
              <a:t>Третий уровень</a:t>
            </a:r>
          </a:p>
          <a:p>
            <a:pPr lvl="3"/>
            <a:r>
              <a:rPr lang="ru-RU" altLang="ru-RU" smtClean="0"/>
              <a:t>Четвертый уровень</a:t>
            </a:r>
          </a:p>
          <a:p>
            <a:pPr lvl="4"/>
            <a:r>
              <a:rPr lang="ru-RU" altLang="ru-RU" smtClean="0"/>
              <a:t>Пятый уровень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68235" y="6238120"/>
            <a:ext cx="2134637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55" tIns="45978" rIns="91955" bIns="45978" numCol="1" anchor="t" anchorCtr="0" compatLnSpc="1">
            <a:prstTxWarp prst="textNoShape">
              <a:avLst/>
            </a:prstTxWarp>
          </a:bodyPr>
          <a:lstStyle>
            <a:lvl1pPr defTabSz="919324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861" y="6244167"/>
            <a:ext cx="2894280" cy="477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55" tIns="45978" rIns="91955" bIns="45978" numCol="1" anchor="t" anchorCtr="0" compatLnSpc="1">
            <a:prstTxWarp prst="textNoShape">
              <a:avLst/>
            </a:prstTxWarp>
          </a:bodyPr>
          <a:lstStyle>
            <a:lvl1pPr algn="ctr" defTabSz="919324">
              <a:defRPr sz="1400"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endParaRPr lang="ru-RU" altLang="ru-RU">
              <a:solidFill>
                <a:srgbClr val="000000"/>
              </a:solidFill>
            </a:endParaRPr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3631289" y="6620632"/>
            <a:ext cx="2133223" cy="474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55" tIns="45978" rIns="91955" bIns="45978" numCol="1" anchor="t" anchorCtr="0" compatLnSpc="1">
            <a:prstTxWarp prst="textNoShape">
              <a:avLst/>
            </a:prstTxWarp>
          </a:bodyPr>
          <a:lstStyle>
            <a:lvl1pPr algn="ctr" defTabSz="919324">
              <a:defRPr sz="1200" b="1" i="1">
                <a:solidFill>
                  <a:schemeClr val="accent2">
                    <a:lumMod val="50000"/>
                  </a:schemeClr>
                </a:solidFill>
                <a:latin typeface="Arial" charset="0"/>
              </a:defRPr>
            </a:lvl1pPr>
          </a:lstStyle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r>
              <a:rPr lang="ru-RU" altLang="ru-RU">
                <a:solidFill>
                  <a:srgbClr val="CC8E60">
                    <a:lumMod val="50000"/>
                  </a:srgbClr>
                </a:solidFill>
              </a:rPr>
              <a:t>Слайд </a:t>
            </a:r>
            <a:fld id="{DCC66CAB-B7E8-4D41-858F-8DC1373F8F1E}" type="slidenum">
              <a:rPr lang="ru-RU" altLang="ru-RU">
                <a:solidFill>
                  <a:srgbClr val="CC8E60">
                    <a:lumMod val="50000"/>
                  </a:srgbClr>
                </a:solidFill>
              </a:rPr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‹#›</a:t>
            </a:fld>
            <a:endParaRPr lang="ru-RU" altLang="ru-RU">
              <a:solidFill>
                <a:srgbClr val="CC8E60">
                  <a:lumMod val="50000"/>
                </a:srgbClr>
              </a:solidFill>
            </a:endParaRPr>
          </a:p>
        </p:txBody>
      </p:sp>
      <p:sp>
        <p:nvSpPr>
          <p:cNvPr id="1032" name="Rectangle 10"/>
          <p:cNvSpPr>
            <a:spLocks noGrp="1" noChangeArrowheads="1"/>
          </p:cNvSpPr>
          <p:nvPr>
            <p:ph type="title"/>
          </p:nvPr>
        </p:nvSpPr>
        <p:spPr bwMode="auto">
          <a:xfrm>
            <a:off x="468235" y="114905"/>
            <a:ext cx="8230166" cy="7317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955" tIns="45978" rIns="91955" bIns="4597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altLang="ru-RU" smtClean="0"/>
              <a:t>Образец заголовка</a:t>
            </a:r>
          </a:p>
        </p:txBody>
      </p:sp>
      <p:sp>
        <p:nvSpPr>
          <p:cNvPr id="1033" name="Rectangle 13"/>
          <p:cNvSpPr>
            <a:spLocks noChangeArrowheads="1"/>
          </p:cNvSpPr>
          <p:nvPr/>
        </p:nvSpPr>
        <p:spPr bwMode="auto">
          <a:xfrm>
            <a:off x="0" y="6607024"/>
            <a:ext cx="9144000" cy="42333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34" name="Rectangle 14"/>
          <p:cNvSpPr>
            <a:spLocks noChangeArrowheads="1"/>
          </p:cNvSpPr>
          <p:nvPr/>
        </p:nvSpPr>
        <p:spPr bwMode="auto">
          <a:xfrm rot="10800000">
            <a:off x="0" y="0"/>
            <a:ext cx="9144000" cy="117929"/>
          </a:xfrm>
          <a:prstGeom prst="rect">
            <a:avLst/>
          </a:prstGeom>
          <a:gradFill rotWithShape="1">
            <a:gsLst>
              <a:gs pos="0">
                <a:schemeClr val="accent2">
                  <a:lumMod val="40000"/>
                  <a:lumOff val="60000"/>
                </a:schemeClr>
              </a:gs>
              <a:gs pos="50000">
                <a:schemeClr val="accent2"/>
              </a:gs>
              <a:gs pos="100000">
                <a:schemeClr val="accent2">
                  <a:lumMod val="40000"/>
                  <a:lumOff val="60000"/>
                </a:schemeClr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  <p:sp>
        <p:nvSpPr>
          <p:cNvPr id="1035" name="Rectangle 15"/>
          <p:cNvSpPr>
            <a:spLocks noChangeArrowheads="1"/>
          </p:cNvSpPr>
          <p:nvPr/>
        </p:nvSpPr>
        <p:spPr bwMode="auto">
          <a:xfrm rot="10800000">
            <a:off x="0" y="1132417"/>
            <a:ext cx="9144000" cy="4233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50000">
                <a:schemeClr val="accent2"/>
              </a:gs>
              <a:gs pos="100000">
                <a:schemeClr val="bg1"/>
              </a:gs>
            </a:gsLst>
            <a:lin ang="0" scaled="1"/>
          </a:gradFill>
          <a:ln>
            <a:noFill/>
          </a:ln>
          <a:effectLst/>
          <a:extLst/>
        </p:spPr>
        <p:txBody>
          <a:bodyPr wrap="none" lIns="83786" tIns="41893" rIns="83786" bIns="41893" anchor="ctr"/>
          <a:lstStyle>
            <a:lvl1pPr eaLnBrk="0" hangingPunct="0">
              <a:defRPr sz="2000">
                <a:solidFill>
                  <a:schemeClr val="tx1"/>
                </a:solidFill>
                <a:latin typeface="Arial" charset="0"/>
              </a:defRPr>
            </a:lvl1pPr>
            <a:lvl2pPr marL="742950" indent="-285750" eaLnBrk="0" hangingPunct="0">
              <a:defRPr sz="2000">
                <a:solidFill>
                  <a:schemeClr val="tx1"/>
                </a:solidFill>
                <a:latin typeface="Arial" charset="0"/>
              </a:defRPr>
            </a:lvl2pPr>
            <a:lvl3pPr marL="11430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3pPr>
            <a:lvl4pPr marL="16002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4pPr>
            <a:lvl5pPr marL="2057400" indent="-228600" eaLnBrk="0" hangingPunct="0">
              <a:defRPr sz="2000">
                <a:solidFill>
                  <a:schemeClr val="tx1"/>
                </a:solidFill>
                <a:latin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000">
                <a:solidFill>
                  <a:schemeClr val="tx1"/>
                </a:solidFill>
                <a:latin typeface="Arial" charset="0"/>
              </a:defRPr>
            </a:lvl9pPr>
          </a:lstStyle>
          <a:p>
            <a:pPr defTabSz="914400" eaLnBrk="1" fontAlgn="base" hangingPunct="1">
              <a:spcBef>
                <a:spcPct val="0"/>
              </a:spcBef>
              <a:spcAft>
                <a:spcPct val="0"/>
              </a:spcAft>
              <a:defRPr/>
            </a:pPr>
            <a:endParaRPr lang="ru-RU" altLang="ru-RU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12074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5" r:id="rId1"/>
    <p:sldLayoutId id="2147483676" r:id="rId2"/>
    <p:sldLayoutId id="2147483677" r:id="rId3"/>
    <p:sldLayoutId id="2147483678" r:id="rId4"/>
    <p:sldLayoutId id="2147483679" r:id="rId5"/>
    <p:sldLayoutId id="2147483680" r:id="rId6"/>
    <p:sldLayoutId id="2147483681" r:id="rId7"/>
    <p:sldLayoutId id="2147483682" r:id="rId8"/>
    <p:sldLayoutId id="2147483683" r:id="rId9"/>
    <p:sldLayoutId id="2147483684" r:id="rId10"/>
    <p:sldLayoutId id="2147483685" r:id="rId11"/>
    <p:sldLayoutId id="2147483686" r:id="rId12"/>
    <p:sldLayoutId id="2147483687" r:id="rId13"/>
  </p:sldLayoutIdLst>
  <p:timing>
    <p:tnLst>
      <p:par>
        <p:cTn id="1" dur="indefinite" restart="never" nodeType="tmRoot"/>
      </p:par>
    </p:tnLst>
  </p:timing>
  <p:hf hdr="0" ftr="0" dt="0"/>
  <p:txStyles>
    <p:titleStyle>
      <a:lvl1pPr algn="ctr" defTabSz="919324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+mj-lt"/>
          <a:ea typeface="+mj-ea"/>
          <a:cs typeface="+mj-cs"/>
        </a:defRPr>
      </a:lvl1pPr>
      <a:lvl2pPr algn="ctr" defTabSz="919324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2pPr>
      <a:lvl3pPr algn="ctr" defTabSz="919324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3pPr>
      <a:lvl4pPr algn="ctr" defTabSz="919324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4pPr>
      <a:lvl5pPr algn="ctr" defTabSz="919324" rtl="0" eaLnBrk="0" fontAlgn="base" hangingPunct="0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5pPr>
      <a:lvl6pPr marL="418932" algn="ctr" defTabSz="919324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6pPr>
      <a:lvl7pPr marL="837865" algn="ctr" defTabSz="919324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7pPr>
      <a:lvl8pPr marL="1256797" algn="ctr" defTabSz="919324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8pPr>
      <a:lvl9pPr marL="1675729" algn="ctr" defTabSz="919324" rtl="0" fontAlgn="base">
        <a:spcBef>
          <a:spcPct val="0"/>
        </a:spcBef>
        <a:spcAft>
          <a:spcPct val="0"/>
        </a:spcAft>
        <a:defRPr sz="2400" b="1">
          <a:solidFill>
            <a:srgbClr val="333399"/>
          </a:solidFill>
          <a:latin typeface="Arial" charset="0"/>
        </a:defRPr>
      </a:lvl9pPr>
    </p:titleStyle>
    <p:bodyStyle>
      <a:lvl1pPr marL="344747" indent="-344747" algn="l" defTabSz="919324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rgbClr val="666699"/>
          </a:solidFill>
          <a:latin typeface="+mn-lt"/>
          <a:ea typeface="+mn-ea"/>
          <a:cs typeface="+mn-cs"/>
        </a:defRPr>
      </a:lvl1pPr>
      <a:lvl2pPr marL="747678" indent="-288016" algn="l" defTabSz="919324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rgbClr val="666699"/>
          </a:solidFill>
          <a:latin typeface="+mn-lt"/>
        </a:defRPr>
      </a:lvl2pPr>
      <a:lvl3pPr marL="1149155" indent="-229831" algn="l" defTabSz="919324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666699"/>
          </a:solidFill>
          <a:latin typeface="+mn-lt"/>
        </a:defRPr>
      </a:lvl3pPr>
      <a:lvl4pPr marL="1608817" indent="-229831" algn="l" defTabSz="919324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rgbClr val="666699"/>
          </a:solidFill>
          <a:latin typeface="+mn-lt"/>
        </a:defRPr>
      </a:lvl4pPr>
      <a:lvl5pPr marL="2068479" indent="-229831" algn="l" defTabSz="919324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</a:defRPr>
      </a:lvl5pPr>
      <a:lvl6pPr marL="2487411" indent="-229831" algn="l" defTabSz="919324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</a:defRPr>
      </a:lvl6pPr>
      <a:lvl7pPr marL="2906343" indent="-229831" algn="l" defTabSz="919324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</a:defRPr>
      </a:lvl7pPr>
      <a:lvl8pPr marL="3325276" indent="-229831" algn="l" defTabSz="919324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</a:defRPr>
      </a:lvl8pPr>
      <a:lvl9pPr marL="3744208" indent="-229831" algn="l" defTabSz="919324" rtl="0" fontAlgn="base">
        <a:spcBef>
          <a:spcPct val="20000"/>
        </a:spcBef>
        <a:spcAft>
          <a:spcPct val="0"/>
        </a:spcAft>
        <a:buChar char="»"/>
        <a:defRPr sz="2000">
          <a:solidFill>
            <a:srgbClr val="666699"/>
          </a:solidFill>
          <a:latin typeface="+mn-lt"/>
        </a:defRPr>
      </a:lvl9pPr>
    </p:bodyStyle>
    <p:otherStyle>
      <a:defPPr>
        <a:defRPr lang="ru-RU"/>
      </a:defPPr>
      <a:lvl1pPr marL="0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1pPr>
      <a:lvl2pPr marL="418932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837865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3pPr>
      <a:lvl4pPr marL="1256797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1675729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094662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513594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932527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351459" algn="l" defTabSz="837865" rtl="0" eaLnBrk="1" latinLnBrk="0" hangingPunct="1"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2.xm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67544" y="2636912"/>
            <a:ext cx="8229600" cy="317897"/>
          </a:xfrm>
        </p:spPr>
        <p:txBody>
          <a:bodyPr>
            <a:noAutofit/>
          </a:bodyPr>
          <a:lstStyle/>
          <a:p>
            <a:r>
              <a:rPr lang="ru-RU" sz="3600" kern="12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anose="02040503050406030204" pitchFamily="18" charset="0"/>
              </a:rPr>
              <a:t>Межбюджетные трансферты из </a:t>
            </a:r>
            <a:r>
              <a:rPr lang="ru-RU" sz="3600" kern="1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anose="02040503050406030204" pitchFamily="18" charset="0"/>
              </a:rPr>
              <a:t>краевого </a:t>
            </a:r>
            <a:r>
              <a:rPr lang="ru-RU" sz="3600" kern="1200" dirty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anose="02040503050406030204" pitchFamily="18" charset="0"/>
              </a:rPr>
              <a:t>бюджета </a:t>
            </a:r>
            <a:r>
              <a:rPr lang="ru-RU" sz="3600" kern="1200" dirty="0" smtClean="0">
                <a:ln w="18415" cmpd="sng">
                  <a:solidFill>
                    <a:schemeClr val="tx1"/>
                  </a:solidFill>
                  <a:prstDash val="solid"/>
                </a:ln>
                <a:solidFill>
                  <a:srgbClr val="0070C0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  <a:latin typeface="Cambria" panose="02040503050406030204" pitchFamily="18" charset="0"/>
              </a:rPr>
              <a:t>муниципальному образованию Северо-Енисейского района</a:t>
            </a:r>
            <a:endParaRPr lang="ru-RU" sz="3600" kern="1200" dirty="0">
              <a:ln w="18415" cmpd="sng">
                <a:solidFill>
                  <a:schemeClr val="tx1"/>
                </a:solidFill>
                <a:prstDash val="solid"/>
              </a:ln>
              <a:solidFill>
                <a:srgbClr val="0070C0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  <a:latin typeface="Cambria" panose="02040503050406030204" pitchFamily="18" charset="0"/>
            </a:endParaRPr>
          </a:p>
        </p:txBody>
      </p:sp>
      <p:pic>
        <p:nvPicPr>
          <p:cNvPr id="6" name="Picture 3" descr="K:\bcem\БЮДЖЕТ ДЛЯ ГРАЖДАН\бюджет 2017-2019\картинки\совещание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43808" y="4437111"/>
            <a:ext cx="3152378" cy="228172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309029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" descr="K:\Управлен_бюдж_планир_и_межбюджет_отношений\Сводный отдел\Зам.бюджетный\БЮДЖЕТ\БЮДЖЕТ ДЛЯ ГРАЖДАН\ПОРТАЛ\2016\проект бюджета 2017-2019\картинки\проблема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304" y="3552174"/>
            <a:ext cx="2831592" cy="30651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Заголовок 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</p:spPr>
        <p:txBody>
          <a:bodyPr anchor="t">
            <a:normAutofit/>
          </a:bodyPr>
          <a:lstStyle/>
          <a:p>
            <a:pPr defTabSz="914278" eaLnBrk="1" hangingPunct="1"/>
            <a:r>
              <a:rPr lang="ru-RU" sz="2000" i="1" kern="1200" dirty="0">
                <a:solidFill>
                  <a:srgbClr val="002060"/>
                </a:solidFill>
                <a:latin typeface="+mn-lt"/>
                <a:cs typeface="Arial" panose="020B0604020202020204" pitchFamily="34" charset="0"/>
              </a:rPr>
              <a:t>Глоссарий</a:t>
            </a:r>
          </a:p>
        </p:txBody>
      </p:sp>
      <p:sp>
        <p:nvSpPr>
          <p:cNvPr id="6" name="Выноска-облако 5"/>
          <p:cNvSpPr/>
          <p:nvPr/>
        </p:nvSpPr>
        <p:spPr>
          <a:xfrm>
            <a:off x="2150988" y="2621537"/>
            <a:ext cx="2934843" cy="2238262"/>
          </a:xfrm>
          <a:prstGeom prst="cloudCallout">
            <a:avLst>
              <a:gd name="adj1" fmla="val -42985"/>
              <a:gd name="adj2" fmla="val 6165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700"/>
              </a:spcBef>
              <a:buClr>
                <a:srgbClr val="FEB80A"/>
              </a:buClr>
              <a:buSzPct val="60000"/>
            </a:pPr>
            <a:r>
              <a:rPr lang="ru-RU" sz="1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 - </a:t>
            </a:r>
            <a:r>
              <a:rPr lang="ru-RU" sz="1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средства одного бюджета бюджетной системы Российской Федерации, перечисляемые другому бюджету бюджетной системы Российской Федерации</a:t>
            </a:r>
          </a:p>
        </p:txBody>
      </p:sp>
      <p:sp>
        <p:nvSpPr>
          <p:cNvPr id="12" name="Управляющая кнопка: в начало 11">
            <a:hlinkClick r:id="rId3" action="ppaction://hlinksldjump" highlightClick="1"/>
          </p:cNvPr>
          <p:cNvSpPr/>
          <p:nvPr/>
        </p:nvSpPr>
        <p:spPr>
          <a:xfrm>
            <a:off x="0" y="0"/>
            <a:ext cx="368894" cy="389837"/>
          </a:xfrm>
          <a:prstGeom prst="actionButtonBeginning">
            <a:avLst/>
          </a:prstGeom>
          <a:solidFill>
            <a:srgbClr val="3399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ru-RU"/>
            </a:defPPr>
            <a:lvl1pPr marL="0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457139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914278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1371417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1828556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2285695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2742834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319997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3657112" algn="l" defTabSz="914278" rtl="0" eaLnBrk="1" latinLnBrk="0" hangingPunct="1">
              <a:defRPr sz="1800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ru-RU"/>
          </a:p>
        </p:txBody>
      </p:sp>
      <p:sp>
        <p:nvSpPr>
          <p:cNvPr id="7" name="Выноска-облако 6"/>
          <p:cNvSpPr/>
          <p:nvPr/>
        </p:nvSpPr>
        <p:spPr>
          <a:xfrm>
            <a:off x="611560" y="389837"/>
            <a:ext cx="3600400" cy="2319083"/>
          </a:xfrm>
          <a:prstGeom prst="cloudCallout">
            <a:avLst>
              <a:gd name="adj1" fmla="val -42985"/>
              <a:gd name="adj2" fmla="val 6165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buClr>
                <a:srgbClr val="FEB80A"/>
              </a:buClr>
              <a:buSzPct val="60000"/>
            </a:pPr>
            <a:r>
              <a:rPr lang="ru-RU" sz="1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СУБВЕНЦИЯ - </a:t>
            </a:r>
            <a:r>
              <a:rPr lang="ru-RU" sz="1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бюджетные средства, предоставляемые бюджету другого уровня бюджетной системы Российской Федерации или юридическому лицу на безвозмездной и безвозвратной основах на осуществление определенных целевых </a:t>
            </a:r>
            <a:r>
              <a:rPr lang="ru-RU" sz="1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расходов</a:t>
            </a:r>
            <a:endParaRPr lang="ru-RU" sz="1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Выноска-облако 8"/>
          <p:cNvSpPr/>
          <p:nvPr/>
        </p:nvSpPr>
        <p:spPr>
          <a:xfrm>
            <a:off x="5161808" y="117456"/>
            <a:ext cx="3024336" cy="2812675"/>
          </a:xfrm>
          <a:prstGeom prst="cloudCallout">
            <a:avLst>
              <a:gd name="adj1" fmla="val -42985"/>
              <a:gd name="adj2" fmla="val 6165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Bef>
                <a:spcPts val="700"/>
              </a:spcBef>
              <a:buClr>
                <a:srgbClr val="FEB80A"/>
              </a:buClr>
              <a:buSzPct val="60000"/>
            </a:pPr>
            <a:r>
              <a:rPr lang="ru-RU" sz="1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СУБСИДИЯ - </a:t>
            </a:r>
            <a:r>
              <a:rPr lang="ru-RU" sz="1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бюджетные средства, предоставляемые бюджету другого уровня бюджетной системы Российской Федерации, физическому или юридическому лицу на условиях долевого финансирования целевых расходов</a:t>
            </a:r>
          </a:p>
        </p:txBody>
      </p:sp>
      <p:sp>
        <p:nvSpPr>
          <p:cNvPr id="10" name="Выноска-облако 9"/>
          <p:cNvSpPr/>
          <p:nvPr/>
        </p:nvSpPr>
        <p:spPr>
          <a:xfrm>
            <a:off x="3275856" y="4609326"/>
            <a:ext cx="3672408" cy="2007949"/>
          </a:xfrm>
          <a:prstGeom prst="cloudCallout">
            <a:avLst>
              <a:gd name="adj1" fmla="val -42985"/>
              <a:gd name="adj2" fmla="val 6165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ДОТАЦИИ - </a:t>
            </a:r>
            <a:r>
              <a:rPr lang="ru-RU" sz="1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межбюджетные трансферты, предоставляемые на безвозмездной и безвозвратной основе без установления направлений их </a:t>
            </a:r>
            <a:r>
              <a:rPr lang="ru-RU" sz="1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использования</a:t>
            </a:r>
            <a:endParaRPr lang="ru-RU" sz="1200" b="1" i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sz="1200" b="1" i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</a:p>
        </p:txBody>
      </p:sp>
      <p:sp>
        <p:nvSpPr>
          <p:cNvPr id="11" name="Выноска-облако 10"/>
          <p:cNvSpPr/>
          <p:nvPr/>
        </p:nvSpPr>
        <p:spPr>
          <a:xfrm>
            <a:off x="6119664" y="2852936"/>
            <a:ext cx="3024336" cy="1821041"/>
          </a:xfrm>
          <a:prstGeom prst="cloudCallout">
            <a:avLst>
              <a:gd name="adj1" fmla="val -42985"/>
              <a:gd name="adj2" fmla="val 61654"/>
            </a:avLst>
          </a:prstGeom>
        </p:spPr>
        <p:style>
          <a:lnRef idx="0">
            <a:schemeClr val="accent3"/>
          </a:lnRef>
          <a:fillRef idx="3">
            <a:schemeClr val="accent3"/>
          </a:fillRef>
          <a:effectRef idx="3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1200" b="1" i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ИНЫЕ ТРАНСФЕРТЫ </a:t>
            </a:r>
            <a:r>
              <a:rPr lang="ru-RU" sz="1200" b="1" i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-</a:t>
            </a:r>
            <a:r>
              <a:rPr lang="ru-RU" sz="1200" b="1" i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прочие безвозмездные поступления из бюджетов другого уровня бюджетной системы Российской </a:t>
            </a:r>
            <a:r>
              <a:rPr lang="ru-RU" sz="1200" b="1" i="1" dirty="0" smtClean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Федерации</a:t>
            </a:r>
            <a:r>
              <a:rPr lang="ru-RU" sz="1200" b="1" i="1" dirty="0">
                <a:solidFill>
                  <a:srgbClr val="002060"/>
                </a:solidFill>
                <a:latin typeface="Times New Roman" pitchFamily="18" charset="0"/>
                <a:ea typeface="Calibri" pitchFamily="34" charset="0"/>
                <a:cs typeface="Times New Roman" pitchFamily="18" charset="0"/>
              </a:rPr>
              <a:t> </a:t>
            </a:r>
          </a:p>
        </p:txBody>
      </p:sp>
    </p:spTree>
    <p:extLst>
      <p:ext uri="{BB962C8B-B14F-4D97-AF65-F5344CB8AC3E}">
        <p14:creationId xmlns:p14="http://schemas.microsoft.com/office/powerpoint/2010/main" val="1765969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z="2000" kern="1200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Отраслевая структура расходов МБТ в 2021 году (тыс. рублей)</a:t>
            </a:r>
            <a:endParaRPr lang="ru-RU" sz="20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93563667"/>
              </p:ext>
            </p:extLst>
          </p:nvPr>
        </p:nvGraphicFramePr>
        <p:xfrm>
          <a:off x="539552" y="836712"/>
          <a:ext cx="8229600" cy="590465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4344643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altLang="ru-RU" sz="1800" kern="1200" dirty="0">
                <a:solidFill>
                  <a:srgbClr val="0070C0"/>
                </a:solidFill>
                <a:cs typeface="Arial" panose="020B0604020202020204" pitchFamily="34" charset="0"/>
              </a:rPr>
              <a:t>Динамика межбюджетных трансфертов, переданных муниципальному образованию (тыс. рублей)</a:t>
            </a:r>
            <a:endParaRPr lang="ru-RU" sz="1800" dirty="0"/>
          </a:p>
        </p:txBody>
      </p:sp>
      <p:graphicFrame>
        <p:nvGraphicFramePr>
          <p:cNvPr id="5" name="Объект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04259524"/>
              </p:ext>
            </p:extLst>
          </p:nvPr>
        </p:nvGraphicFramePr>
        <p:xfrm>
          <a:off x="0" y="1152947"/>
          <a:ext cx="9144000" cy="568863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42525849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Полание Губернатора 04.10">
  <a:themeElements>
    <a:clrScheme name="Другая 9">
      <a:dk1>
        <a:sysClr val="windowText" lastClr="000000"/>
      </a:dk1>
      <a:lt1>
        <a:sysClr val="window" lastClr="FFFFFF"/>
      </a:lt1>
      <a:dk2>
        <a:srgbClr val="676A55"/>
      </a:dk2>
      <a:lt2>
        <a:srgbClr val="F7DCDC"/>
      </a:lt2>
      <a:accent1>
        <a:srgbClr val="72A376"/>
      </a:accent1>
      <a:accent2>
        <a:srgbClr val="C1DBE2"/>
      </a:accent2>
      <a:accent3>
        <a:srgbClr val="A8CDD7"/>
      </a:accent3>
      <a:accent4>
        <a:srgbClr val="C0BEAF"/>
      </a:accent4>
      <a:accent5>
        <a:srgbClr val="66A7B8"/>
      </a:accent5>
      <a:accent6>
        <a:srgbClr val="E8B7B7"/>
      </a:accent6>
      <a:hlink>
        <a:srgbClr val="000000"/>
      </a:hlink>
      <a:folHlink>
        <a:srgbClr val="903638"/>
      </a:folHlink>
    </a:clrScheme>
    <a:fontScheme name="Полание Губернатора 04.10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3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10033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altLang="ru-RU" sz="2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Полание Губернатора 04.10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лание Губернатора 04.10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лание Губернатора 04.10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лание Губернатора 04.10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лание Губернатора 04.10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Полание Губернатора 04.10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Полание Губернатора 04.10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2394</TotalTime>
  <Words>165</Words>
  <Application>Microsoft Office PowerPoint</Application>
  <PresentationFormat>Экран (4:3)</PresentationFormat>
  <Paragraphs>19</Paragraphs>
  <Slides>4</Slides>
  <Notes>0</Notes>
  <HiddenSlides>1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1_Полание Губернатора 04.10</vt:lpstr>
      <vt:lpstr>Межбюджетные трансферты из краевого бюджета муниципальному образованию Северо-Енисейского района</vt:lpstr>
      <vt:lpstr>Глоссарий</vt:lpstr>
      <vt:lpstr>Отраслевая структура расходов МБТ в 2021 году (тыс. рублей)</vt:lpstr>
      <vt:lpstr>Динамика межбюджетных трансфертов, переданных муниципальному образованию (тыс. рублей)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Стринадкина</dc:creator>
  <cp:lastModifiedBy>user</cp:lastModifiedBy>
  <cp:revision>225</cp:revision>
  <cp:lastPrinted>2020-11-13T07:59:17Z</cp:lastPrinted>
  <dcterms:created xsi:type="dcterms:W3CDTF">2017-04-04T11:54:02Z</dcterms:created>
  <dcterms:modified xsi:type="dcterms:W3CDTF">2020-11-13T08:01:00Z</dcterms:modified>
</cp:coreProperties>
</file>