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ppt" ContentType="application/vnd.ms-powerpoi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_______Microsoft_Office_PowerPoint_97-20031.ppt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0" i="1" dirty="0" smtClean="0">
                <a:solidFill>
                  <a:srgbClr val="FFFF00"/>
                </a:solidFill>
              </a:rPr>
              <a:t>Территориальное общественное самоуправление «Верхний хуторок»</a:t>
            </a:r>
            <a:endParaRPr lang="ru-RU" b="0" i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221088"/>
            <a:ext cx="7854696" cy="2448272"/>
          </a:xfrm>
        </p:spPr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</a:rPr>
              <a:t>Красноярский край Северо-Енисейский район городской поселок Северо-Енисейский, ул.Шевченко</a:t>
            </a:r>
            <a:endParaRPr lang="ru-RU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Monotype Corsiva" pitchFamily="66" charset="0"/>
              </a:rPr>
              <a:t>Первыми из </a:t>
            </a:r>
            <a:r>
              <a:rPr lang="ru-RU" sz="3200" dirty="0" err="1" smtClean="0">
                <a:solidFill>
                  <a:srgbClr val="002060"/>
                </a:solidFill>
                <a:latin typeface="Monotype Corsiva" pitchFamily="66" charset="0"/>
              </a:rPr>
              <a:t>ТОСов</a:t>
            </a:r>
            <a:r>
              <a:rPr lang="ru-RU" sz="3200" dirty="0" smtClean="0">
                <a:solidFill>
                  <a:srgbClr val="002060"/>
                </a:solidFill>
                <a:latin typeface="Monotype Corsiva" pitchFamily="66" charset="0"/>
              </a:rPr>
              <a:t> начали благоустраивать свои территории в 2021 году жители ТОС «Верхний хуторок».</a:t>
            </a:r>
            <a:endParaRPr lang="ru-RU" sz="32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U:\АДМИНИСТРАЦИЯ ПОСЕЛКА\ФОТО\2021\4. Апрель\25.04.21 суботник ТОС Верхний хуторок\IMG-20210426-WA000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935163"/>
            <a:ext cx="4464496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Monotype Corsiva" pitchFamily="66" charset="0"/>
              </a:rPr>
              <a:t>Жители ТОС «Верхний хуторок» приняли участие в акциях «В моем окне великий день Победы», «Поем двором»</a:t>
            </a:r>
            <a:endParaRPr lang="ru-RU" sz="32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3075" name="Picture 3" descr="\\FILES-SERVER\Shares_Folder$\АДМИНИСТРАЦИЯ ПОСЕЛКА\ФОТО\2021\5. Май\окна Победы\IMG_76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944" t="14354" r="14818" b="6480"/>
          <a:stretch>
            <a:fillRect/>
          </a:stretch>
        </p:blipFill>
        <p:spPr bwMode="auto">
          <a:xfrm>
            <a:off x="395537" y="2060848"/>
            <a:ext cx="3888432" cy="360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\\FILES-SERVER\Shares_Folder$\АДМИНИСТРАЦИЯ ПОСЕЛКА\ФОТО\2021\5. Май\окна Победы\IMG_7692.JPG"/>
          <p:cNvPicPr>
            <a:picLocks noChangeAspect="1" noChangeArrowheads="1"/>
          </p:cNvPicPr>
          <p:nvPr/>
        </p:nvPicPr>
        <p:blipFill>
          <a:blip r:embed="rId3" cstate="print"/>
          <a:srcRect l="10936" t="12303" r="10936" b="8202"/>
          <a:stretch>
            <a:fillRect/>
          </a:stretch>
        </p:blipFill>
        <p:spPr bwMode="auto">
          <a:xfrm>
            <a:off x="4860032" y="2060848"/>
            <a:ext cx="3672408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  <a:t/>
            </a:r>
            <a:br>
              <a:rPr lang="ru-RU" sz="3600" dirty="0" smtClean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3600" dirty="0" smtClean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  <a:t/>
            </a:r>
            <a:br>
              <a:rPr lang="ru-RU" sz="3600" dirty="0" smtClean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3600" dirty="0" smtClean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  <a:t/>
            </a:r>
            <a:br>
              <a:rPr lang="ru-RU" sz="3600" dirty="0" smtClean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3100" b="1" dirty="0" smtClean="0">
                <a:solidFill>
                  <a:srgbClr val="FFFF00"/>
                </a:solidFill>
                <a:latin typeface="Monotype Corsiva" pitchFamily="66" charset="0"/>
              </a:rPr>
              <a:t>Реализация  инициативного проекта граждан ТОС «Верхний хуторок» «Моя улица»</a:t>
            </a:r>
            <a:r>
              <a:rPr lang="ru-RU" sz="3100" b="1" dirty="0" smtClean="0">
                <a:solidFill>
                  <a:srgbClr val="FFFF00"/>
                </a:solidFill>
              </a:rPr>
              <a:t> </a:t>
            </a:r>
            <a:r>
              <a:rPr lang="ru-RU" sz="3100" dirty="0" smtClean="0">
                <a:solidFill>
                  <a:srgbClr val="FFFF00"/>
                </a:solidFill>
              </a:rPr>
              <a:t/>
            </a:r>
            <a:br>
              <a:rPr lang="ru-RU" sz="3100" dirty="0" smtClean="0">
                <a:solidFill>
                  <a:srgbClr val="FFFF00"/>
                </a:solidFill>
              </a:rPr>
            </a:br>
            <a:endParaRPr lang="ru-RU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278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В 2021 году ТОС «Верхний хуторок» реализовал проект по благоустройству «Моя улица». Общая сумма проекта: 87303,80 руб. в т.ч. местный бюджет 77303,80 руб., население - безвозмездные поступления от физических лиц (жителей) 10000,00 руб. В результате реализации проекта по благоустройству «Моя улица» приобретены,  доставлены и установлены  ограждения, дивана и урны для детской игровой площадки</a:t>
            </a:r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 descr="\\FILES-SERVER\Shares_Folder$\АДМИНИСТРАЦИЯ ПОСЕЛКА\ФОТО\2021\8. Август\26.08.21 изготовленные МАФ для ТОС\16302853642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501008"/>
            <a:ext cx="230425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\\FILES-SERVER\Shares_Folder$\АДМИНИСТРАЦИЯ ПОСЕЛКА\ФОТО\2021\8. Август\26.08.21 изготовленные МАФ для ТОС\16302853642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501008"/>
            <a:ext cx="266429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U:\АДМИНИСТРАЦИЯ ПОСЕЛКА\ФОТО\2021\8. Август\30.08.21 приемка проектов ТОС\16303713698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501008"/>
            <a:ext cx="252182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  <a:t/>
            </a:r>
            <a:br>
              <a:rPr lang="ru-RU" sz="2400" dirty="0" smtClean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В номинации  «Лучший цветник/клумба общественного пространства» конкурса «Благоустройство- забота общая».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ТОС «Верхний хуторок» занял 2 место</a:t>
            </a:r>
            <a:endParaRPr lang="ru-RU" sz="28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027" name="Picture 3" descr="\\FILES-SERVER\Shares_Folder$\АДМИНИСТРАЦИЯ ПОСЕЛКА\ФОТО\2021\8. Август\11.08.21 приемка конкурса по благоустройству\Благоустройство\ТОС Верхний хуторок-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278" y="1935163"/>
            <a:ext cx="4693810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364088" y="1916832"/>
          <a:ext cx="3427413" cy="4447356"/>
        </p:xfrm>
        <a:graphic>
          <a:graphicData uri="http://schemas.openxmlformats.org/presentationml/2006/ole">
            <p:oleObj spid="_x0000_s3074" name="Презентация" r:id="rId4" imgW="3427449" imgH="4951527" progId="PowerPoint.Show.8">
              <p:embed/>
            </p:oleObj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514432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</a:rPr>
              <a:t>ТОС «Верхний хуторок» в составе сборной команды ТОС </a:t>
            </a:r>
            <a:r>
              <a:rPr lang="ru-RU" sz="3200" dirty="0" err="1" smtClean="0">
                <a:solidFill>
                  <a:srgbClr val="FFFF00"/>
                </a:solidFill>
                <a:latin typeface="Monotype Corsiva" pitchFamily="66" charset="0"/>
              </a:rPr>
              <a:t>гп</a:t>
            </a:r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</a:rPr>
              <a:t> Северо-Енисейский в  кочевом фестивале «Брусника» заняли 1 место.</a:t>
            </a:r>
            <a:endParaRPr lang="ru-RU" sz="32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8" name="Содержимое 7" descr="\\FILES-SERVER\Shares_Folder$\АДМИНИСТРАЦИЯ ПОСЕЛКА\ФОТО\2021\9. Сентябрь\19.09.21 фестиваль Брусника\1632111301030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060848"/>
            <a:ext cx="5256585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 smtClean="0">
                <a:solidFill>
                  <a:srgbClr val="002060"/>
                </a:solidFill>
              </a:rPr>
              <a:t>Создание территории общественного самоуправления</a:t>
            </a:r>
            <a:endParaRPr lang="ru-RU" sz="2400" i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Рассмотрев опыт и результаты работы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ТОСов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Северо-Енисейский в сентябре 2020 года, группа жителей из домов 60,62,64,66,68 улицы Шевченко обратились в администрацию городского поселка Северо-Енисейский, с вопросом создания территориального общественного самоуправления на своей территории. </a:t>
            </a:r>
          </a:p>
          <a:p>
            <a:pPr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		После сбора подписей инициативная группа жителей передала их в районный Совет депутатов с предложением утвердить границы территории действия территориального общественного самоуправления (далее - ТОС). </a:t>
            </a:r>
          </a:p>
          <a:p>
            <a:pPr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		Решением от 11.09.2020 года № 852-63 были утверждены границы территории, на которой планируется осуществление ТОС в пределах жилых домов 60,62,64,66,68 по ул. Шевченко.</a:t>
            </a:r>
          </a:p>
          <a:p>
            <a:pPr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		5 октября 2020 года на учредительном собрании жителей проживающих в границах ТОС по улице Шевченко был принят и утвержден Устав ТОС «Верхний хуторок».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24136"/>
          </a:xfrm>
        </p:spPr>
        <p:txBody>
          <a:bodyPr>
            <a:noAutofit/>
          </a:bodyPr>
          <a:lstStyle/>
          <a:p>
            <a:pPr algn="ctr"/>
            <a:r>
              <a:rPr lang="ru-RU" sz="3600" i="1" dirty="0" smtClean="0">
                <a:solidFill>
                  <a:srgbClr val="FFFF00"/>
                </a:solidFill>
              </a:rPr>
              <a:t>Учредительное собрание </a:t>
            </a:r>
            <a:br>
              <a:rPr lang="ru-RU" sz="3600" i="1" dirty="0" smtClean="0">
                <a:solidFill>
                  <a:srgbClr val="FFFF00"/>
                </a:solidFill>
              </a:rPr>
            </a:br>
            <a:r>
              <a:rPr lang="ru-RU" sz="3600" i="1" dirty="0" smtClean="0">
                <a:solidFill>
                  <a:srgbClr val="FFFF00"/>
                </a:solidFill>
              </a:rPr>
              <a:t>жителей улицы Шевченко</a:t>
            </a:r>
            <a:endParaRPr lang="ru-RU" sz="3600" i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U:\АДМИНИСТРАЦИЯ ПОСЕЛКА\ТОС\Шевченко\ФОТО\07.09.20 собрание на Шевченко ТОС\20200907_1906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Учредительные документы территориального общественного самоуправления</a:t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3200" dirty="0" smtClean="0">
                <a:solidFill>
                  <a:srgbClr val="0070C0"/>
                </a:solidFill>
              </a:rPr>
              <a:t> «Верхний хуторок»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2054" name="Picture 6" descr="C:\Users\MAV\Pictures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988840"/>
            <a:ext cx="3096687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U:\АДМИНИСТРАЦИЯ ПОСЕЛКА\ТОС\Шевченко\Безымян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132856"/>
            <a:ext cx="3312621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52128"/>
          </a:xfrm>
        </p:spPr>
        <p:txBody>
          <a:bodyPr>
            <a:noAutofit/>
          </a:bodyPr>
          <a:lstStyle/>
          <a:p>
            <a:pPr algn="ctr"/>
            <a:r>
              <a:rPr lang="ru-RU" sz="3600" i="1" dirty="0" smtClean="0">
                <a:solidFill>
                  <a:srgbClr val="002060"/>
                </a:solidFill>
              </a:rPr>
              <a:t>Структура органов </a:t>
            </a:r>
            <a:br>
              <a:rPr lang="ru-RU" sz="3600" i="1" dirty="0" smtClean="0">
                <a:solidFill>
                  <a:srgbClr val="002060"/>
                </a:solidFill>
              </a:rPr>
            </a:br>
            <a:r>
              <a:rPr lang="ru-RU" sz="3600" i="1" dirty="0" smtClean="0">
                <a:solidFill>
                  <a:srgbClr val="002060"/>
                </a:solidFill>
              </a:rPr>
              <a:t>ТОС «Верхний хуторок»</a:t>
            </a:r>
            <a:endParaRPr lang="ru-RU" sz="3600" i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556792"/>
            <a:ext cx="7704856" cy="4767808"/>
          </a:xfr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i="1" dirty="0" smtClean="0">
                <a:solidFill>
                  <a:srgbClr val="FFFF00"/>
                </a:solidFill>
              </a:rPr>
              <a:t>Высший орган управления ТОС «Верхний хуторок» собрание граждан.</a:t>
            </a:r>
          </a:p>
          <a:p>
            <a:pPr marL="0" indent="0" algn="just">
              <a:buNone/>
            </a:pPr>
            <a:r>
              <a:rPr lang="ru-RU" sz="3200" i="1" dirty="0" smtClean="0">
                <a:solidFill>
                  <a:srgbClr val="FFFF00"/>
                </a:solidFill>
              </a:rPr>
              <a:t>Председатель – Башкатова Дарья Владимировна</a:t>
            </a:r>
          </a:p>
          <a:p>
            <a:pPr marL="0" indent="0" algn="just">
              <a:buNone/>
            </a:pPr>
            <a:r>
              <a:rPr lang="ru-RU" sz="3200" i="1" dirty="0" smtClean="0">
                <a:solidFill>
                  <a:srgbClr val="FFFF00"/>
                </a:solidFill>
              </a:rPr>
              <a:t>Первый заместитель – </a:t>
            </a:r>
            <a:r>
              <a:rPr lang="ru-RU" sz="3200" i="1" dirty="0" err="1" smtClean="0">
                <a:solidFill>
                  <a:srgbClr val="FFFF00"/>
                </a:solidFill>
              </a:rPr>
              <a:t>Валеева</a:t>
            </a:r>
            <a:r>
              <a:rPr lang="ru-RU" sz="3200" i="1" dirty="0" smtClean="0">
                <a:solidFill>
                  <a:srgbClr val="FFFF00"/>
                </a:solidFill>
              </a:rPr>
              <a:t> Наталья Владимировна</a:t>
            </a:r>
          </a:p>
          <a:p>
            <a:pPr marL="0" indent="0" algn="just">
              <a:buNone/>
            </a:pPr>
            <a:r>
              <a:rPr lang="ru-RU" sz="3200" i="1" dirty="0" smtClean="0">
                <a:solidFill>
                  <a:srgbClr val="FFFF00"/>
                </a:solidFill>
              </a:rPr>
              <a:t>Второй заместитель – </a:t>
            </a:r>
            <a:r>
              <a:rPr lang="ru-RU" sz="3200" i="1" dirty="0" err="1" smtClean="0">
                <a:solidFill>
                  <a:srgbClr val="FFFF00"/>
                </a:solidFill>
              </a:rPr>
              <a:t>Понаморенко</a:t>
            </a:r>
            <a:r>
              <a:rPr lang="ru-RU" sz="3200" i="1" dirty="0" smtClean="0">
                <a:solidFill>
                  <a:srgbClr val="FFFF00"/>
                </a:solidFill>
              </a:rPr>
              <a:t> Татьяна Валерьевна</a:t>
            </a:r>
            <a:endParaRPr lang="ru-RU" sz="32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 smtClean="0">
                <a:solidFill>
                  <a:srgbClr val="FFFF00"/>
                </a:solidFill>
              </a:rPr>
              <a:t>Основные направления деятельности территориального общественного самоуправления «Верхний хуторок»</a:t>
            </a:r>
            <a:endParaRPr lang="ru-RU" sz="2000" i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613256"/>
          </a:xfrm>
        </p:spPr>
        <p:txBody>
          <a:bodyPr>
            <a:noAutofit/>
          </a:bodyPr>
          <a:lstStyle/>
          <a:p>
            <a:pPr marL="0" marR="45720" lvl="0" indent="0" algn="just">
              <a:buNone/>
              <a:defRPr/>
            </a:pPr>
            <a:r>
              <a:rPr lang="ru-RU" sz="1200" b="1" i="1" dirty="0" smtClean="0">
                <a:solidFill>
                  <a:schemeClr val="accent5">
                    <a:lumMod val="10000"/>
                  </a:schemeClr>
                </a:solidFill>
              </a:rPr>
              <a:t>1) привлечение населения к участию на добровольной основе в мероприятиях по санитарной очистке, благоустройству и озеленению в границах территории ТОС;</a:t>
            </a:r>
          </a:p>
          <a:p>
            <a:pPr marL="0" marR="45720" lvl="0" indent="0" algn="just">
              <a:buNone/>
              <a:defRPr/>
            </a:pPr>
            <a:r>
              <a:rPr lang="ru-RU" sz="1200" b="1" i="1" dirty="0" smtClean="0">
                <a:solidFill>
                  <a:schemeClr val="accent5">
                    <a:lumMod val="10000"/>
                  </a:schemeClr>
                </a:solidFill>
              </a:rPr>
              <a:t>2) содействие соответствующим организациям, управляющим жилищным фондом, предоставляющим коммунальные услуги, в улучшении качества содержания жилищного фонда, в проведении мероприятий, направленных на снижение потерь тепловой, электрической энергии, воды;</a:t>
            </a:r>
          </a:p>
          <a:p>
            <a:pPr marL="0" marR="45720" lvl="0" indent="0" algn="just">
              <a:buNone/>
              <a:defRPr/>
            </a:pPr>
            <a:r>
              <a:rPr lang="ru-RU" sz="1200" b="1" i="1" dirty="0" smtClean="0">
                <a:solidFill>
                  <a:schemeClr val="accent5">
                    <a:lumMod val="10000"/>
                  </a:schemeClr>
                </a:solidFill>
              </a:rPr>
              <a:t>3) сбор, обобщение предложений населения по формированию планов социально-экономического развития территорий, на которых осуществляется ТОС, направление их через главу администрации городского поселка Северо-Енисейский в администрацию Северо-Енисейского района;</a:t>
            </a:r>
          </a:p>
          <a:p>
            <a:pPr marL="0" marR="45720" lvl="0" indent="0" algn="just">
              <a:buNone/>
              <a:defRPr/>
            </a:pPr>
            <a:r>
              <a:rPr lang="ru-RU" sz="1200" b="1" i="1" dirty="0" smtClean="0">
                <a:solidFill>
                  <a:schemeClr val="accent5">
                    <a:lumMod val="10000"/>
                  </a:schemeClr>
                </a:solidFill>
              </a:rPr>
              <a:t>4) организация и проведение информационно-разъяснительной работы с населением, проживающим в границах осуществления ТОС, участие в проведении опросов в целях изучения общественного мнения;</a:t>
            </a:r>
          </a:p>
          <a:p>
            <a:pPr marL="0" marR="45720" lvl="0" indent="0" algn="just">
              <a:buNone/>
              <a:defRPr/>
            </a:pPr>
            <a:r>
              <a:rPr lang="ru-RU" sz="1200" b="1" i="1" dirty="0" smtClean="0">
                <a:solidFill>
                  <a:schemeClr val="accent5">
                    <a:lumMod val="10000"/>
                  </a:schemeClr>
                </a:solidFill>
              </a:rPr>
              <a:t>5) содействие в организации взаимодействия органов государственной власти и органов местного самоуправления с жителями </a:t>
            </a:r>
            <a:r>
              <a:rPr lang="ru-RU" sz="1200" b="1" i="1" dirty="0" err="1" smtClean="0">
                <a:solidFill>
                  <a:schemeClr val="accent5">
                    <a:lumMod val="10000"/>
                  </a:schemeClr>
                </a:solidFill>
              </a:rPr>
              <a:t>гп</a:t>
            </a:r>
            <a:r>
              <a:rPr lang="ru-RU" sz="1200" b="1" i="1" dirty="0" smtClean="0">
                <a:solidFill>
                  <a:schemeClr val="accent5">
                    <a:lumMod val="10000"/>
                  </a:schemeClr>
                </a:solidFill>
              </a:rPr>
              <a:t> Северо-Енисейский;</a:t>
            </a:r>
          </a:p>
          <a:p>
            <a:pPr marL="0" marR="45720" lvl="0" indent="0" algn="just">
              <a:buNone/>
              <a:defRPr/>
            </a:pPr>
            <a:r>
              <a:rPr lang="ru-RU" sz="1200" b="1" i="1" dirty="0" smtClean="0">
                <a:solidFill>
                  <a:schemeClr val="accent5">
                    <a:lumMod val="10000"/>
                  </a:schemeClr>
                </a:solidFill>
              </a:rPr>
              <a:t>6) содействие в проведении мероприятий по предупреждению правонарушений, охране общественного порядка, обеспечению пожарной безопасности;</a:t>
            </a:r>
          </a:p>
          <a:p>
            <a:pPr marL="0" marR="45720" lvl="0" indent="0" algn="just">
              <a:buNone/>
              <a:defRPr/>
            </a:pPr>
            <a:r>
              <a:rPr lang="ru-RU" sz="1200" b="1" i="1" dirty="0" smtClean="0">
                <a:solidFill>
                  <a:schemeClr val="accent5">
                    <a:lumMod val="10000"/>
                  </a:schemeClr>
                </a:solidFill>
              </a:rPr>
              <a:t>7) разработка и внесение в органы государственной власти и органы местного самоуправления предложений по вопросам обеспечения жителей </a:t>
            </a:r>
            <a:r>
              <a:rPr lang="ru-RU" sz="1200" b="1" i="1" dirty="0" err="1" smtClean="0">
                <a:solidFill>
                  <a:schemeClr val="accent5">
                    <a:lumMod val="10000"/>
                  </a:schemeClr>
                </a:solidFill>
              </a:rPr>
              <a:t>гп</a:t>
            </a:r>
            <a:r>
              <a:rPr lang="ru-RU" sz="1200" b="1" i="1" dirty="0" smtClean="0">
                <a:solidFill>
                  <a:schemeClr val="accent5">
                    <a:lumMod val="10000"/>
                  </a:schemeClr>
                </a:solidFill>
              </a:rPr>
              <a:t> Северо-Енисейский питьевой водой, услугами связи, общественного питания, торговли, бытового и транспортного обслуживания и другим вопросам местного значения;</a:t>
            </a:r>
          </a:p>
          <a:p>
            <a:pPr marL="0" marR="45720" lvl="0" indent="0" algn="just">
              <a:buNone/>
              <a:defRPr/>
            </a:pPr>
            <a:r>
              <a:rPr lang="ru-RU" sz="1200" b="1" i="1" dirty="0" smtClean="0">
                <a:solidFill>
                  <a:schemeClr val="accent5">
                    <a:lumMod val="10000"/>
                  </a:schemeClr>
                </a:solidFill>
              </a:rPr>
              <a:t>8) подготовка и внесение в органы государственной власти и органы местного самоуправления предложений по созданию условий для организации досуга, массового отдыха граждан, привлечение на добровольной основе населения соответствующей территории к участию в организуемых культурно-массовых мероприятиях;</a:t>
            </a:r>
          </a:p>
          <a:p>
            <a:pPr marL="0" marR="45720" lvl="0" indent="0" algn="just">
              <a:buNone/>
              <a:defRPr/>
            </a:pPr>
            <a:r>
              <a:rPr lang="ru-RU" sz="1200" b="1" i="1" dirty="0" smtClean="0">
                <a:solidFill>
                  <a:schemeClr val="accent5">
                    <a:lumMod val="10000"/>
                  </a:schemeClr>
                </a:solidFill>
              </a:rPr>
              <a:t>9) внесение предложений по созданию условий для развития на соответствующей территории массовой физической культуры и спорта, привлечение на добровольной основе населения соответствующей территории к участию в организуемых спортивных мероприятиях;</a:t>
            </a:r>
          </a:p>
          <a:p>
            <a:pPr marL="0" marR="45720" lvl="0" indent="0" algn="just">
              <a:buNone/>
              <a:defRPr/>
            </a:pPr>
            <a:r>
              <a:rPr lang="ru-RU" sz="1200" b="1" i="1" dirty="0" smtClean="0">
                <a:solidFill>
                  <a:schemeClr val="accent5">
                    <a:lumMod val="10000"/>
                  </a:schemeClr>
                </a:solidFill>
              </a:rPr>
              <a:t>10) подготовка проектов муниципальных правовых актов и внесение их на рассмотрение должностных лиц и органов местного самоуправления района;</a:t>
            </a:r>
          </a:p>
          <a:p>
            <a:pPr marL="0" marR="45720" lvl="0" indent="0" algn="just">
              <a:buNone/>
              <a:defRPr/>
            </a:pPr>
            <a:r>
              <a:rPr lang="ru-RU" sz="1200" b="1" i="1" dirty="0" smtClean="0">
                <a:solidFill>
                  <a:schemeClr val="accent5">
                    <a:lumMod val="10000"/>
                  </a:schemeClr>
                </a:solidFill>
              </a:rPr>
              <a:t>11) участие в решении других вопросов в соответствии с действующим законодательством.</a:t>
            </a:r>
          </a:p>
          <a:p>
            <a:pPr>
              <a:buNone/>
            </a:pPr>
            <a:endParaRPr lang="ru-RU" sz="1200" dirty="0">
              <a:solidFill>
                <a:schemeClr val="accent5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24136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solidFill>
                  <a:srgbClr val="002060"/>
                </a:solidFill>
              </a:rPr>
              <a:t>	В 2020 году коллектив ТОС «Верхний хуторок» впервые принял участие в конкурсе </a:t>
            </a:r>
            <a:r>
              <a:rPr lang="ru-RU" sz="2000" b="1" i="1" dirty="0" smtClean="0">
                <a:solidFill>
                  <a:srgbClr val="002060"/>
                </a:solidFill>
              </a:rPr>
              <a:t>«Новогодние фантазии»  </a:t>
            </a:r>
            <a:r>
              <a:rPr lang="ru-RU" sz="2000" i="1" dirty="0" smtClean="0">
                <a:solidFill>
                  <a:srgbClr val="002060"/>
                </a:solidFill>
              </a:rPr>
              <a:t>и получил два призовых места в номинациях : </a:t>
            </a:r>
            <a:endParaRPr lang="ru-RU" sz="2000" i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i="1" u="sng" dirty="0" smtClean="0">
                <a:solidFill>
                  <a:srgbClr val="002060"/>
                </a:solidFill>
              </a:rPr>
              <a:t>«Лучший зимний двор многоквартирного/частного жилого дома» - 2 место и «Лучшая снежная фигура на территории ТОС» - 1 место.</a:t>
            </a:r>
          </a:p>
          <a:p>
            <a:pPr marL="0" indent="0">
              <a:buNone/>
            </a:pPr>
            <a:endParaRPr lang="ru-RU" sz="2000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C:\Users\MAV\Desktop\Отчет 2020\тос новый год\IMG_69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564904"/>
            <a:ext cx="410445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U:\АДМИНИСТРАЦИЯ ПОСЕЛКА\ФОТО\2020\12. Декабрь\26.12.20 награждние Новогодние фантаии\IMG_727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492896"/>
            <a:ext cx="424847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324036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Monotype Corsiva" pitchFamily="66" charset="0"/>
              </a:rPr>
              <a:t>ДЕЯТЕЛЬНОСТЬ ТЕРРИТОРИАЛЬГО ОБЩЕСТВЕННОГО САМОУПРАВЛЕНИЯ «ВЕРХНИЙ ХУТОРОК» В 2021 ГОДУ</a:t>
            </a:r>
            <a:endParaRPr lang="ru-RU" sz="32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8589640" cy="4389120"/>
          </a:xfrm>
        </p:spPr>
        <p:txBody>
          <a:bodyPr/>
          <a:lstStyle/>
          <a:p>
            <a:pPr algn="ctr"/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ru-RU" sz="2000" i="1" dirty="0" smtClean="0">
                <a:solidFill>
                  <a:srgbClr val="002060"/>
                </a:solidFill>
              </a:rPr>
              <a:t>	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феврале  2021 года ТОС «Верхний хуторок» принял участие в отчётном собрании с комитетами ТОС, на котором администрация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Северо-Енисейский отчиталась о проделанной работе по формированию модели эффективного взаимодействия с ТОС  по итогам работы за 2020 год, даны разъяснения о  перспективах реализации в 2021 году инициатив ТОС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Северо-Енисейский</a:t>
            </a:r>
            <a:endParaRPr lang="ru-RU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U:\АДМИНИСТРАЦИЯ ПОСЕЛКА\ФОТО\2021\2. февраль\10.02.21 совещание с ТОС\IMG_750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132856"/>
            <a:ext cx="5968538" cy="404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7">
      <a:dk1>
        <a:srgbClr val="FFFFFF"/>
      </a:dk1>
      <a:lt1>
        <a:sysClr val="window" lastClr="FFFFFF"/>
      </a:lt1>
      <a:dk2>
        <a:srgbClr val="6ADAFA"/>
      </a:dk2>
      <a:lt2>
        <a:srgbClr val="DBF5F9"/>
      </a:lt2>
      <a:accent1>
        <a:srgbClr val="C4EEFF"/>
      </a:accent1>
      <a:accent2>
        <a:srgbClr val="009DD9"/>
      </a:accent2>
      <a:accent3>
        <a:srgbClr val="0BD0D9"/>
      </a:accent3>
      <a:accent4>
        <a:srgbClr val="C4EEFF"/>
      </a:accent4>
      <a:accent5>
        <a:srgbClr val="DBF5F9"/>
      </a:accent5>
      <a:accent6>
        <a:srgbClr val="76D9E8"/>
      </a:accent6>
      <a:hlink>
        <a:srgbClr val="DBF5F9"/>
      </a:hlink>
      <a:folHlink>
        <a:srgbClr val="DBF5F9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116</TotalTime>
  <Words>530</Words>
  <Application>Microsoft Office PowerPoint</Application>
  <PresentationFormat>Экран (4:3)</PresentationFormat>
  <Paragraphs>36</Paragraphs>
  <Slides>14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Поток</vt:lpstr>
      <vt:lpstr>Презентация</vt:lpstr>
      <vt:lpstr>Территориальное общественное самоуправление «Верхний хуторок»</vt:lpstr>
      <vt:lpstr>Создание территории общественного самоуправления</vt:lpstr>
      <vt:lpstr>Учредительное собрание  жителей улицы Шевченко</vt:lpstr>
      <vt:lpstr>Учредительные документы территориального общественного самоуправления  «Верхний хуторок»</vt:lpstr>
      <vt:lpstr>Структура органов  ТОС «Верхний хуторок»</vt:lpstr>
      <vt:lpstr>Основные направления деятельности территориального общественного самоуправления «Верхний хуторок»</vt:lpstr>
      <vt:lpstr> В 2020 году коллектив ТОС «Верхний хуторок» впервые принял участие в конкурсе «Новогодние фантазии»  и получил два призовых места в номинациях : </vt:lpstr>
      <vt:lpstr>ДЕЯТЕЛЬНОСТЬ ТЕРРИТОРИАЛЬГО ОБЩЕСТВЕННОГО САМОУПРАВЛЕНИЯ «ВЕРХНИЙ ХУТОРОК» В 2021 ГОДУ</vt:lpstr>
      <vt:lpstr> В феврале  2021 года ТОС «Верхний хуторок» принял участие в отчётном собрании с комитетами ТОС, на котором администрация гп Северо-Енисейский отчиталась о проделанной работе по формированию модели эффективного взаимодействия с ТОС  по итогам работы за 2020 год, даны разъяснения о  перспективах реализации в 2021 году инициатив ТОС гп Северо-Енисейский</vt:lpstr>
      <vt:lpstr>Первыми из ТОСов начали благоустраивать свои территории в 2021 году жители ТОС «Верхний хуторок».</vt:lpstr>
      <vt:lpstr>Жители ТОС «Верхний хуторок» приняли участие в акциях «В моем окне великий день Победы», «Поем двором»</vt:lpstr>
      <vt:lpstr>   Реализация  инициативного проекта граждан ТОС «Верхний хуторок» «Моя улица»  </vt:lpstr>
      <vt:lpstr>  В номинации  «Лучший цветник/клумба общественного пространства» конкурса «Благоустройство- забота общая».  ТОС «Верхний хуторок» занял 2 место</vt:lpstr>
      <vt:lpstr>ТОС «Верхний хуторок» в составе сборной команды ТОС гп Северо-Енисейский в  кочевом фестивале «Брусника» заняли 1 место.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Кирсанова Марина Александровна</dc:creator>
  <cp:lastModifiedBy>CAV</cp:lastModifiedBy>
  <cp:revision>36</cp:revision>
  <dcterms:created xsi:type="dcterms:W3CDTF">2021-01-21T06:49:05Z</dcterms:created>
  <dcterms:modified xsi:type="dcterms:W3CDTF">2022-01-28T01:51:58Z</dcterms:modified>
</cp:coreProperties>
</file>