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69" r:id="rId2"/>
    <p:sldId id="672" r:id="rId3"/>
    <p:sldId id="703" r:id="rId4"/>
    <p:sldId id="667" r:id="rId5"/>
  </p:sldIdLst>
  <p:sldSz cx="9144000" cy="6858000" type="screen4x3"/>
  <p:notesSz cx="9866313" cy="67357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9DE7"/>
    <a:srgbClr val="FFFFCC"/>
    <a:srgbClr val="00FF99"/>
    <a:srgbClr val="FFCCCC"/>
    <a:srgbClr val="66FFCC"/>
    <a:srgbClr val="66FFFF"/>
    <a:srgbClr val="D5FFFF"/>
    <a:srgbClr val="9CEC9C"/>
    <a:srgbClr val="D2FA8A"/>
    <a:srgbClr val="C6F3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2" autoAdjust="0"/>
    <p:restoredTop sz="94798" autoAdjust="0"/>
  </p:normalViewPr>
  <p:slideViewPr>
    <p:cSldViewPr snapToGrid="0">
      <p:cViewPr>
        <p:scale>
          <a:sx n="78" d="100"/>
          <a:sy n="78" d="100"/>
        </p:scale>
        <p:origin x="-177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28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11" d="100"/>
          <a:sy n="111" d="100"/>
        </p:scale>
        <p:origin x="-1470" y="-96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526684164479438E-2"/>
          <c:y val="8.9954664757814357E-3"/>
          <c:w val="0.85061570428696409"/>
          <c:h val="0.947406557469086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9.6579505101969214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Доходы; </a:t>
                    </a:r>
                    <a:r>
                      <a:rPr lang="ru-RU" dirty="0" smtClean="0"/>
                      <a:t>148</a:t>
                    </a:r>
                    <a:r>
                      <a:rPr lang="ru-RU" baseline="0" dirty="0" smtClean="0"/>
                      <a:t> 930</a:t>
                    </a:r>
                    <a:r>
                      <a:rPr lang="ru-RU" dirty="0" smtClean="0"/>
                      <a:t>,4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 389 895,7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</a:t>
                    </a:r>
                    <a:r>
                      <a:rPr lang="ru-RU" baseline="0" smtClean="0"/>
                      <a:t> 732 731,3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Доходы 842 395,9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 926 329,2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 1 348 427,8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 1 611 116,9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 1 831 686,8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 2 168 319,3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 2 307 490,3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smtClean="0"/>
                      <a:t>Доходы 2 409 233,4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1"/>
              <c:layout>
                <c:manualLayout>
                  <c:x val="-1.0936132973192011E-7"/>
                  <c:y val="-2.450980392156862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3 226 980,2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2"/>
                <c:pt idx="0">
                  <c:v>на 01.02.2020</c:v>
                </c:pt>
                <c:pt idx="1">
                  <c:v>на 01.03.2020</c:v>
                </c:pt>
                <c:pt idx="2">
                  <c:v>на 01.04.2020</c:v>
                </c:pt>
                <c:pt idx="3">
                  <c:v>на 01.05.2020</c:v>
                </c:pt>
                <c:pt idx="4">
                  <c:v>на 01.06.2020</c:v>
                </c:pt>
                <c:pt idx="5">
                  <c:v>на 01.07.2020</c:v>
                </c:pt>
                <c:pt idx="6">
                  <c:v>на 01.08.2020</c:v>
                </c:pt>
                <c:pt idx="7">
                  <c:v>на 01.09.2020</c:v>
                </c:pt>
                <c:pt idx="8">
                  <c:v>на 01.10.2020</c:v>
                </c:pt>
                <c:pt idx="9">
                  <c:v>на 01.11.2020</c:v>
                </c:pt>
                <c:pt idx="10">
                  <c:v>на 01.12.2020</c:v>
                </c:pt>
                <c:pt idx="11">
                  <c:v>на 01.01.2021</c:v>
                </c:pt>
              </c:strCache>
            </c:strRef>
          </c:cat>
          <c:val>
            <c:numRef>
              <c:f>Лист1!$B$2:$B$14</c:f>
              <c:numCache>
                <c:formatCode>##,#0\,0</c:formatCode>
                <c:ptCount val="12"/>
                <c:pt idx="0">
                  <c:v>148930.4</c:v>
                </c:pt>
                <c:pt idx="1">
                  <c:v>389895.7</c:v>
                </c:pt>
                <c:pt idx="2">
                  <c:v>732731.3</c:v>
                </c:pt>
                <c:pt idx="3">
                  <c:v>842395.9</c:v>
                </c:pt>
                <c:pt idx="4">
                  <c:v>926329.2</c:v>
                </c:pt>
                <c:pt idx="5">
                  <c:v>1348427.8</c:v>
                </c:pt>
                <c:pt idx="6">
                  <c:v>1611116.9</c:v>
                </c:pt>
                <c:pt idx="7">
                  <c:v>1831686.8</c:v>
                </c:pt>
                <c:pt idx="8">
                  <c:v>2168319.2999999998</c:v>
                </c:pt>
                <c:pt idx="9">
                  <c:v>2307490.2999999998</c:v>
                </c:pt>
                <c:pt idx="10">
                  <c:v>2409233.4</c:v>
                </c:pt>
                <c:pt idx="11">
                  <c:v>3226980.2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333333333333332E-3"/>
                  <c:y val="2.0625429842660043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Расходы; </a:t>
                    </a:r>
                    <a:r>
                      <a:rPr lang="ru-RU" dirty="0" smtClean="0"/>
                      <a:t>113 365,4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-6.9444444444444441E-3"/>
                  <c:y val="-7.76102853453478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Расходы 290 322,8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-8.3333333333333332E-3"/>
                  <c:y val="-6.684491978609625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Расходы436 293,8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Расходы 532 871,2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Расходы 605 698,3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Расходы 749 060,4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mtClean="0"/>
                      <a:t>Расходы 899 512,4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mtClean="0"/>
                      <a:t>Расходы 1 036 867,3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mtClean="0"/>
                      <a:t>Расходы</a:t>
                    </a:r>
                    <a:r>
                      <a:rPr lang="ru-RU" baseline="0" smtClean="0"/>
                      <a:t> 1 228 901,5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smtClean="0"/>
                      <a:t>Расходы 1 405 941,3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smtClean="0"/>
                      <a:t>Расходы</a:t>
                    </a:r>
                    <a:r>
                      <a:rPr lang="ru-RU" baseline="0" smtClean="0"/>
                      <a:t>  1 548 032,4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ru-RU" smtClean="0"/>
                      <a:t>Расходы 2 113 355,4</a:t>
                    </a:r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2"/>
                <c:pt idx="0">
                  <c:v>на 01.02.2020</c:v>
                </c:pt>
                <c:pt idx="1">
                  <c:v>на 01.03.2020</c:v>
                </c:pt>
                <c:pt idx="2">
                  <c:v>на 01.04.2020</c:v>
                </c:pt>
                <c:pt idx="3">
                  <c:v>на 01.05.2020</c:v>
                </c:pt>
                <c:pt idx="4">
                  <c:v>на 01.06.2020</c:v>
                </c:pt>
                <c:pt idx="5">
                  <c:v>на 01.07.2020</c:v>
                </c:pt>
                <c:pt idx="6">
                  <c:v>на 01.08.2020</c:v>
                </c:pt>
                <c:pt idx="7">
                  <c:v>на 01.09.2020</c:v>
                </c:pt>
                <c:pt idx="8">
                  <c:v>на 01.10.2020</c:v>
                </c:pt>
                <c:pt idx="9">
                  <c:v>на 01.11.2020</c:v>
                </c:pt>
                <c:pt idx="10">
                  <c:v>на 01.12.2020</c:v>
                </c:pt>
                <c:pt idx="11">
                  <c:v>на 01.01.2021</c:v>
                </c:pt>
              </c:strCache>
            </c:strRef>
          </c:cat>
          <c:val>
            <c:numRef>
              <c:f>Лист1!$C$2:$C$14</c:f>
              <c:numCache>
                <c:formatCode>##,#0\,0</c:formatCode>
                <c:ptCount val="12"/>
                <c:pt idx="0">
                  <c:v>113365.4</c:v>
                </c:pt>
                <c:pt idx="1">
                  <c:v>290322.8</c:v>
                </c:pt>
                <c:pt idx="2">
                  <c:v>436293.8</c:v>
                </c:pt>
                <c:pt idx="3">
                  <c:v>532871.19999999995</c:v>
                </c:pt>
                <c:pt idx="4">
                  <c:v>605698.30000000005</c:v>
                </c:pt>
                <c:pt idx="5">
                  <c:v>749060.4</c:v>
                </c:pt>
                <c:pt idx="6">
                  <c:v>899512.4</c:v>
                </c:pt>
                <c:pt idx="7">
                  <c:v>1036867.3</c:v>
                </c:pt>
                <c:pt idx="8">
                  <c:v>1228901.5</c:v>
                </c:pt>
                <c:pt idx="9">
                  <c:v>1405941.3</c:v>
                </c:pt>
                <c:pt idx="10">
                  <c:v>1548032.4</c:v>
                </c:pt>
                <c:pt idx="11">
                  <c:v>2113355.4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 (-), профицит (+)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9E-3"/>
                  <c:y val="-1.114081996434937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35 565,0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2.5462668816039986E-17"/>
                  <c:y val="-1.634244248880654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99 572,9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0"/>
                  <c:y val="-1.78253119429590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296 437,5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1.3889982502187227E-3"/>
                  <c:y val="-2.450980392156862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309 524,7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2.7776684164479695E-3"/>
                  <c:y val="-2.450980392156862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320 630,9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1.3888888888888889E-3"/>
                  <c:y val="-1.336898395721925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599 367,5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6"/>
              <c:layout>
                <c:manualLayout>
                  <c:x val="1.1111111111111059E-2"/>
                  <c:y val="-2.005347593582887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711 604,5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7"/>
              <c:layout>
                <c:manualLayout>
                  <c:x val="4.1666666666666154E-3"/>
                  <c:y val="-2.005347593582887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794 819,5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8"/>
              <c:layout>
                <c:manualLayout>
                  <c:x val="1.3888888888889399E-3"/>
                  <c:y val="-1.78253119429590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939 417,8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9"/>
              <c:layout>
                <c:manualLayout>
                  <c:x val="1.3887795275591061E-3"/>
                  <c:y val="-1.559732339607281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901 549,0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0"/>
              <c:layout>
                <c:manualLayout>
                  <c:x val="5.555446194225773E-3"/>
                  <c:y val="-1.114081996434937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Профицит861 201,0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dLbl>
              <c:idx val="11"/>
              <c:layout>
                <c:manualLayout>
                  <c:x val="8.333333333333435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Профицит 1 113 624,8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2"/>
                <c:pt idx="0">
                  <c:v>на 01.02.2020</c:v>
                </c:pt>
                <c:pt idx="1">
                  <c:v>на 01.03.2020</c:v>
                </c:pt>
                <c:pt idx="2">
                  <c:v>на 01.04.2020</c:v>
                </c:pt>
                <c:pt idx="3">
                  <c:v>на 01.05.2020</c:v>
                </c:pt>
                <c:pt idx="4">
                  <c:v>на 01.06.2020</c:v>
                </c:pt>
                <c:pt idx="5">
                  <c:v>на 01.07.2020</c:v>
                </c:pt>
                <c:pt idx="6">
                  <c:v>на 01.08.2020</c:v>
                </c:pt>
                <c:pt idx="7">
                  <c:v>на 01.09.2020</c:v>
                </c:pt>
                <c:pt idx="8">
                  <c:v>на 01.10.2020</c:v>
                </c:pt>
                <c:pt idx="9">
                  <c:v>на 01.11.2020</c:v>
                </c:pt>
                <c:pt idx="10">
                  <c:v>на 01.12.2020</c:v>
                </c:pt>
                <c:pt idx="11">
                  <c:v>на 01.01.2021</c:v>
                </c:pt>
              </c:strCache>
            </c:strRef>
          </c:cat>
          <c:val>
            <c:numRef>
              <c:f>Лист1!$D$2:$D$14</c:f>
              <c:numCache>
                <c:formatCode>##,#0\,0</c:formatCode>
                <c:ptCount val="12"/>
                <c:pt idx="0">
                  <c:v>35565</c:v>
                </c:pt>
                <c:pt idx="1">
                  <c:v>99572.9</c:v>
                </c:pt>
                <c:pt idx="2">
                  <c:v>296437.5</c:v>
                </c:pt>
                <c:pt idx="3">
                  <c:v>309524.70000000007</c:v>
                </c:pt>
                <c:pt idx="4">
                  <c:v>320630.89999999991</c:v>
                </c:pt>
                <c:pt idx="5">
                  <c:v>599367.4</c:v>
                </c:pt>
                <c:pt idx="6">
                  <c:v>711604.49999999988</c:v>
                </c:pt>
                <c:pt idx="7">
                  <c:v>794819.5</c:v>
                </c:pt>
                <c:pt idx="8">
                  <c:v>939417.79999999981</c:v>
                </c:pt>
                <c:pt idx="9">
                  <c:v>901548.99999999977</c:v>
                </c:pt>
                <c:pt idx="10">
                  <c:v>861201</c:v>
                </c:pt>
                <c:pt idx="11">
                  <c:v>1113624.8000000003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321792"/>
        <c:axId val="82323328"/>
      </c:barChart>
      <c:catAx>
        <c:axId val="823217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82323328"/>
        <c:crossesAt val="0"/>
        <c:auto val="1"/>
        <c:lblAlgn val="ctr"/>
        <c:lblOffset val="100"/>
        <c:noMultiLvlLbl val="0"/>
      </c:catAx>
      <c:valAx>
        <c:axId val="82323328"/>
        <c:scaling>
          <c:orientation val="minMax"/>
        </c:scaling>
        <c:delete val="0"/>
        <c:axPos val="b"/>
        <c:majorGridlines/>
        <c:numFmt formatCode="##,#0\,0" sourceLinked="1"/>
        <c:majorTickMark val="out"/>
        <c:minorTickMark val="none"/>
        <c:tickLblPos val="low"/>
        <c:crossAx val="82321792"/>
        <c:crosses val="autoZero"/>
        <c:crossBetween val="between"/>
        <c:dispUnits>
          <c:builtInUnit val="millions"/>
          <c:dispUnitsLbl>
            <c:layout/>
          </c:dispUnitsLbl>
        </c:dispUnits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0024059492566"/>
          <c:y val="6.8145067187056416E-2"/>
          <c:w val="0.85061570428696409"/>
          <c:h val="0.850109015669392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План
</a:t>
                    </a:r>
                    <a:r>
                      <a:rPr lang="ru-RU" dirty="0" smtClean="0"/>
                      <a:t>3 225 369,0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План</a:t>
                    </a:r>
                    <a:r>
                      <a:rPr lang="ru-RU"/>
                      <a:t>
</a:t>
                    </a:r>
                    <a:r>
                      <a:rPr lang="ru-RU" smtClean="0"/>
                      <a:t>2 217 864,0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rgbClr val="00B05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3225369.4</c:v>
                </c:pt>
                <c:pt idx="1">
                  <c:v>2217864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Факт</a:t>
                    </a:r>
                    <a:r>
                      <a:rPr lang="ru-RU"/>
                      <a:t>
</a:t>
                    </a:r>
                    <a:r>
                      <a:rPr lang="ru-RU" smtClean="0"/>
                      <a:t>3 226 980,2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2.7777777777777779E-3"/>
                  <c:y val="2.1945520032253182E-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Факт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2 113 355,4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3226980.2</c:v>
                </c:pt>
                <c:pt idx="1">
                  <c:v>2113355.4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1955584"/>
        <c:axId val="91957120"/>
      </c:barChart>
      <c:catAx>
        <c:axId val="919555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FF0000"/>
                </a:solidFill>
              </a:defRPr>
            </a:pPr>
            <a:endParaRPr lang="ru-RU"/>
          </a:p>
        </c:txPr>
        <c:crossAx val="91957120"/>
        <c:crosses val="autoZero"/>
        <c:auto val="1"/>
        <c:lblAlgn val="ctr"/>
        <c:lblOffset val="100"/>
        <c:noMultiLvlLbl val="0"/>
      </c:catAx>
      <c:valAx>
        <c:axId val="9195712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91955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936705916819145"/>
          <c:y val="3.4627885767111767E-2"/>
          <c:w val="0.80504454832343086"/>
          <c:h val="0.883626197089321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4.4876086189291613E-2"/>
                  <c:y val="5.027577212991696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План</a:t>
                    </a:r>
                    <a:r>
                      <a:rPr lang="ru-RU" dirty="0"/>
                      <a:t>
Налог на прибыль организаций
</a:t>
                    </a:r>
                    <a:r>
                      <a:rPr lang="ru-RU" dirty="0" smtClean="0"/>
                      <a:t>1 792 804,8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5.0333694825353097E-3"/>
                  <c:y val="2.15465709736684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План</a:t>
                    </a:r>
                    <a:r>
                      <a:rPr lang="ru-RU" dirty="0"/>
                      <a:t>
НДФЛ
</a:t>
                    </a:r>
                    <a:r>
                      <a:rPr lang="ru-RU" dirty="0" smtClean="0"/>
                      <a:t>659 430,0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eparator>
</c:separator>
            <c:showLeaderLines val="0"/>
          </c:dLbls>
          <c:cat>
            <c:strRef>
              <c:f>Лист1!$A$2:$A$3</c:f>
              <c:strCache>
                <c:ptCount val="2"/>
                <c:pt idx="0">
                  <c:v>Налог на прибыль организаций</c:v>
                </c:pt>
                <c:pt idx="1">
                  <c:v>НДФЛ</c:v>
                </c:pt>
              </c:strCache>
            </c:strRef>
          </c:cat>
          <c:val>
            <c:numRef>
              <c:f>Лист1!$B$2:$B$3</c:f>
              <c:numCache>
                <c:formatCode>0\,0</c:formatCode>
                <c:ptCount val="2"/>
                <c:pt idx="0">
                  <c:v>1792804.8</c:v>
                </c:pt>
                <c:pt idx="1">
                  <c:v>659430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2554395126196594E-2"/>
                  <c:y val="-0.1723740758740010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Факт</a:t>
                    </a:r>
                    <a:r>
                      <a:rPr lang="ru-RU" dirty="0"/>
                      <a:t>
Налог на прибыль организаций
</a:t>
                    </a:r>
                    <a:r>
                      <a:rPr lang="ru-RU" dirty="0" smtClean="0"/>
                      <a:t>1 802 656,5   </a:t>
                    </a:r>
                  </a:p>
                  <a:p>
                    <a:r>
                      <a:rPr lang="ru-RU" dirty="0" smtClean="0"/>
                      <a:t>100,5</a:t>
                    </a:r>
                    <a:r>
                      <a:rPr lang="ru-RU" baseline="0" dirty="0" smtClean="0"/>
                      <a:t> %</a:t>
                    </a:r>
                  </a:p>
                  <a:p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9.5191470844212863E-3"/>
                  <c:y val="-3.35171814199446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Факт</a:t>
                    </a:r>
                    <a:r>
                      <a:rPr lang="ru-RU" dirty="0"/>
                      <a:t>
НДФЛ
</a:t>
                    </a:r>
                    <a:r>
                      <a:rPr lang="ru-RU" dirty="0" smtClean="0"/>
                      <a:t>672 150,1    </a:t>
                    </a:r>
                  </a:p>
                  <a:p>
                    <a:r>
                      <a:rPr lang="ru-RU" dirty="0" smtClean="0"/>
                      <a:t>101,9 %</a:t>
                    </a:r>
                  </a:p>
                  <a:p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eparator>
</c:separator>
            <c:showLeaderLines val="0"/>
          </c:dLbls>
          <c:cat>
            <c:strRef>
              <c:f>Лист1!$A$2:$A$3</c:f>
              <c:strCache>
                <c:ptCount val="2"/>
                <c:pt idx="0">
                  <c:v>Налог на прибыль организаций</c:v>
                </c:pt>
                <c:pt idx="1">
                  <c:v>НДФЛ</c:v>
                </c:pt>
              </c:strCache>
            </c:strRef>
          </c:cat>
          <c:val>
            <c:numRef>
              <c:f>Лист1!$C$2:$C$3</c:f>
              <c:numCache>
                <c:formatCode>0\,0</c:formatCode>
                <c:ptCount val="2"/>
                <c:pt idx="0">
                  <c:v>1802656.5</c:v>
                </c:pt>
                <c:pt idx="1">
                  <c:v>672150.1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266368"/>
        <c:axId val="36267904"/>
      </c:barChart>
      <c:catAx>
        <c:axId val="362663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FF0000"/>
                </a:solidFill>
              </a:defRPr>
            </a:pPr>
            <a:endParaRPr lang="ru-RU"/>
          </a:p>
        </c:txPr>
        <c:crossAx val="36267904"/>
        <c:crosses val="autoZero"/>
        <c:auto val="1"/>
        <c:lblAlgn val="ctr"/>
        <c:lblOffset val="100"/>
        <c:noMultiLvlLbl val="0"/>
      </c:catAx>
      <c:valAx>
        <c:axId val="36267904"/>
        <c:scaling>
          <c:orientation val="minMax"/>
        </c:scaling>
        <c:delete val="0"/>
        <c:axPos val="b"/>
        <c:majorGridlines/>
        <c:numFmt formatCode="0\,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36266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106517935258127E-2"/>
          <c:y val="9.3989113890930009E-2"/>
          <c:w val="0.85061570428696409"/>
          <c:h val="0.85010901566938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долг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5.5555555555555558E-3"/>
                  <c:y val="0.316019139102335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8612E-3"/>
                  <c:y val="0.335171814199454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44444444444477E-3"/>
                  <c:y val="0.304048717166643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txPr>
              <a:bodyPr rot="-5400000" vert="horz"/>
              <a:lstStyle/>
              <a:p>
                <a:pPr>
                  <a:defRPr sz="18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на 01.01.2013</c:v>
                </c:pt>
                <c:pt idx="1">
                  <c:v>на 01.01.2014</c:v>
                </c:pt>
                <c:pt idx="2">
                  <c:v>на 01.01.2015</c:v>
                </c:pt>
                <c:pt idx="3">
                  <c:v>на 01.01.2016</c:v>
                </c:pt>
                <c:pt idx="4">
                  <c:v>на 01.01.2017</c:v>
                </c:pt>
                <c:pt idx="5">
                  <c:v>на 01.01.2018</c:v>
                </c:pt>
                <c:pt idx="6">
                  <c:v>на 01.01.2019</c:v>
                </c:pt>
                <c:pt idx="7">
                  <c:v>на 01.01.2020</c:v>
                </c:pt>
                <c:pt idx="8">
                  <c:v>на 01.01.2021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>
                  <c:v>180000</c:v>
                </c:pt>
                <c:pt idx="1">
                  <c:v>280000</c:v>
                </c:pt>
                <c:pt idx="2">
                  <c:v>256000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285000</c:v>
                </c:pt>
                <c:pt idx="7">
                  <c:v>390000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62496"/>
        <c:axId val="7176576"/>
        <c:axId val="0"/>
      </c:bar3DChart>
      <c:catAx>
        <c:axId val="7162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40" baseline="0"/>
            </a:pPr>
            <a:endParaRPr lang="ru-RU"/>
          </a:p>
        </c:txPr>
        <c:crossAx val="7176576"/>
        <c:crosses val="autoZero"/>
        <c:auto val="1"/>
        <c:lblAlgn val="ctr"/>
        <c:lblOffset val="100"/>
        <c:noMultiLvlLbl val="0"/>
      </c:catAx>
      <c:valAx>
        <c:axId val="717657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7162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75297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7861" y="0"/>
            <a:ext cx="4276875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10D58C-3213-4E93-814E-656DC4064134}" type="datetimeFigureOut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397560"/>
            <a:ext cx="4275297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7861" y="6397560"/>
            <a:ext cx="4276875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2CDBFE-53CC-4050-8DFF-B5E242F2AC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069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76875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7861" y="0"/>
            <a:ext cx="4276875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5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1200" y="504825"/>
            <a:ext cx="33686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001" y="3199567"/>
            <a:ext cx="7894312" cy="303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7560"/>
            <a:ext cx="4276875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7861" y="6397560"/>
            <a:ext cx="4276875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77308A-AE8E-4630-9BD9-682B9E7850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017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77308A-AE8E-4630-9BD9-682B9E7850D3}" type="slidenum">
              <a:rPr lang="ru-RU" smtClean="0"/>
              <a:pPr>
                <a:defRPr/>
              </a:pPr>
              <a:t>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57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5A81B-D688-442E-94E4-B432411C1355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FD0DF-BB74-4322-8523-10EABD1524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8665C-77CB-47E9-8178-51E9DBCBA3D8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8373-901D-4719-BF1C-B33F71BE3E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F7393-B77E-428E-A68C-E75E9A6C73EA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3726D-C078-487E-B8BB-DAB1BDF364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2CEDF-A41D-4B69-AEE3-F6308983BF41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8515F-F076-4AE3-813A-1183B6E97A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A7ADC-7C70-4EA1-96A7-616B8318BD74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6054E-4147-4365-8C1B-A430D4F025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1626A-D1E5-4051-A6FB-123690D66614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A04B1-880B-4474-9211-DA06DE785D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D754C-AA57-4247-9C48-86F46D615A2E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0C79B-1F10-441A-9F5B-8A49BE980B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DC088-65C5-466C-AFDD-25ED775B8FF1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11739-3B9B-45B4-B19E-17DFEDB6F0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D0AD8-C343-457D-91FB-C8B0757902FD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A15B1-9DB0-417F-8E87-1D05C595A7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1938-2A1E-45DB-9950-72772607FF32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D6E91-FE88-490C-9912-0B7503D1ED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7D2E2-1546-4AE5-9353-503796A0F641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C84AD-ED44-4885-9577-D33A83349A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8859A-5C00-43DB-8432-4FFEBF0894E7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11897-6A0B-4B8E-A6E8-6B147FBB63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9DD1A-7563-4F07-812F-E224EFA7EBE2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0D351-D3FF-44CA-9A35-71F730C2C1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AD6A44-8AE3-41E1-B147-D13030C1573C}" type="datetime1">
              <a:rPr lang="ru-RU"/>
              <a:pPr>
                <a:defRPr/>
              </a:pPr>
              <a:t>11.02.2021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8DEDC21-BE79-455D-AB6D-5718CA9791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80" r:id="rId1"/>
    <p:sldLayoutId id="2147486381" r:id="rId2"/>
    <p:sldLayoutId id="2147486382" r:id="rId3"/>
    <p:sldLayoutId id="2147486383" r:id="rId4"/>
    <p:sldLayoutId id="2147486384" r:id="rId5"/>
    <p:sldLayoutId id="2147486385" r:id="rId6"/>
    <p:sldLayoutId id="2147486386" r:id="rId7"/>
    <p:sldLayoutId id="2147486387" r:id="rId8"/>
    <p:sldLayoutId id="2147486388" r:id="rId9"/>
    <p:sldLayoutId id="2147486389" r:id="rId10"/>
    <p:sldLayoutId id="2147486390" r:id="rId11"/>
    <p:sldLayoutId id="2147486391" r:id="rId12"/>
    <p:sldLayoutId id="2147486392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9729"/>
            <a:ext cx="8229600" cy="755904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исполнения бюджета Северо-Енисейского района                    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2020 году (тыс.рублей)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48650878"/>
              </p:ext>
            </p:extLst>
          </p:nvPr>
        </p:nvGraphicFramePr>
        <p:xfrm>
          <a:off x="0" y="1011936"/>
          <a:ext cx="9144000" cy="5699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Северо-Енисейского района на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01.01.2021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(тыс.рублей)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66197915"/>
              </p:ext>
            </p:extLst>
          </p:nvPr>
        </p:nvGraphicFramePr>
        <p:xfrm>
          <a:off x="0" y="1397000"/>
          <a:ext cx="9144000" cy="5304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54290"/>
          </a:xfrm>
        </p:spPr>
        <p:txBody>
          <a:bodyPr/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основных видов налоговых доходов бюджета Северо-Енисейского района на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01.01.2021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0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35368707"/>
              </p:ext>
            </p:extLst>
          </p:nvPr>
        </p:nvGraphicFramePr>
        <p:xfrm>
          <a:off x="109728" y="1553258"/>
          <a:ext cx="9339072" cy="5304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351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муниципального долга бюджета Северо-Енисейского района  (тыс.рублей)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47351198"/>
              </p:ext>
            </p:extLst>
          </p:nvPr>
        </p:nvGraphicFramePr>
        <p:xfrm>
          <a:off x="0" y="1397000"/>
          <a:ext cx="9144000" cy="5304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28025</TotalTime>
  <Words>173</Words>
  <Application>Microsoft Office PowerPoint</Application>
  <PresentationFormat>Экран (4:3)</PresentationFormat>
  <Paragraphs>55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Оформление по умолчанию</vt:lpstr>
      <vt:lpstr>Динамика исполнения бюджета Северо-Енисейского района                     в 2020 году (тыс.рублей)</vt:lpstr>
      <vt:lpstr>Исполнение бюджета Северо-Енисейского района на 01.01.2021 (тыс.рублей)</vt:lpstr>
      <vt:lpstr>Исполнение основных видов налоговых доходов бюджета Северо-Енисейского района на 01.01.2021  (тыс. рублей)</vt:lpstr>
      <vt:lpstr>Динамика муниципального долга бюджета Северо-Енисейского района  (тыс.рублей)</vt:lpstr>
    </vt:vector>
  </TitlesOfParts>
  <Company>MACROPROF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консолидированного бюджета Красноярского края на 2011 год</dc:title>
  <dc:creator>ulanov</dc:creator>
  <cp:lastModifiedBy>User4</cp:lastModifiedBy>
  <cp:revision>1745</cp:revision>
  <dcterms:created xsi:type="dcterms:W3CDTF">2010-10-07T17:17:34Z</dcterms:created>
  <dcterms:modified xsi:type="dcterms:W3CDTF">2021-02-11T08:14:17Z</dcterms:modified>
</cp:coreProperties>
</file>