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6529" r:id="rId1"/>
  </p:sldMasterIdLst>
  <p:notesMasterIdLst>
    <p:notesMasterId r:id="rId15"/>
  </p:notesMasterIdLst>
  <p:handoutMasterIdLst>
    <p:handoutMasterId r:id="rId16"/>
  </p:handoutMasterIdLst>
  <p:sldIdLst>
    <p:sldId id="762" r:id="rId2"/>
    <p:sldId id="763" r:id="rId3"/>
    <p:sldId id="745" r:id="rId4"/>
    <p:sldId id="761" r:id="rId5"/>
    <p:sldId id="756" r:id="rId6"/>
    <p:sldId id="757" r:id="rId7"/>
    <p:sldId id="758" r:id="rId8"/>
    <p:sldId id="738" r:id="rId9"/>
    <p:sldId id="743" r:id="rId10"/>
    <p:sldId id="744" r:id="rId11"/>
    <p:sldId id="746" r:id="rId12"/>
    <p:sldId id="752" r:id="rId13"/>
    <p:sldId id="754" r:id="rId14"/>
  </p:sldIdLst>
  <p:sldSz cx="9144000" cy="6858000" type="screen4x3"/>
  <p:notesSz cx="9926638" cy="679767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D79DE7"/>
    <a:srgbClr val="D2FA8A"/>
    <a:srgbClr val="66FFCC"/>
    <a:srgbClr val="66FFFF"/>
    <a:srgbClr val="FFFF99"/>
    <a:srgbClr val="FFCCCC"/>
    <a:srgbClr val="FFFFCC"/>
    <a:srgbClr val="D5FFFF"/>
    <a:srgbClr val="9CE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798" autoAdjust="0"/>
  </p:normalViewPr>
  <p:slideViewPr>
    <p:cSldViewPr snapToGrid="0">
      <p:cViewPr>
        <p:scale>
          <a:sx n="71" d="100"/>
          <a:sy n="71" d="100"/>
        </p:scale>
        <p:origin x="-2706" y="-870"/>
      </p:cViewPr>
      <p:guideLst>
        <p:guide orient="horz" pos="2160"/>
        <p:guide pos="2880"/>
      </p:guideLst>
    </p:cSldViewPr>
  </p:slideViewPr>
  <p:outlineViewPr>
    <p:cViewPr>
      <p:scale>
        <a:sx n="33" d="100"/>
        <a:sy n="33" d="100"/>
      </p:scale>
      <p:origin x="12" y="128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3" d="100"/>
          <a:sy n="113" d="100"/>
        </p:scale>
        <p:origin x="-300" y="-96"/>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0A000-DDF7-4583-A75C-68DAC0D614B7}" type="doc">
      <dgm:prSet loTypeId="urn:microsoft.com/office/officeart/2005/8/layout/radial4" loCatId="relationship" qsTypeId="urn:microsoft.com/office/officeart/2005/8/quickstyle/3d1" qsCatId="3D" csTypeId="urn:microsoft.com/office/officeart/2005/8/colors/colorful1#1" csCatId="colorful" phldr="1"/>
      <dgm:spPr/>
      <dgm:t>
        <a:bodyPr/>
        <a:lstStyle/>
        <a:p>
          <a:endParaRPr lang="ru-RU"/>
        </a:p>
      </dgm:t>
    </dgm:pt>
    <dgm:pt modelId="{F1C85CD8-2FD6-4B7D-8353-CE97396CB648}">
      <dgm:prSet phldrT="[Текст]" custT="1">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2000" b="1" dirty="0" smtClean="0">
              <a:latin typeface="Times New Roman" pitchFamily="18" charset="0"/>
              <a:cs typeface="Times New Roman" pitchFamily="18" charset="0"/>
            </a:rPr>
            <a:t>Субсидии</a:t>
          </a:r>
        </a:p>
        <a:p>
          <a:r>
            <a:rPr lang="ru-RU" sz="2000" b="0" i="1" dirty="0" smtClean="0">
              <a:latin typeface="Times New Roman" pitchFamily="18" charset="0"/>
              <a:cs typeface="Times New Roman" pitchFamily="18" charset="0"/>
            </a:rPr>
            <a:t>Предоставляются на условиях долевого </a:t>
          </a:r>
          <a:r>
            <a:rPr lang="ru-RU" sz="2000" b="0" i="1" dirty="0" err="1" smtClean="0">
              <a:latin typeface="Times New Roman" pitchFamily="18" charset="0"/>
              <a:cs typeface="Times New Roman" pitchFamily="18" charset="0"/>
            </a:rPr>
            <a:t>софинансирования</a:t>
          </a:r>
          <a:r>
            <a:rPr lang="ru-RU" sz="2000" b="0" i="1" dirty="0" smtClean="0">
              <a:latin typeface="Times New Roman" pitchFamily="18" charset="0"/>
              <a:cs typeface="Times New Roman" pitchFamily="18" charset="0"/>
            </a:rPr>
            <a:t> расходов из других бюджетов</a:t>
          </a:r>
          <a:endParaRPr lang="ru-RU" sz="2000" b="0" i="1" dirty="0">
            <a:latin typeface="Times New Roman" pitchFamily="18" charset="0"/>
            <a:cs typeface="Times New Roman" pitchFamily="18" charset="0"/>
          </a:endParaRPr>
        </a:p>
      </dgm:t>
    </dgm:pt>
    <dgm:pt modelId="{B91FC54E-0DF5-4EE2-8B13-89EB28AAF833}" type="parTrans" cxnId="{8B1AD7F3-E106-42C2-9966-B301DCB60851}">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a:p>
      </dgm:t>
    </dgm:pt>
    <dgm:pt modelId="{77352B51-815E-4B81-959B-BFB7FBE2D8AD}" type="sibTrans" cxnId="{8B1AD7F3-E106-42C2-9966-B301DCB60851}">
      <dgm:prSet/>
      <dgm:spPr/>
      <dgm:t>
        <a:bodyPr/>
        <a:lstStyle/>
        <a:p>
          <a:endParaRPr lang="ru-RU"/>
        </a:p>
      </dgm:t>
    </dgm:pt>
    <dgm:pt modelId="{2A270F0E-7F01-4DED-BC4F-2738EA53911E}">
      <dgm:prSet phldrT="[Текст]" custT="1">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2000" b="1" dirty="0" smtClean="0">
              <a:latin typeface="Times New Roman" pitchFamily="18" charset="0"/>
              <a:cs typeface="Times New Roman" pitchFamily="18" charset="0"/>
            </a:rPr>
            <a:t>Субвенции</a:t>
          </a:r>
        </a:p>
        <a:p>
          <a:r>
            <a:rPr lang="ru-RU" sz="2000" b="0" i="1" dirty="0" smtClean="0">
              <a:latin typeface="Times New Roman" pitchFamily="18" charset="0"/>
              <a:cs typeface="Times New Roman" pitchFamily="18" charset="0"/>
            </a:rPr>
            <a:t>Предоставляются на финансирование «переданных» полномочий из бюджета РФ, субъекта РФ муниципальным образованиям</a:t>
          </a:r>
        </a:p>
      </dgm:t>
    </dgm:pt>
    <dgm:pt modelId="{8D404F62-EA8B-41A3-966F-6EE57ABAB7AA}" type="parTrans" cxnId="{3D44F2B7-1B08-4FB8-B421-B4F0D1CB5310}">
      <dgm:prSet>
        <dgm:style>
          <a:lnRef idx="2">
            <a:schemeClr val="accent1">
              <a:shade val="50000"/>
            </a:schemeClr>
          </a:lnRef>
          <a:fillRef idx="1">
            <a:schemeClr val="accent1"/>
          </a:fillRef>
          <a:effectRef idx="0">
            <a:schemeClr val="accent1"/>
          </a:effectRef>
          <a:fontRef idx="minor">
            <a:schemeClr val="lt1"/>
          </a:fontRef>
        </dgm:style>
      </dgm:prSet>
      <dgm:spPr>
        <a:noFill/>
        <a:ln>
          <a:noFill/>
        </a:ln>
      </dgm:spPr>
      <dgm:t>
        <a:bodyPr/>
        <a:lstStyle/>
        <a:p>
          <a:endParaRPr lang="ru-RU"/>
        </a:p>
      </dgm:t>
    </dgm:pt>
    <dgm:pt modelId="{84D440DE-AAA6-47C3-9DFE-FD8A28A76106}" type="sibTrans" cxnId="{3D44F2B7-1B08-4FB8-B421-B4F0D1CB5310}">
      <dgm:prSet/>
      <dgm:spPr/>
      <dgm:t>
        <a:bodyPr/>
        <a:lstStyle/>
        <a:p>
          <a:endParaRPr lang="ru-RU"/>
        </a:p>
      </dgm:t>
    </dgm:pt>
    <dgm:pt modelId="{233DAA01-46B2-4EAE-AEAE-AD117DBDE504}">
      <dgm:prSet phldrT="[Текст]" custT="1">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sz="2000" b="1" dirty="0" smtClean="0">
              <a:latin typeface="Times New Roman" pitchFamily="18" charset="0"/>
              <a:cs typeface="Times New Roman" pitchFamily="18" charset="0"/>
            </a:rPr>
            <a:t>Дотации</a:t>
          </a:r>
        </a:p>
        <a:p>
          <a:r>
            <a:rPr lang="ru-RU" sz="2000" i="1" u="none" dirty="0" smtClean="0">
              <a:latin typeface="Times New Roman" pitchFamily="18" charset="0"/>
              <a:cs typeface="Times New Roman" pitchFamily="18" charset="0"/>
            </a:rPr>
            <a:t>Предоставляются на безвозвратной основе на первоочередные расходы  из других бюджетов</a:t>
          </a:r>
        </a:p>
      </dgm:t>
    </dgm:pt>
    <dgm:pt modelId="{B0888774-9D8F-416A-8C0E-D1B8C51F0955}" type="parTrans" cxnId="{5299BD08-CC58-48C5-9D91-3321CED696CB}">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a:p>
      </dgm:t>
    </dgm:pt>
    <dgm:pt modelId="{C54ADCCD-2489-4997-BC76-A6DAFACAC988}" type="sibTrans" cxnId="{5299BD08-CC58-48C5-9D91-3321CED696CB}">
      <dgm:prSet/>
      <dgm:spPr/>
      <dgm:t>
        <a:bodyPr/>
        <a:lstStyle/>
        <a:p>
          <a:endParaRPr lang="ru-RU"/>
        </a:p>
      </dgm:t>
    </dgm:pt>
    <dgm:pt modelId="{0F21B434-B60D-47ED-B889-A027A314D2DA}">
      <dgm:prSet phldrT="[Текст]" custT="1"/>
      <dgm:spPr>
        <a:solidFill>
          <a:srgbClr val="FFC000"/>
        </a:solidFill>
        <a:scene3d>
          <a:camera prst="orthographicFront"/>
          <a:lightRig rig="flat" dir="t"/>
        </a:scene3d>
        <a:sp3d prstMaterial="plastic">
          <a:bevelT w="120900" h="88900" prst="slope"/>
          <a:bevelB w="88900" h="31750" prst="angle"/>
        </a:sp3d>
      </dgm:spPr>
      <dgm:t>
        <a:bodyPr/>
        <a:lstStyle/>
        <a:p>
          <a:r>
            <a:rPr lang="ru-RU" sz="4800" dirty="0" smtClean="0">
              <a:solidFill>
                <a:schemeClr val="tx1"/>
              </a:solidFill>
              <a:latin typeface="Times New Roman" pitchFamily="18" charset="0"/>
              <a:cs typeface="Times New Roman" pitchFamily="18" charset="0"/>
            </a:rPr>
            <a:t>Виды финансовой помощи</a:t>
          </a:r>
          <a:endParaRPr lang="ru-RU" sz="4800" dirty="0">
            <a:solidFill>
              <a:schemeClr val="tx1"/>
            </a:solidFill>
            <a:latin typeface="Times New Roman" pitchFamily="18" charset="0"/>
            <a:cs typeface="Times New Roman" pitchFamily="18" charset="0"/>
          </a:endParaRPr>
        </a:p>
      </dgm:t>
    </dgm:pt>
    <dgm:pt modelId="{CF1D55B7-B5E0-4B9B-B5F3-B522D152E92A}" type="sibTrans" cxnId="{AA49842C-27F3-4E99-B00E-79FF7CD3B2B4}">
      <dgm:prSet/>
      <dgm:spPr/>
      <dgm:t>
        <a:bodyPr/>
        <a:lstStyle/>
        <a:p>
          <a:endParaRPr lang="ru-RU"/>
        </a:p>
      </dgm:t>
    </dgm:pt>
    <dgm:pt modelId="{0F7EBB6B-A284-44BE-8997-549D13DD8F88}" type="parTrans" cxnId="{AA49842C-27F3-4E99-B00E-79FF7CD3B2B4}">
      <dgm:prSet/>
      <dgm:spPr/>
      <dgm:t>
        <a:bodyPr/>
        <a:lstStyle/>
        <a:p>
          <a:endParaRPr lang="ru-RU"/>
        </a:p>
      </dgm:t>
    </dgm:pt>
    <dgm:pt modelId="{5A7D0065-B7A5-4DDF-9455-1C7EC7CC7758}">
      <dgm:prSet custScaleX="161373" custScaleY="102135" custRadScaleRad="133094" custRadScaleInc="-55443"/>
      <dgm:spPr/>
      <dgm:t>
        <a:bodyPr/>
        <a:lstStyle/>
        <a:p>
          <a:endParaRPr lang="ru-RU"/>
        </a:p>
      </dgm:t>
    </dgm:pt>
    <dgm:pt modelId="{B1E2C75B-1C03-4D68-90B5-1AC22EECF89F}" type="parTrans" cxnId="{70295DCF-D57C-45C7-9627-48A4392FE25A}">
      <dgm:prSet custScaleX="29895" custLinFactNeighborX="11079" custLinFactNeighborY="47815">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a:p>
      </dgm:t>
    </dgm:pt>
    <dgm:pt modelId="{CDE193E2-A4FE-4D7E-9E70-BE399368E1BF}" type="sibTrans" cxnId="{70295DCF-D57C-45C7-9627-48A4392FE25A}">
      <dgm:prSet/>
      <dgm:spPr/>
      <dgm:t>
        <a:bodyPr/>
        <a:lstStyle/>
        <a:p>
          <a:endParaRPr lang="ru-RU"/>
        </a:p>
      </dgm:t>
    </dgm:pt>
    <dgm:pt modelId="{65960168-9098-4EDA-8B59-9C3BAB0ED4C1}">
      <dgm:prSet phldrT="[Текст]" custScaleX="161373" custScaleY="102135" custRadScaleRad="133094" custRadScaleInc="-55443">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ru-RU"/>
        </a:p>
      </dgm:t>
    </dgm:pt>
    <dgm:pt modelId="{D21FBE36-D389-40E5-A8B5-FF6890034CCA}" type="parTrans" cxnId="{A8647FE5-55EE-478E-8DEA-43B066EDDB9C}">
      <dgm:prSet custScaleX="29895" custLinFactNeighborX="11079" custLinFactNeighborY="47815"/>
      <dgm:spPr/>
      <dgm:t>
        <a:bodyPr/>
        <a:lstStyle/>
        <a:p>
          <a:endParaRPr lang="ru-RU"/>
        </a:p>
      </dgm:t>
    </dgm:pt>
    <dgm:pt modelId="{D81FEA0E-53E0-454D-9657-D163F8102304}" type="sibTrans" cxnId="{A8647FE5-55EE-478E-8DEA-43B066EDDB9C}">
      <dgm:prSet/>
      <dgm:spPr/>
      <dgm:t>
        <a:bodyPr/>
        <a:lstStyle/>
        <a:p>
          <a:endParaRPr lang="ru-RU"/>
        </a:p>
      </dgm:t>
    </dgm:pt>
    <dgm:pt modelId="{24FA6F08-E497-49B6-B4B4-9DEBBDCFA86B}" type="pres">
      <dgm:prSet presAssocID="{9B90A000-DDF7-4583-A75C-68DAC0D614B7}" presName="cycle" presStyleCnt="0">
        <dgm:presLayoutVars>
          <dgm:chMax val="1"/>
          <dgm:dir/>
          <dgm:animLvl val="ctr"/>
          <dgm:resizeHandles val="exact"/>
        </dgm:presLayoutVars>
      </dgm:prSet>
      <dgm:spPr/>
      <dgm:t>
        <a:bodyPr/>
        <a:lstStyle/>
        <a:p>
          <a:endParaRPr lang="ru-RU"/>
        </a:p>
      </dgm:t>
    </dgm:pt>
    <dgm:pt modelId="{BD2FC719-5BCB-45F4-BCC0-1C7251273796}" type="pres">
      <dgm:prSet presAssocID="{0F21B434-B60D-47ED-B889-A027A314D2DA}" presName="centerShape" presStyleLbl="node0" presStyleIdx="0" presStyleCnt="1" custScaleX="186400" custScaleY="67876" custLinFactNeighborX="-2613" custLinFactNeighborY="-24275"/>
      <dgm:spPr/>
      <dgm:t>
        <a:bodyPr/>
        <a:lstStyle/>
        <a:p>
          <a:endParaRPr lang="ru-RU"/>
        </a:p>
      </dgm:t>
    </dgm:pt>
    <dgm:pt modelId="{CAC71480-F522-4865-86B5-2BF0C8BBE6B8}" type="pres">
      <dgm:prSet presAssocID="{B91FC54E-0DF5-4EE2-8B13-89EB28AAF833}" presName="parTrans" presStyleLbl="bgSibTrans2D1" presStyleIdx="0" presStyleCnt="3" custLinFactNeighborX="-32164" custLinFactNeighborY="96863"/>
      <dgm:spPr/>
      <dgm:t>
        <a:bodyPr/>
        <a:lstStyle/>
        <a:p>
          <a:endParaRPr lang="ru-RU"/>
        </a:p>
      </dgm:t>
    </dgm:pt>
    <dgm:pt modelId="{4DFF8468-8F5F-4727-9132-C1E6479C4CB9}" type="pres">
      <dgm:prSet presAssocID="{F1C85CD8-2FD6-4B7D-8353-CE97396CB648}" presName="node" presStyleLbl="node1" presStyleIdx="0" presStyleCnt="3" custRadScaleRad="81768" custRadScaleInc="-64433">
        <dgm:presLayoutVars>
          <dgm:bulletEnabled val="1"/>
        </dgm:presLayoutVars>
      </dgm:prSet>
      <dgm:spPr/>
      <dgm:t>
        <a:bodyPr/>
        <a:lstStyle/>
        <a:p>
          <a:endParaRPr lang="ru-RU"/>
        </a:p>
      </dgm:t>
    </dgm:pt>
    <dgm:pt modelId="{7826F01B-4C7C-4484-9232-8321DDD64EDC}" type="pres">
      <dgm:prSet presAssocID="{8D404F62-EA8B-41A3-966F-6EE57ABAB7AA}" presName="parTrans" presStyleLbl="bgSibTrans2D1" presStyleIdx="1" presStyleCnt="3" custAng="2582963" custScaleX="94491" custScaleY="613053" custLinFactX="-69080" custLinFactY="142932" custLinFactNeighborX="-100000" custLinFactNeighborY="200000"/>
      <dgm:spPr/>
      <dgm:t>
        <a:bodyPr/>
        <a:lstStyle/>
        <a:p>
          <a:endParaRPr lang="ru-RU"/>
        </a:p>
      </dgm:t>
    </dgm:pt>
    <dgm:pt modelId="{A0418826-012B-46D6-8F25-C248F4CF2654}" type="pres">
      <dgm:prSet presAssocID="{2A270F0E-7F01-4DED-BC4F-2738EA53911E}" presName="node" presStyleLbl="node1" presStyleIdx="1" presStyleCnt="3" custScaleX="161373" custScaleY="102135" custRadScaleRad="133094" custRadScaleInc="-55443">
        <dgm:presLayoutVars>
          <dgm:bulletEnabled val="1"/>
        </dgm:presLayoutVars>
      </dgm:prSet>
      <dgm:spPr/>
      <dgm:t>
        <a:bodyPr/>
        <a:lstStyle/>
        <a:p>
          <a:endParaRPr lang="ru-RU"/>
        </a:p>
      </dgm:t>
    </dgm:pt>
    <dgm:pt modelId="{BAC3E0B9-0C62-4E93-821A-0C3DE1303973}" type="pres">
      <dgm:prSet presAssocID="{B0888774-9D8F-416A-8C0E-D1B8C51F0955}" presName="parTrans" presStyleLbl="bgSibTrans2D1" presStyleIdx="2" presStyleCnt="3" custLinFactY="9291" custLinFactNeighborX="21954" custLinFactNeighborY="100000"/>
      <dgm:spPr/>
      <dgm:t>
        <a:bodyPr/>
        <a:lstStyle/>
        <a:p>
          <a:endParaRPr lang="ru-RU"/>
        </a:p>
      </dgm:t>
    </dgm:pt>
    <dgm:pt modelId="{F085CE52-9197-41F5-B87B-B2A10A96F638}" type="pres">
      <dgm:prSet presAssocID="{233DAA01-46B2-4EAE-AEAE-AD117DBDE504}" presName="node" presStyleLbl="node1" presStyleIdx="2" presStyleCnt="3" custScaleX="112740" custRadScaleRad="82111" custRadScaleInc="64526">
        <dgm:presLayoutVars>
          <dgm:bulletEnabled val="1"/>
        </dgm:presLayoutVars>
      </dgm:prSet>
      <dgm:spPr/>
      <dgm:t>
        <a:bodyPr/>
        <a:lstStyle/>
        <a:p>
          <a:endParaRPr lang="ru-RU"/>
        </a:p>
      </dgm:t>
    </dgm:pt>
  </dgm:ptLst>
  <dgm:cxnLst>
    <dgm:cxn modelId="{AA49842C-27F3-4E99-B00E-79FF7CD3B2B4}" srcId="{9B90A000-DDF7-4583-A75C-68DAC0D614B7}" destId="{0F21B434-B60D-47ED-B889-A027A314D2DA}" srcOrd="0" destOrd="0" parTransId="{0F7EBB6B-A284-44BE-8997-549D13DD8F88}" sibTransId="{CF1D55B7-B5E0-4B9B-B5F3-B522D152E92A}"/>
    <dgm:cxn modelId="{298A1550-FB40-4C88-B855-EEADB2750934}" type="presOf" srcId="{233DAA01-46B2-4EAE-AEAE-AD117DBDE504}" destId="{F085CE52-9197-41F5-B87B-B2A10A96F638}" srcOrd="0" destOrd="0" presId="urn:microsoft.com/office/officeart/2005/8/layout/radial4"/>
    <dgm:cxn modelId="{B8239481-F242-47D7-A9C8-1375FBA54283}" type="presOf" srcId="{9B90A000-DDF7-4583-A75C-68DAC0D614B7}" destId="{24FA6F08-E497-49B6-B4B4-9DEBBDCFA86B}" srcOrd="0" destOrd="0" presId="urn:microsoft.com/office/officeart/2005/8/layout/radial4"/>
    <dgm:cxn modelId="{FBF9424B-3C30-44C8-A57E-41F6E17B1FEB}" type="presOf" srcId="{F1C85CD8-2FD6-4B7D-8353-CE97396CB648}" destId="{4DFF8468-8F5F-4727-9132-C1E6479C4CB9}" srcOrd="0" destOrd="0" presId="urn:microsoft.com/office/officeart/2005/8/layout/radial4"/>
    <dgm:cxn modelId="{8B1AD7F3-E106-42C2-9966-B301DCB60851}" srcId="{0F21B434-B60D-47ED-B889-A027A314D2DA}" destId="{F1C85CD8-2FD6-4B7D-8353-CE97396CB648}" srcOrd="0" destOrd="0" parTransId="{B91FC54E-0DF5-4EE2-8B13-89EB28AAF833}" sibTransId="{77352B51-815E-4B81-959B-BFB7FBE2D8AD}"/>
    <dgm:cxn modelId="{5299BD08-CC58-48C5-9D91-3321CED696CB}" srcId="{0F21B434-B60D-47ED-B889-A027A314D2DA}" destId="{233DAA01-46B2-4EAE-AEAE-AD117DBDE504}" srcOrd="2" destOrd="0" parTransId="{B0888774-9D8F-416A-8C0E-D1B8C51F0955}" sibTransId="{C54ADCCD-2489-4997-BC76-A6DAFACAC988}"/>
    <dgm:cxn modelId="{BF45ACEC-2102-4544-9A44-6A8269F9FEDE}" type="presOf" srcId="{0F21B434-B60D-47ED-B889-A027A314D2DA}" destId="{BD2FC719-5BCB-45F4-BCC0-1C7251273796}" srcOrd="0" destOrd="0" presId="urn:microsoft.com/office/officeart/2005/8/layout/radial4"/>
    <dgm:cxn modelId="{98E79051-0678-49C1-8A74-1FC9D13F68FF}" type="presOf" srcId="{B0888774-9D8F-416A-8C0E-D1B8C51F0955}" destId="{BAC3E0B9-0C62-4E93-821A-0C3DE1303973}" srcOrd="0" destOrd="0" presId="urn:microsoft.com/office/officeart/2005/8/layout/radial4"/>
    <dgm:cxn modelId="{A8647FE5-55EE-478E-8DEA-43B066EDDB9C}" srcId="{9B90A000-DDF7-4583-A75C-68DAC0D614B7}" destId="{65960168-9098-4EDA-8B59-9C3BAB0ED4C1}" srcOrd="2" destOrd="0" parTransId="{D21FBE36-D389-40E5-A8B5-FF6890034CCA}" sibTransId="{D81FEA0E-53E0-454D-9657-D163F8102304}"/>
    <dgm:cxn modelId="{70295DCF-D57C-45C7-9627-48A4392FE25A}" srcId="{9B90A000-DDF7-4583-A75C-68DAC0D614B7}" destId="{5A7D0065-B7A5-4DDF-9455-1C7EC7CC7758}" srcOrd="1" destOrd="0" parTransId="{B1E2C75B-1C03-4D68-90B5-1AC22EECF89F}" sibTransId="{CDE193E2-A4FE-4D7E-9E70-BE399368E1BF}"/>
    <dgm:cxn modelId="{6180159D-00CA-45A7-8567-0FE8B10F611A}" type="presOf" srcId="{2A270F0E-7F01-4DED-BC4F-2738EA53911E}" destId="{A0418826-012B-46D6-8F25-C248F4CF2654}" srcOrd="0" destOrd="0" presId="urn:microsoft.com/office/officeart/2005/8/layout/radial4"/>
    <dgm:cxn modelId="{3C4C2FA4-153D-4F72-96FB-6E366ADF0BE0}" type="presOf" srcId="{8D404F62-EA8B-41A3-966F-6EE57ABAB7AA}" destId="{7826F01B-4C7C-4484-9232-8321DDD64EDC}" srcOrd="0" destOrd="0" presId="urn:microsoft.com/office/officeart/2005/8/layout/radial4"/>
    <dgm:cxn modelId="{7518CAEF-C0D8-4A7D-8052-53290E9629B5}" type="presOf" srcId="{B91FC54E-0DF5-4EE2-8B13-89EB28AAF833}" destId="{CAC71480-F522-4865-86B5-2BF0C8BBE6B8}" srcOrd="0" destOrd="0" presId="urn:microsoft.com/office/officeart/2005/8/layout/radial4"/>
    <dgm:cxn modelId="{3D44F2B7-1B08-4FB8-B421-B4F0D1CB5310}" srcId="{0F21B434-B60D-47ED-B889-A027A314D2DA}" destId="{2A270F0E-7F01-4DED-BC4F-2738EA53911E}" srcOrd="1" destOrd="0" parTransId="{8D404F62-EA8B-41A3-966F-6EE57ABAB7AA}" sibTransId="{84D440DE-AAA6-47C3-9DFE-FD8A28A76106}"/>
    <dgm:cxn modelId="{2527913C-BB9C-402C-A3E5-CA0683114EFC}" type="presParOf" srcId="{24FA6F08-E497-49B6-B4B4-9DEBBDCFA86B}" destId="{BD2FC719-5BCB-45F4-BCC0-1C7251273796}" srcOrd="0" destOrd="0" presId="urn:microsoft.com/office/officeart/2005/8/layout/radial4"/>
    <dgm:cxn modelId="{A2CE38C1-87BC-4D1F-8190-9E58CC02FEDE}" type="presParOf" srcId="{24FA6F08-E497-49B6-B4B4-9DEBBDCFA86B}" destId="{CAC71480-F522-4865-86B5-2BF0C8BBE6B8}" srcOrd="1" destOrd="0" presId="urn:microsoft.com/office/officeart/2005/8/layout/radial4"/>
    <dgm:cxn modelId="{7940D071-8A2E-4E71-B841-FF0D36DD334E}" type="presParOf" srcId="{24FA6F08-E497-49B6-B4B4-9DEBBDCFA86B}" destId="{4DFF8468-8F5F-4727-9132-C1E6479C4CB9}" srcOrd="2" destOrd="0" presId="urn:microsoft.com/office/officeart/2005/8/layout/radial4"/>
    <dgm:cxn modelId="{3433D7C8-1322-47EC-AECD-5A55C5B68DF7}" type="presParOf" srcId="{24FA6F08-E497-49B6-B4B4-9DEBBDCFA86B}" destId="{7826F01B-4C7C-4484-9232-8321DDD64EDC}" srcOrd="3" destOrd="0" presId="urn:microsoft.com/office/officeart/2005/8/layout/radial4"/>
    <dgm:cxn modelId="{A0678CAB-B786-492B-8C96-2B1E5B7E183A}" type="presParOf" srcId="{24FA6F08-E497-49B6-B4B4-9DEBBDCFA86B}" destId="{A0418826-012B-46D6-8F25-C248F4CF2654}" srcOrd="4" destOrd="0" presId="urn:microsoft.com/office/officeart/2005/8/layout/radial4"/>
    <dgm:cxn modelId="{D2C2E9EA-1D19-4F60-9EBA-696FA851F6D2}" type="presParOf" srcId="{24FA6F08-E497-49B6-B4B4-9DEBBDCFA86B}" destId="{BAC3E0B9-0C62-4E93-821A-0C3DE1303973}" srcOrd="5" destOrd="0" presId="urn:microsoft.com/office/officeart/2005/8/layout/radial4"/>
    <dgm:cxn modelId="{D9F4CE88-A545-40E7-80E5-BAEE3A42C5E0}" type="presParOf" srcId="{24FA6F08-E497-49B6-B4B4-9DEBBDCFA86B}" destId="{F085CE52-9197-41F5-B87B-B2A10A96F638}"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4A87C-BDB6-43EA-907B-1318F7B0B990}" type="doc">
      <dgm:prSet loTypeId="urn:microsoft.com/office/officeart/2005/8/layout/default#1" loCatId="list" qsTypeId="urn:microsoft.com/office/officeart/2005/8/quickstyle/3d3" qsCatId="3D" csTypeId="urn:microsoft.com/office/officeart/2005/8/colors/accent0_3" csCatId="mainScheme" phldr="1"/>
      <dgm:spPr/>
      <dgm:t>
        <a:bodyPr/>
        <a:lstStyle/>
        <a:p>
          <a:endParaRPr lang="ru-RU"/>
        </a:p>
      </dgm:t>
    </dgm:pt>
    <dgm:pt modelId="{AEE505D5-5F84-4DD1-B799-487F44721502}">
      <dgm:prSet custT="1"/>
      <dgm:spPr/>
      <dgm:t>
        <a:bodyPr/>
        <a:lstStyle/>
        <a:p>
          <a:r>
            <a:rPr lang="ru-RU" sz="1600" b="1" smtClean="0">
              <a:latin typeface="Times New Roman" pitchFamily="18" charset="0"/>
              <a:cs typeface="Times New Roman" pitchFamily="18" charset="0"/>
            </a:rPr>
            <a:t>Сводная бюджетная роспись </a:t>
          </a:r>
          <a:r>
            <a:rPr lang="ru-RU" sz="1600" smtClean="0">
              <a:latin typeface="Times New Roman" pitchFamily="18" charset="0"/>
              <a:cs typeface="Times New Roman" pitchFamily="18" charset="0"/>
            </a:rPr>
            <a:t>- документ, который составляется и ведется финансовым органом (органом  управления государственным внебюджетным фондом) в соответствии с Бюджетным кодексом Российской Федерации в целях организации исполнения бюджета по расходам бюджета и источникам финансирования дефицита бюджета</a:t>
          </a:r>
          <a:endParaRPr lang="ru-RU" sz="1600" dirty="0">
            <a:latin typeface="Times New Roman" pitchFamily="18" charset="0"/>
            <a:cs typeface="Times New Roman" pitchFamily="18" charset="0"/>
          </a:endParaRPr>
        </a:p>
      </dgm:t>
    </dgm:pt>
    <dgm:pt modelId="{1E237B3C-9017-4AE0-9F00-AC5F6EE02205}" type="parTrans" cxnId="{2FCDADA7-DE95-427C-859C-C96665797F6A}">
      <dgm:prSet/>
      <dgm:spPr/>
      <dgm:t>
        <a:bodyPr/>
        <a:lstStyle/>
        <a:p>
          <a:endParaRPr lang="ru-RU"/>
        </a:p>
      </dgm:t>
    </dgm:pt>
    <dgm:pt modelId="{B304EFB9-4044-4EE4-8AEC-BFB35878B4B5}" type="sibTrans" cxnId="{2FCDADA7-DE95-427C-859C-C96665797F6A}">
      <dgm:prSet/>
      <dgm:spPr/>
      <dgm:t>
        <a:bodyPr/>
        <a:lstStyle/>
        <a:p>
          <a:endParaRPr lang="ru-RU"/>
        </a:p>
      </dgm:t>
    </dgm:pt>
    <dgm:pt modelId="{F46CE394-5375-440D-8408-10500B29C950}">
      <dgm:prSet custT="1"/>
      <dgm:spPr/>
      <dgm:t>
        <a:bodyPr/>
        <a:lstStyle/>
        <a:p>
          <a:r>
            <a:rPr lang="ru-RU" sz="1600" b="1" smtClean="0">
              <a:latin typeface="Times New Roman" pitchFamily="18" charset="0"/>
              <a:cs typeface="Times New Roman" pitchFamily="18" charset="0"/>
            </a:rPr>
            <a:t>Бюджетная роспись </a:t>
          </a:r>
          <a:r>
            <a:rPr lang="ru-RU" sz="1600" smtClean="0">
              <a:latin typeface="Times New Roman" pitchFamily="18" charset="0"/>
              <a:cs typeface="Times New Roman" pitchFamily="18" charset="0"/>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Российской Федерации в целях исполнения бюджета по расходам (источникам финансирования дефицита бюджета)</a:t>
          </a:r>
          <a:endParaRPr lang="ru-RU" sz="1600" dirty="0">
            <a:latin typeface="Times New Roman" pitchFamily="18" charset="0"/>
            <a:cs typeface="Times New Roman" pitchFamily="18" charset="0"/>
          </a:endParaRPr>
        </a:p>
      </dgm:t>
    </dgm:pt>
    <dgm:pt modelId="{C0AD5933-BFD0-41A5-B72E-F67954F07691}" type="parTrans" cxnId="{6D67D2EE-3E33-4797-B428-CD8666461352}">
      <dgm:prSet/>
      <dgm:spPr/>
      <dgm:t>
        <a:bodyPr/>
        <a:lstStyle/>
        <a:p>
          <a:endParaRPr lang="ru-RU"/>
        </a:p>
      </dgm:t>
    </dgm:pt>
    <dgm:pt modelId="{EDEA616A-835C-4DC1-821A-CCBFC6775A97}" type="sibTrans" cxnId="{6D67D2EE-3E33-4797-B428-CD8666461352}">
      <dgm:prSet/>
      <dgm:spPr/>
      <dgm:t>
        <a:bodyPr/>
        <a:lstStyle/>
        <a:p>
          <a:endParaRPr lang="ru-RU"/>
        </a:p>
      </dgm:t>
    </dgm:pt>
    <dgm:pt modelId="{3E1258C3-B806-465A-AB49-02B6CB7776A7}">
      <dgm:prSet custT="1"/>
      <dgm:spPr/>
      <dgm:t>
        <a:bodyPr/>
        <a:lstStyle/>
        <a:p>
          <a:r>
            <a:rPr lang="ru-RU" sz="1600" b="1" dirty="0" smtClean="0">
              <a:latin typeface="Times New Roman" pitchFamily="18" charset="0"/>
              <a:cs typeface="Times New Roman" pitchFamily="18" charset="0"/>
            </a:rPr>
            <a:t>Бюджетные ассигнования </a:t>
          </a:r>
          <a:r>
            <a:rPr lang="ru-RU" sz="1600" dirty="0" smtClean="0">
              <a:latin typeface="Times New Roman" pitchFamily="18" charset="0"/>
              <a:cs typeface="Times New Roman" pitchFamily="18" charset="0"/>
            </a:rPr>
            <a:t>- предельные объемы денежных средств, предусмотренных в соответствующем финансовом году для исполнения бюджетных обязательств</a:t>
          </a:r>
          <a:endParaRPr lang="ru-RU" sz="1600" dirty="0">
            <a:latin typeface="Times New Roman" pitchFamily="18" charset="0"/>
            <a:cs typeface="Times New Roman" pitchFamily="18" charset="0"/>
          </a:endParaRPr>
        </a:p>
      </dgm:t>
    </dgm:pt>
    <dgm:pt modelId="{02BF1D18-11B3-4B6E-AFD7-EEBABAB2565C}" type="parTrans" cxnId="{5DBF34AA-5FBE-4F2E-88D9-9FB862F22EED}">
      <dgm:prSet/>
      <dgm:spPr/>
      <dgm:t>
        <a:bodyPr/>
        <a:lstStyle/>
        <a:p>
          <a:endParaRPr lang="ru-RU"/>
        </a:p>
      </dgm:t>
    </dgm:pt>
    <dgm:pt modelId="{D6908FD3-A81B-47D8-8E8A-802B09F78636}" type="sibTrans" cxnId="{5DBF34AA-5FBE-4F2E-88D9-9FB862F22EED}">
      <dgm:prSet/>
      <dgm:spPr/>
      <dgm:t>
        <a:bodyPr/>
        <a:lstStyle/>
        <a:p>
          <a:endParaRPr lang="ru-RU"/>
        </a:p>
      </dgm:t>
    </dgm:pt>
    <dgm:pt modelId="{3A4D28F4-FC5F-4748-9A97-3D3956A2A61D}">
      <dgm:prSet custT="1"/>
      <dgm:spPr/>
      <dgm:t>
        <a:bodyPr/>
        <a:lstStyle/>
        <a:p>
          <a:r>
            <a:rPr lang="ru-RU" sz="1600" b="1" dirty="0" smtClean="0">
              <a:latin typeface="Times New Roman" pitchFamily="18" charset="0"/>
              <a:cs typeface="Times New Roman" pitchFamily="18" charset="0"/>
            </a:rPr>
            <a:t>Бюджетная смета </a:t>
          </a:r>
          <a:r>
            <a:rPr lang="ru-RU" sz="1600" dirty="0" smtClean="0">
              <a:latin typeface="Times New Roman" pitchFamily="18" charset="0"/>
              <a:cs typeface="Times New Roman" pitchFamily="18" charset="0"/>
            </a:rPr>
            <a:t>- документ, устанавливающий в соответствии с классификацией расходов бюджетов лимиты бюджетных обязательств казенного учреждения</a:t>
          </a:r>
          <a:endParaRPr lang="ru-RU" sz="1600" dirty="0">
            <a:latin typeface="Times New Roman" pitchFamily="18" charset="0"/>
            <a:cs typeface="Times New Roman" pitchFamily="18" charset="0"/>
          </a:endParaRPr>
        </a:p>
      </dgm:t>
    </dgm:pt>
    <dgm:pt modelId="{018A3370-D784-4908-B0D8-0786D2EE7841}" type="sibTrans" cxnId="{B24665C4-4F03-4458-9873-FF040CC2501E}">
      <dgm:prSet/>
      <dgm:spPr/>
      <dgm:t>
        <a:bodyPr/>
        <a:lstStyle/>
        <a:p>
          <a:endParaRPr lang="ru-RU"/>
        </a:p>
      </dgm:t>
    </dgm:pt>
    <dgm:pt modelId="{81D348B3-8D23-43C8-89F5-46613B90AE5F}" type="parTrans" cxnId="{B24665C4-4F03-4458-9873-FF040CC2501E}">
      <dgm:prSet/>
      <dgm:spPr/>
      <dgm:t>
        <a:bodyPr/>
        <a:lstStyle/>
        <a:p>
          <a:endParaRPr lang="ru-RU"/>
        </a:p>
      </dgm:t>
    </dgm:pt>
    <dgm:pt modelId="{85F9079F-88D1-47A8-826E-389FB1A2AF20}" type="pres">
      <dgm:prSet presAssocID="{F344A87C-BDB6-43EA-907B-1318F7B0B990}" presName="diagram" presStyleCnt="0">
        <dgm:presLayoutVars>
          <dgm:dir/>
          <dgm:resizeHandles val="exact"/>
        </dgm:presLayoutVars>
      </dgm:prSet>
      <dgm:spPr/>
      <dgm:t>
        <a:bodyPr/>
        <a:lstStyle/>
        <a:p>
          <a:endParaRPr lang="ru-RU"/>
        </a:p>
      </dgm:t>
    </dgm:pt>
    <dgm:pt modelId="{2011B888-BBA4-4850-BBE9-4D2300E70448}" type="pres">
      <dgm:prSet presAssocID="{AEE505D5-5F84-4DD1-B799-487F44721502}" presName="node" presStyleLbl="node1" presStyleIdx="0" presStyleCnt="4" custScaleX="164809" custLinFactNeighborX="8250" custLinFactNeighborY="-29055">
        <dgm:presLayoutVars>
          <dgm:bulletEnabled val="1"/>
        </dgm:presLayoutVars>
      </dgm:prSet>
      <dgm:spPr/>
      <dgm:t>
        <a:bodyPr/>
        <a:lstStyle/>
        <a:p>
          <a:endParaRPr lang="ru-RU"/>
        </a:p>
      </dgm:t>
    </dgm:pt>
    <dgm:pt modelId="{154094DD-7019-476D-A9D1-6364BA8D2D05}" type="pres">
      <dgm:prSet presAssocID="{B304EFB9-4044-4EE4-8AEC-BFB35878B4B5}" presName="sibTrans" presStyleCnt="0"/>
      <dgm:spPr/>
      <dgm:t>
        <a:bodyPr/>
        <a:lstStyle/>
        <a:p>
          <a:endParaRPr lang="ru-RU"/>
        </a:p>
      </dgm:t>
    </dgm:pt>
    <dgm:pt modelId="{65847D16-7AB7-4D63-907A-E21AF5F74BC9}" type="pres">
      <dgm:prSet presAssocID="{3E1258C3-B806-465A-AB49-02B6CB7776A7}" presName="node" presStyleLbl="node1" presStyleIdx="1" presStyleCnt="4" custScaleX="134283" custScaleY="90809" custLinFactNeighborX="-329" custLinFactNeighborY="27887">
        <dgm:presLayoutVars>
          <dgm:bulletEnabled val="1"/>
        </dgm:presLayoutVars>
      </dgm:prSet>
      <dgm:spPr/>
      <dgm:t>
        <a:bodyPr/>
        <a:lstStyle/>
        <a:p>
          <a:endParaRPr lang="ru-RU"/>
        </a:p>
      </dgm:t>
    </dgm:pt>
    <dgm:pt modelId="{582CBE22-924A-41B7-A3CF-ADBD57091CE0}" type="pres">
      <dgm:prSet presAssocID="{D6908FD3-A81B-47D8-8E8A-802B09F78636}" presName="sibTrans" presStyleCnt="0"/>
      <dgm:spPr/>
      <dgm:t>
        <a:bodyPr/>
        <a:lstStyle/>
        <a:p>
          <a:endParaRPr lang="ru-RU"/>
        </a:p>
      </dgm:t>
    </dgm:pt>
    <dgm:pt modelId="{18864DED-7616-421F-8677-F6EA9B3867D2}" type="pres">
      <dgm:prSet presAssocID="{3A4D28F4-FC5F-4748-9A97-3D3956A2A61D}" presName="node" presStyleLbl="node1" presStyleIdx="2" presStyleCnt="4" custScaleX="145714" custScaleY="67804" custLinFactNeighborX="6596" custLinFactNeighborY="-29624">
        <dgm:presLayoutVars>
          <dgm:bulletEnabled val="1"/>
        </dgm:presLayoutVars>
      </dgm:prSet>
      <dgm:spPr/>
      <dgm:t>
        <a:bodyPr/>
        <a:lstStyle/>
        <a:p>
          <a:endParaRPr lang="ru-RU"/>
        </a:p>
      </dgm:t>
    </dgm:pt>
    <dgm:pt modelId="{49071FA3-5915-4CBC-95BE-F4D18DE84307}" type="pres">
      <dgm:prSet presAssocID="{018A3370-D784-4908-B0D8-0786D2EE7841}" presName="sibTrans" presStyleCnt="0"/>
      <dgm:spPr/>
      <dgm:t>
        <a:bodyPr/>
        <a:lstStyle/>
        <a:p>
          <a:endParaRPr lang="ru-RU"/>
        </a:p>
      </dgm:t>
    </dgm:pt>
    <dgm:pt modelId="{78872989-D10C-48EB-A259-7141151A94ED}" type="pres">
      <dgm:prSet presAssocID="{F46CE394-5375-440D-8408-10500B29C950}" presName="node" presStyleLbl="node1" presStyleIdx="3" presStyleCnt="4" custScaleX="151189" custScaleY="148669" custLinFactNeighborX="-632" custLinFactNeighborY="49189">
        <dgm:presLayoutVars>
          <dgm:bulletEnabled val="1"/>
        </dgm:presLayoutVars>
      </dgm:prSet>
      <dgm:spPr/>
      <dgm:t>
        <a:bodyPr/>
        <a:lstStyle/>
        <a:p>
          <a:endParaRPr lang="ru-RU"/>
        </a:p>
      </dgm:t>
    </dgm:pt>
  </dgm:ptLst>
  <dgm:cxnLst>
    <dgm:cxn modelId="{2FCDADA7-DE95-427C-859C-C96665797F6A}" srcId="{F344A87C-BDB6-43EA-907B-1318F7B0B990}" destId="{AEE505D5-5F84-4DD1-B799-487F44721502}" srcOrd="0" destOrd="0" parTransId="{1E237B3C-9017-4AE0-9F00-AC5F6EE02205}" sibTransId="{B304EFB9-4044-4EE4-8AEC-BFB35878B4B5}"/>
    <dgm:cxn modelId="{D0878080-8632-4104-B615-2434BB8CE9D8}" type="presOf" srcId="{F344A87C-BDB6-43EA-907B-1318F7B0B990}" destId="{85F9079F-88D1-47A8-826E-389FB1A2AF20}" srcOrd="0" destOrd="0" presId="urn:microsoft.com/office/officeart/2005/8/layout/default#1"/>
    <dgm:cxn modelId="{71D7621A-9A84-4F2D-86BD-ACE92F7F037D}" type="presOf" srcId="{3E1258C3-B806-465A-AB49-02B6CB7776A7}" destId="{65847D16-7AB7-4D63-907A-E21AF5F74BC9}" srcOrd="0" destOrd="0" presId="urn:microsoft.com/office/officeart/2005/8/layout/default#1"/>
    <dgm:cxn modelId="{EB2F89D5-703B-4B03-84A1-B0E157D08D4D}" type="presOf" srcId="{F46CE394-5375-440D-8408-10500B29C950}" destId="{78872989-D10C-48EB-A259-7141151A94ED}" srcOrd="0" destOrd="0" presId="urn:microsoft.com/office/officeart/2005/8/layout/default#1"/>
    <dgm:cxn modelId="{B24665C4-4F03-4458-9873-FF040CC2501E}" srcId="{F344A87C-BDB6-43EA-907B-1318F7B0B990}" destId="{3A4D28F4-FC5F-4748-9A97-3D3956A2A61D}" srcOrd="2" destOrd="0" parTransId="{81D348B3-8D23-43C8-89F5-46613B90AE5F}" sibTransId="{018A3370-D784-4908-B0D8-0786D2EE7841}"/>
    <dgm:cxn modelId="{00518051-191D-400F-90C0-D7995F3EE9AE}" type="presOf" srcId="{3A4D28F4-FC5F-4748-9A97-3D3956A2A61D}" destId="{18864DED-7616-421F-8677-F6EA9B3867D2}" srcOrd="0" destOrd="0" presId="urn:microsoft.com/office/officeart/2005/8/layout/default#1"/>
    <dgm:cxn modelId="{5DBF34AA-5FBE-4F2E-88D9-9FB862F22EED}" srcId="{F344A87C-BDB6-43EA-907B-1318F7B0B990}" destId="{3E1258C3-B806-465A-AB49-02B6CB7776A7}" srcOrd="1" destOrd="0" parTransId="{02BF1D18-11B3-4B6E-AFD7-EEBABAB2565C}" sibTransId="{D6908FD3-A81B-47D8-8E8A-802B09F78636}"/>
    <dgm:cxn modelId="{7DDA48CC-8D8B-44E0-B6AC-B967C111E75A}" type="presOf" srcId="{AEE505D5-5F84-4DD1-B799-487F44721502}" destId="{2011B888-BBA4-4850-BBE9-4D2300E70448}" srcOrd="0" destOrd="0" presId="urn:microsoft.com/office/officeart/2005/8/layout/default#1"/>
    <dgm:cxn modelId="{6D67D2EE-3E33-4797-B428-CD8666461352}" srcId="{F344A87C-BDB6-43EA-907B-1318F7B0B990}" destId="{F46CE394-5375-440D-8408-10500B29C950}" srcOrd="3" destOrd="0" parTransId="{C0AD5933-BFD0-41A5-B72E-F67954F07691}" sibTransId="{EDEA616A-835C-4DC1-821A-CCBFC6775A97}"/>
    <dgm:cxn modelId="{9F30976A-60C8-4439-8B59-C97A2846B851}" type="presParOf" srcId="{85F9079F-88D1-47A8-826E-389FB1A2AF20}" destId="{2011B888-BBA4-4850-BBE9-4D2300E70448}" srcOrd="0" destOrd="0" presId="urn:microsoft.com/office/officeart/2005/8/layout/default#1"/>
    <dgm:cxn modelId="{3039C7B7-8FE2-499B-B581-40EDB8CE5381}" type="presParOf" srcId="{85F9079F-88D1-47A8-826E-389FB1A2AF20}" destId="{154094DD-7019-476D-A9D1-6364BA8D2D05}" srcOrd="1" destOrd="0" presId="urn:microsoft.com/office/officeart/2005/8/layout/default#1"/>
    <dgm:cxn modelId="{45E434D5-C7A3-4150-BADC-8C7D09630F0E}" type="presParOf" srcId="{85F9079F-88D1-47A8-826E-389FB1A2AF20}" destId="{65847D16-7AB7-4D63-907A-E21AF5F74BC9}" srcOrd="2" destOrd="0" presId="urn:microsoft.com/office/officeart/2005/8/layout/default#1"/>
    <dgm:cxn modelId="{DC99AEC3-8940-449E-936E-3B9259154BFB}" type="presParOf" srcId="{85F9079F-88D1-47A8-826E-389FB1A2AF20}" destId="{582CBE22-924A-41B7-A3CF-ADBD57091CE0}" srcOrd="3" destOrd="0" presId="urn:microsoft.com/office/officeart/2005/8/layout/default#1"/>
    <dgm:cxn modelId="{2F384ECA-2E2E-4C8B-805E-BBF9EF8B423A}" type="presParOf" srcId="{85F9079F-88D1-47A8-826E-389FB1A2AF20}" destId="{18864DED-7616-421F-8677-F6EA9B3867D2}" srcOrd="4" destOrd="0" presId="urn:microsoft.com/office/officeart/2005/8/layout/default#1"/>
    <dgm:cxn modelId="{DC0F7793-463B-4652-9472-1229CD7DA6DA}" type="presParOf" srcId="{85F9079F-88D1-47A8-826E-389FB1A2AF20}" destId="{49071FA3-5915-4CBC-95BE-F4D18DE84307}" srcOrd="5" destOrd="0" presId="urn:microsoft.com/office/officeart/2005/8/layout/default#1"/>
    <dgm:cxn modelId="{BF6162AA-2E2C-4C28-B44C-46D6DB630ACF}" type="presParOf" srcId="{85F9079F-88D1-47A8-826E-389FB1A2AF20}" destId="{78872989-D10C-48EB-A259-7141151A94ED}" srcOrd="6" destOrd="0" presId="urn:microsoft.com/office/officeart/2005/8/layout/default#1"/>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9C683-72A6-494D-A8BA-77D816F32E34}" type="doc">
      <dgm:prSet loTypeId="urn:microsoft.com/office/officeart/2005/8/layout/chevron2" loCatId="list" qsTypeId="urn:microsoft.com/office/officeart/2005/8/quickstyle/3d1" qsCatId="3D" csTypeId="urn:microsoft.com/office/officeart/2005/8/colors/accent1_3" csCatId="accent1" phldr="1"/>
      <dgm:spPr/>
      <dgm:t>
        <a:bodyPr/>
        <a:lstStyle/>
        <a:p>
          <a:endParaRPr lang="ru-RU"/>
        </a:p>
      </dgm:t>
    </dgm:pt>
    <dgm:pt modelId="{AACA3A91-E31C-406B-B7B8-E465634071C4}">
      <dgm:prSet phldrT="[Текст]"/>
      <dgm:spPr/>
      <dgm:t>
        <a:bodyPr/>
        <a:lstStyle/>
        <a:p>
          <a:r>
            <a:rPr lang="ru-RU" dirty="0" smtClean="0"/>
            <a:t> </a:t>
          </a:r>
          <a:endParaRPr lang="ru-RU" dirty="0"/>
        </a:p>
      </dgm:t>
    </dgm:pt>
    <dgm:pt modelId="{C72D9F5B-4EC4-42C2-8709-74F94EF0B496}" type="parTrans" cxnId="{2A1A4EF0-F3EE-4552-9FA4-0B00C717784A}">
      <dgm:prSet/>
      <dgm:spPr/>
      <dgm:t>
        <a:bodyPr/>
        <a:lstStyle/>
        <a:p>
          <a:endParaRPr lang="ru-RU"/>
        </a:p>
      </dgm:t>
    </dgm:pt>
    <dgm:pt modelId="{A8F50FF3-C807-40A6-B5B4-0A18616F348E}" type="sibTrans" cxnId="{2A1A4EF0-F3EE-4552-9FA4-0B00C717784A}">
      <dgm:prSet/>
      <dgm:spPr/>
      <dgm:t>
        <a:bodyPr/>
        <a:lstStyle/>
        <a:p>
          <a:endParaRPr lang="ru-RU"/>
        </a:p>
      </dgm:t>
    </dgm:pt>
    <dgm:pt modelId="{48E00A9A-2591-465C-B2B9-46AB6FB38D13}">
      <dgm:prSet phldrT="[Текст]"/>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Составление проекта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A6C726FD-BBE9-45D0-B496-5082DD03AE3F}" type="parTrans" cxnId="{252FA6CE-DAE3-4146-951B-4CDDC8ECCD2A}">
      <dgm:prSet/>
      <dgm:spPr/>
      <dgm:t>
        <a:bodyPr/>
        <a:lstStyle/>
        <a:p>
          <a:endParaRPr lang="ru-RU"/>
        </a:p>
      </dgm:t>
    </dgm:pt>
    <dgm:pt modelId="{158BF0D5-8CB9-46A8-B715-CA141558DCE3}" type="sibTrans" cxnId="{252FA6CE-DAE3-4146-951B-4CDDC8ECCD2A}">
      <dgm:prSet/>
      <dgm:spPr/>
      <dgm:t>
        <a:bodyPr/>
        <a:lstStyle/>
        <a:p>
          <a:endParaRPr lang="ru-RU"/>
        </a:p>
      </dgm:t>
    </dgm:pt>
    <dgm:pt modelId="{97AA6E51-8593-4AED-976A-2ED87625F195}">
      <dgm:prSet phldrT="[Текст]"/>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Рассмотрение и утверждение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9684975B-4177-4219-B0A3-FEE135374AA6}" type="parTrans" cxnId="{12019EDB-DBDD-4855-BEAA-25D32B9F32AB}">
      <dgm:prSet/>
      <dgm:spPr/>
      <dgm:t>
        <a:bodyPr/>
        <a:lstStyle/>
        <a:p>
          <a:endParaRPr lang="ru-RU"/>
        </a:p>
      </dgm:t>
    </dgm:pt>
    <dgm:pt modelId="{1AEC72B0-C796-4B63-AFFD-5604CBBFFC2D}" type="sibTrans" cxnId="{12019EDB-DBDD-4855-BEAA-25D32B9F32AB}">
      <dgm:prSet/>
      <dgm:spPr/>
      <dgm:t>
        <a:bodyPr/>
        <a:lstStyle/>
        <a:p>
          <a:endParaRPr lang="ru-RU"/>
        </a:p>
      </dgm:t>
    </dgm:pt>
    <dgm:pt modelId="{E62E3CD0-2561-4057-BA8F-807A5A02643D}">
      <dgm:prSet phldrT="[Текст]"/>
      <dgm:spPr/>
      <dgm:t>
        <a:bodyPr/>
        <a:lstStyle/>
        <a:p>
          <a:r>
            <a:rPr lang="ru-RU" dirty="0" smtClean="0"/>
            <a:t> </a:t>
          </a:r>
          <a:endParaRPr lang="ru-RU" dirty="0"/>
        </a:p>
      </dgm:t>
    </dgm:pt>
    <dgm:pt modelId="{A34675BB-A186-4135-85B5-BC5245770395}" type="parTrans" cxnId="{DDBE45BC-A217-4B61-9794-8C5602C8E29D}">
      <dgm:prSet/>
      <dgm:spPr/>
      <dgm:t>
        <a:bodyPr/>
        <a:lstStyle/>
        <a:p>
          <a:endParaRPr lang="ru-RU"/>
        </a:p>
      </dgm:t>
    </dgm:pt>
    <dgm:pt modelId="{96AEDCDD-D629-46B9-B5C3-8A9ED4D4F4BB}" type="sibTrans" cxnId="{DDBE45BC-A217-4B61-9794-8C5602C8E29D}">
      <dgm:prSet/>
      <dgm:spPr/>
      <dgm:t>
        <a:bodyPr/>
        <a:lstStyle/>
        <a:p>
          <a:endParaRPr lang="ru-RU"/>
        </a:p>
      </dgm:t>
    </dgm:pt>
    <dgm:pt modelId="{04281977-FD94-4B07-A481-4A616F7F4A23}">
      <dgm:prSet phldrT="[Текст]"/>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исполнение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3E1166A7-9692-49B8-8BDD-07C2B3400AC2}" type="parTrans" cxnId="{5C49694B-84A6-41EA-B494-B7BF97B51983}">
      <dgm:prSet/>
      <dgm:spPr/>
      <dgm:t>
        <a:bodyPr/>
        <a:lstStyle/>
        <a:p>
          <a:endParaRPr lang="ru-RU"/>
        </a:p>
      </dgm:t>
    </dgm:pt>
    <dgm:pt modelId="{11BA9F6A-C79E-4017-83D0-87EC1287B981}" type="sibTrans" cxnId="{5C49694B-84A6-41EA-B494-B7BF97B51983}">
      <dgm:prSet/>
      <dgm:spPr/>
      <dgm:t>
        <a:bodyPr/>
        <a:lstStyle/>
        <a:p>
          <a:endParaRPr lang="ru-RU"/>
        </a:p>
      </dgm:t>
    </dgm:pt>
    <dgm:pt modelId="{243D3EE1-454D-4A14-A3F3-F698C849DA0B}">
      <dgm:prSet phldrT="[Текст]"/>
      <dgm:spPr/>
      <dgm:t>
        <a:bodyPr/>
        <a:lstStyle/>
        <a:p>
          <a:endParaRPr lang="ru-RU" dirty="0"/>
        </a:p>
      </dgm:t>
    </dgm:pt>
    <dgm:pt modelId="{5D62E800-74FB-4A16-BCD9-FDC8F83154A9}" type="parTrans" cxnId="{3E668E53-916C-42A4-B4E9-097E75BC498F}">
      <dgm:prSet/>
      <dgm:spPr/>
      <dgm:t>
        <a:bodyPr/>
        <a:lstStyle/>
        <a:p>
          <a:endParaRPr lang="ru-RU"/>
        </a:p>
      </dgm:t>
    </dgm:pt>
    <dgm:pt modelId="{AF6B9CFC-3F08-4F33-8E22-9E4AB83DC584}" type="sibTrans" cxnId="{3E668E53-916C-42A4-B4E9-097E75BC498F}">
      <dgm:prSet/>
      <dgm:spPr/>
      <dgm:t>
        <a:bodyPr/>
        <a:lstStyle/>
        <a:p>
          <a:endParaRPr lang="ru-RU"/>
        </a:p>
      </dgm:t>
    </dgm:pt>
    <dgm:pt modelId="{5D23F177-27D4-4049-B70C-006C99A5513F}">
      <dgm:prSet phldrT="[Текст]"/>
      <dgm:spPr/>
      <dgm:t>
        <a:bodyPr/>
        <a:lstStyle/>
        <a:p>
          <a:endParaRPr lang="ru-RU" dirty="0"/>
        </a:p>
      </dgm:t>
    </dgm:pt>
    <dgm:pt modelId="{84F2C24D-2B90-42C2-877A-B57A31E4A0F6}" type="parTrans" cxnId="{2D866A4E-2BB2-4AD8-81D6-304DA75C1309}">
      <dgm:prSet/>
      <dgm:spPr/>
      <dgm:t>
        <a:bodyPr/>
        <a:lstStyle/>
        <a:p>
          <a:endParaRPr lang="ru-RU"/>
        </a:p>
      </dgm:t>
    </dgm:pt>
    <dgm:pt modelId="{6D81B256-FB58-4F7A-B0D1-2E9A85D6B42B}" type="sibTrans" cxnId="{2D866A4E-2BB2-4AD8-81D6-304DA75C1309}">
      <dgm:prSet/>
      <dgm:spPr/>
      <dgm:t>
        <a:bodyPr/>
        <a:lstStyle/>
        <a:p>
          <a:endParaRPr lang="ru-RU"/>
        </a:p>
      </dgm:t>
    </dgm:pt>
    <dgm:pt modelId="{26EAE310-D217-4C13-89E3-7A255007E009}">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Контроль за Исполнением бюджета</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D4996D3E-A9A6-41EE-ACD0-B3C1BC96E8FB}" type="parTrans" cxnId="{71983FC6-29EC-48A3-876F-D27F41B009FF}">
      <dgm:prSet/>
      <dgm:spPr/>
      <dgm:t>
        <a:bodyPr/>
        <a:lstStyle/>
        <a:p>
          <a:endParaRPr lang="ru-RU"/>
        </a:p>
      </dgm:t>
    </dgm:pt>
    <dgm:pt modelId="{5699A858-CA1C-446F-8EE6-CC45C374B334}" type="sibTrans" cxnId="{71983FC6-29EC-48A3-876F-D27F41B009FF}">
      <dgm:prSet/>
      <dgm:spPr/>
      <dgm:t>
        <a:bodyPr/>
        <a:lstStyle/>
        <a:p>
          <a:endParaRPr lang="ru-RU"/>
        </a:p>
      </dgm:t>
    </dgm:pt>
    <dgm:pt modelId="{0507C410-382C-4BFB-8C39-5DA45B6999C7}">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Утверждение бюджетной отчетности</a:t>
          </a:r>
          <a:endParaRPr lang="ru-RU"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dgm:t>
    </dgm:pt>
    <dgm:pt modelId="{AAFAADAA-90EE-46BE-B8A5-5180458F7D89}" type="parTrans" cxnId="{A5EF9861-1E5D-4D0F-804D-8B5DC5078BD0}">
      <dgm:prSet/>
      <dgm:spPr/>
      <dgm:t>
        <a:bodyPr/>
        <a:lstStyle/>
        <a:p>
          <a:endParaRPr lang="ru-RU"/>
        </a:p>
      </dgm:t>
    </dgm:pt>
    <dgm:pt modelId="{BCC010F2-165A-4589-B0D1-B6528C7D581A}" type="sibTrans" cxnId="{A5EF9861-1E5D-4D0F-804D-8B5DC5078BD0}">
      <dgm:prSet/>
      <dgm:spPr/>
      <dgm:t>
        <a:bodyPr/>
        <a:lstStyle/>
        <a:p>
          <a:endParaRPr lang="ru-RU"/>
        </a:p>
      </dgm:t>
    </dgm:pt>
    <dgm:pt modelId="{CACE3AA1-D207-408C-99E4-3267199950AA}">
      <dgm:prSet phldrT="[Текст]"/>
      <dgm:spPr/>
      <dgm:t>
        <a:bodyPr/>
        <a:lstStyle/>
        <a:p>
          <a:r>
            <a:rPr lang="ru-RU" dirty="0" smtClean="0"/>
            <a:t> </a:t>
          </a:r>
          <a:endParaRPr lang="ru-RU" dirty="0"/>
        </a:p>
      </dgm:t>
    </dgm:pt>
    <dgm:pt modelId="{1047A078-C9A0-456D-8E19-9D683444DA3D}" type="sibTrans" cxnId="{9E7B232C-AB13-4E4C-A2C2-F7D8BD3991AB}">
      <dgm:prSet/>
      <dgm:spPr/>
      <dgm:t>
        <a:bodyPr/>
        <a:lstStyle/>
        <a:p>
          <a:endParaRPr lang="ru-RU"/>
        </a:p>
      </dgm:t>
    </dgm:pt>
    <dgm:pt modelId="{FA7F24F1-9B2E-4B03-8DF2-021DC6CCA6EA}" type="parTrans" cxnId="{9E7B232C-AB13-4E4C-A2C2-F7D8BD3991AB}">
      <dgm:prSet/>
      <dgm:spPr/>
      <dgm:t>
        <a:bodyPr/>
        <a:lstStyle/>
        <a:p>
          <a:endParaRPr lang="ru-RU"/>
        </a:p>
      </dgm:t>
    </dgm:pt>
    <dgm:pt modelId="{E805E4BA-70EB-486D-8F7A-10F84CD3BC60}" type="pres">
      <dgm:prSet presAssocID="{2459C683-72A6-494D-A8BA-77D816F32E34}" presName="linearFlow" presStyleCnt="0">
        <dgm:presLayoutVars>
          <dgm:dir/>
          <dgm:animLvl val="lvl"/>
          <dgm:resizeHandles val="exact"/>
        </dgm:presLayoutVars>
      </dgm:prSet>
      <dgm:spPr/>
      <dgm:t>
        <a:bodyPr/>
        <a:lstStyle/>
        <a:p>
          <a:endParaRPr lang="ru-RU"/>
        </a:p>
      </dgm:t>
    </dgm:pt>
    <dgm:pt modelId="{98125E57-8708-444A-A130-2D0522E2DEC5}" type="pres">
      <dgm:prSet presAssocID="{AACA3A91-E31C-406B-B7B8-E465634071C4}" presName="composite" presStyleCnt="0"/>
      <dgm:spPr/>
    </dgm:pt>
    <dgm:pt modelId="{5353E5B2-E9AB-417B-8FE0-BC892BB77D5A}" type="pres">
      <dgm:prSet presAssocID="{AACA3A91-E31C-406B-B7B8-E465634071C4}" presName="parentText" presStyleLbl="alignNode1" presStyleIdx="0" presStyleCnt="5">
        <dgm:presLayoutVars>
          <dgm:chMax val="1"/>
          <dgm:bulletEnabled val="1"/>
        </dgm:presLayoutVars>
      </dgm:prSet>
      <dgm:spPr/>
      <dgm:t>
        <a:bodyPr/>
        <a:lstStyle/>
        <a:p>
          <a:endParaRPr lang="ru-RU"/>
        </a:p>
      </dgm:t>
    </dgm:pt>
    <dgm:pt modelId="{958BA591-5E1E-490F-9F4E-AC132DEB087D}" type="pres">
      <dgm:prSet presAssocID="{AACA3A91-E31C-406B-B7B8-E465634071C4}" presName="descendantText" presStyleLbl="alignAcc1" presStyleIdx="0" presStyleCnt="5">
        <dgm:presLayoutVars>
          <dgm:bulletEnabled val="1"/>
        </dgm:presLayoutVars>
      </dgm:prSet>
      <dgm:spPr/>
      <dgm:t>
        <a:bodyPr/>
        <a:lstStyle/>
        <a:p>
          <a:endParaRPr lang="ru-RU"/>
        </a:p>
      </dgm:t>
    </dgm:pt>
    <dgm:pt modelId="{8E612F34-4CD8-4CBE-961C-9CC8F33C5699}" type="pres">
      <dgm:prSet presAssocID="{A8F50FF3-C807-40A6-B5B4-0A18616F348E}" presName="sp" presStyleCnt="0"/>
      <dgm:spPr/>
    </dgm:pt>
    <dgm:pt modelId="{BDA0EA12-D7DC-44E3-93D5-9A317DB7C160}" type="pres">
      <dgm:prSet presAssocID="{CACE3AA1-D207-408C-99E4-3267199950AA}" presName="composite" presStyleCnt="0"/>
      <dgm:spPr/>
    </dgm:pt>
    <dgm:pt modelId="{0A5C9B21-E8BE-4695-92FA-D09198B42FEC}" type="pres">
      <dgm:prSet presAssocID="{CACE3AA1-D207-408C-99E4-3267199950AA}" presName="parentText" presStyleLbl="alignNode1" presStyleIdx="1" presStyleCnt="5">
        <dgm:presLayoutVars>
          <dgm:chMax val="1"/>
          <dgm:bulletEnabled val="1"/>
        </dgm:presLayoutVars>
      </dgm:prSet>
      <dgm:spPr/>
      <dgm:t>
        <a:bodyPr/>
        <a:lstStyle/>
        <a:p>
          <a:endParaRPr lang="ru-RU"/>
        </a:p>
      </dgm:t>
    </dgm:pt>
    <dgm:pt modelId="{63259990-CB25-4A06-8B6A-235591B8A000}" type="pres">
      <dgm:prSet presAssocID="{CACE3AA1-D207-408C-99E4-3267199950AA}" presName="descendantText" presStyleLbl="alignAcc1" presStyleIdx="1" presStyleCnt="5">
        <dgm:presLayoutVars>
          <dgm:bulletEnabled val="1"/>
        </dgm:presLayoutVars>
      </dgm:prSet>
      <dgm:spPr/>
      <dgm:t>
        <a:bodyPr/>
        <a:lstStyle/>
        <a:p>
          <a:endParaRPr lang="ru-RU"/>
        </a:p>
      </dgm:t>
    </dgm:pt>
    <dgm:pt modelId="{02D73C46-282A-40E8-A99E-48F4FD76A559}" type="pres">
      <dgm:prSet presAssocID="{1047A078-C9A0-456D-8E19-9D683444DA3D}" presName="sp" presStyleCnt="0"/>
      <dgm:spPr/>
    </dgm:pt>
    <dgm:pt modelId="{A408364E-738E-486C-927A-AA9DAC3966C4}" type="pres">
      <dgm:prSet presAssocID="{E62E3CD0-2561-4057-BA8F-807A5A02643D}" presName="composite" presStyleCnt="0"/>
      <dgm:spPr/>
    </dgm:pt>
    <dgm:pt modelId="{95AE775C-4A23-440A-A918-AEBA22AD1529}" type="pres">
      <dgm:prSet presAssocID="{E62E3CD0-2561-4057-BA8F-807A5A02643D}" presName="parentText" presStyleLbl="alignNode1" presStyleIdx="2" presStyleCnt="5">
        <dgm:presLayoutVars>
          <dgm:chMax val="1"/>
          <dgm:bulletEnabled val="1"/>
        </dgm:presLayoutVars>
      </dgm:prSet>
      <dgm:spPr/>
      <dgm:t>
        <a:bodyPr/>
        <a:lstStyle/>
        <a:p>
          <a:endParaRPr lang="ru-RU"/>
        </a:p>
      </dgm:t>
    </dgm:pt>
    <dgm:pt modelId="{0CEF5F2E-4015-4EAF-B894-B5A78695A42B}" type="pres">
      <dgm:prSet presAssocID="{E62E3CD0-2561-4057-BA8F-807A5A02643D}" presName="descendantText" presStyleLbl="alignAcc1" presStyleIdx="2" presStyleCnt="5">
        <dgm:presLayoutVars>
          <dgm:bulletEnabled val="1"/>
        </dgm:presLayoutVars>
      </dgm:prSet>
      <dgm:spPr/>
      <dgm:t>
        <a:bodyPr/>
        <a:lstStyle/>
        <a:p>
          <a:endParaRPr lang="ru-RU"/>
        </a:p>
      </dgm:t>
    </dgm:pt>
    <dgm:pt modelId="{A8338257-5DC9-4665-84BC-84E26C6068F7}" type="pres">
      <dgm:prSet presAssocID="{96AEDCDD-D629-46B9-B5C3-8A9ED4D4F4BB}" presName="sp" presStyleCnt="0"/>
      <dgm:spPr/>
    </dgm:pt>
    <dgm:pt modelId="{DDF9225A-97A3-43A3-85F2-359B1B08ECC0}" type="pres">
      <dgm:prSet presAssocID="{243D3EE1-454D-4A14-A3F3-F698C849DA0B}" presName="composite" presStyleCnt="0"/>
      <dgm:spPr/>
    </dgm:pt>
    <dgm:pt modelId="{93ED7A22-0721-4F1F-B154-69DA1B8B673A}" type="pres">
      <dgm:prSet presAssocID="{243D3EE1-454D-4A14-A3F3-F698C849DA0B}" presName="parentText" presStyleLbl="alignNode1" presStyleIdx="3" presStyleCnt="5">
        <dgm:presLayoutVars>
          <dgm:chMax val="1"/>
          <dgm:bulletEnabled val="1"/>
        </dgm:presLayoutVars>
      </dgm:prSet>
      <dgm:spPr/>
      <dgm:t>
        <a:bodyPr/>
        <a:lstStyle/>
        <a:p>
          <a:endParaRPr lang="ru-RU"/>
        </a:p>
      </dgm:t>
    </dgm:pt>
    <dgm:pt modelId="{A18A42B4-AA55-4046-8152-885A69375FAB}" type="pres">
      <dgm:prSet presAssocID="{243D3EE1-454D-4A14-A3F3-F698C849DA0B}" presName="descendantText" presStyleLbl="alignAcc1" presStyleIdx="3" presStyleCnt="5">
        <dgm:presLayoutVars>
          <dgm:bulletEnabled val="1"/>
        </dgm:presLayoutVars>
      </dgm:prSet>
      <dgm:spPr/>
      <dgm:t>
        <a:bodyPr/>
        <a:lstStyle/>
        <a:p>
          <a:endParaRPr lang="ru-RU"/>
        </a:p>
      </dgm:t>
    </dgm:pt>
    <dgm:pt modelId="{92FA090A-76EF-4E2D-864D-C87DE68156C9}" type="pres">
      <dgm:prSet presAssocID="{AF6B9CFC-3F08-4F33-8E22-9E4AB83DC584}" presName="sp" presStyleCnt="0"/>
      <dgm:spPr/>
    </dgm:pt>
    <dgm:pt modelId="{A5B5AC8B-AB51-43FA-8B3E-2002B88E9E2E}" type="pres">
      <dgm:prSet presAssocID="{5D23F177-27D4-4049-B70C-006C99A5513F}" presName="composite" presStyleCnt="0"/>
      <dgm:spPr/>
    </dgm:pt>
    <dgm:pt modelId="{132FA54E-AA3F-47FE-B38E-F0BD0774B754}" type="pres">
      <dgm:prSet presAssocID="{5D23F177-27D4-4049-B70C-006C99A5513F}" presName="parentText" presStyleLbl="alignNode1" presStyleIdx="4" presStyleCnt="5" custLinFactNeighborX="8169" custLinFactNeighborY="-3935">
        <dgm:presLayoutVars>
          <dgm:chMax val="1"/>
          <dgm:bulletEnabled val="1"/>
        </dgm:presLayoutVars>
      </dgm:prSet>
      <dgm:spPr/>
      <dgm:t>
        <a:bodyPr/>
        <a:lstStyle/>
        <a:p>
          <a:endParaRPr lang="ru-RU"/>
        </a:p>
      </dgm:t>
    </dgm:pt>
    <dgm:pt modelId="{80E0E89D-1942-4736-A48A-AF3D9D7D978B}" type="pres">
      <dgm:prSet presAssocID="{5D23F177-27D4-4049-B70C-006C99A5513F}" presName="descendantText" presStyleLbl="alignAcc1" presStyleIdx="4" presStyleCnt="5">
        <dgm:presLayoutVars>
          <dgm:bulletEnabled val="1"/>
        </dgm:presLayoutVars>
      </dgm:prSet>
      <dgm:spPr/>
      <dgm:t>
        <a:bodyPr/>
        <a:lstStyle/>
        <a:p>
          <a:endParaRPr lang="ru-RU"/>
        </a:p>
      </dgm:t>
    </dgm:pt>
  </dgm:ptLst>
  <dgm:cxnLst>
    <dgm:cxn modelId="{1C04B361-4744-49EB-8C7C-B85F5983E25A}" type="presOf" srcId="{26EAE310-D217-4C13-89E3-7A255007E009}" destId="{A18A42B4-AA55-4046-8152-885A69375FAB}" srcOrd="0" destOrd="0" presId="urn:microsoft.com/office/officeart/2005/8/layout/chevron2"/>
    <dgm:cxn modelId="{9ABAB423-DD62-4482-9238-72BF2E904E70}" type="presOf" srcId="{E62E3CD0-2561-4057-BA8F-807A5A02643D}" destId="{95AE775C-4A23-440A-A918-AEBA22AD1529}" srcOrd="0" destOrd="0" presId="urn:microsoft.com/office/officeart/2005/8/layout/chevron2"/>
    <dgm:cxn modelId="{0CF5A056-C074-4973-B36C-681C664ADAF6}" type="presOf" srcId="{04281977-FD94-4B07-A481-4A616F7F4A23}" destId="{0CEF5F2E-4015-4EAF-B894-B5A78695A42B}" srcOrd="0" destOrd="0" presId="urn:microsoft.com/office/officeart/2005/8/layout/chevron2"/>
    <dgm:cxn modelId="{3E668E53-916C-42A4-B4E9-097E75BC498F}" srcId="{2459C683-72A6-494D-A8BA-77D816F32E34}" destId="{243D3EE1-454D-4A14-A3F3-F698C849DA0B}" srcOrd="3" destOrd="0" parTransId="{5D62E800-74FB-4A16-BCD9-FDC8F83154A9}" sibTransId="{AF6B9CFC-3F08-4F33-8E22-9E4AB83DC584}"/>
    <dgm:cxn modelId="{14C3E9CC-EF67-4FA7-9227-26AA0B32F651}" type="presOf" srcId="{AACA3A91-E31C-406B-B7B8-E465634071C4}" destId="{5353E5B2-E9AB-417B-8FE0-BC892BB77D5A}" srcOrd="0" destOrd="0" presId="urn:microsoft.com/office/officeart/2005/8/layout/chevron2"/>
    <dgm:cxn modelId="{4D4930DD-B75F-4802-8EEA-8F3B00F38791}" type="presOf" srcId="{48E00A9A-2591-465C-B2B9-46AB6FB38D13}" destId="{958BA591-5E1E-490F-9F4E-AC132DEB087D}" srcOrd="0" destOrd="0" presId="urn:microsoft.com/office/officeart/2005/8/layout/chevron2"/>
    <dgm:cxn modelId="{2E609EBB-5C03-406F-A6A5-92E86BA6C593}" type="presOf" srcId="{2459C683-72A6-494D-A8BA-77D816F32E34}" destId="{E805E4BA-70EB-486D-8F7A-10F84CD3BC60}" srcOrd="0" destOrd="0" presId="urn:microsoft.com/office/officeart/2005/8/layout/chevron2"/>
    <dgm:cxn modelId="{9E7B232C-AB13-4E4C-A2C2-F7D8BD3991AB}" srcId="{2459C683-72A6-494D-A8BA-77D816F32E34}" destId="{CACE3AA1-D207-408C-99E4-3267199950AA}" srcOrd="1" destOrd="0" parTransId="{FA7F24F1-9B2E-4B03-8DF2-021DC6CCA6EA}" sibTransId="{1047A078-C9A0-456D-8E19-9D683444DA3D}"/>
    <dgm:cxn modelId="{454BFC83-A892-4825-94DD-3E40802731F0}" type="presOf" srcId="{97AA6E51-8593-4AED-976A-2ED87625F195}" destId="{63259990-CB25-4A06-8B6A-235591B8A000}" srcOrd="0" destOrd="0" presId="urn:microsoft.com/office/officeart/2005/8/layout/chevron2"/>
    <dgm:cxn modelId="{40B34B35-5FA6-4F06-BDEB-1419CE4D96CB}" type="presOf" srcId="{CACE3AA1-D207-408C-99E4-3267199950AA}" destId="{0A5C9B21-E8BE-4695-92FA-D09198B42FEC}" srcOrd="0" destOrd="0" presId="urn:microsoft.com/office/officeart/2005/8/layout/chevron2"/>
    <dgm:cxn modelId="{12019EDB-DBDD-4855-BEAA-25D32B9F32AB}" srcId="{CACE3AA1-D207-408C-99E4-3267199950AA}" destId="{97AA6E51-8593-4AED-976A-2ED87625F195}" srcOrd="0" destOrd="0" parTransId="{9684975B-4177-4219-B0A3-FEE135374AA6}" sibTransId="{1AEC72B0-C796-4B63-AFFD-5604CBBFFC2D}"/>
    <dgm:cxn modelId="{5C49694B-84A6-41EA-B494-B7BF97B51983}" srcId="{E62E3CD0-2561-4057-BA8F-807A5A02643D}" destId="{04281977-FD94-4B07-A481-4A616F7F4A23}" srcOrd="0" destOrd="0" parTransId="{3E1166A7-9692-49B8-8BDD-07C2B3400AC2}" sibTransId="{11BA9F6A-C79E-4017-83D0-87EC1287B981}"/>
    <dgm:cxn modelId="{2A1A4EF0-F3EE-4552-9FA4-0B00C717784A}" srcId="{2459C683-72A6-494D-A8BA-77D816F32E34}" destId="{AACA3A91-E31C-406B-B7B8-E465634071C4}" srcOrd="0" destOrd="0" parTransId="{C72D9F5B-4EC4-42C2-8709-74F94EF0B496}" sibTransId="{A8F50FF3-C807-40A6-B5B4-0A18616F348E}"/>
    <dgm:cxn modelId="{252FA6CE-DAE3-4146-951B-4CDDC8ECCD2A}" srcId="{AACA3A91-E31C-406B-B7B8-E465634071C4}" destId="{48E00A9A-2591-465C-B2B9-46AB6FB38D13}" srcOrd="0" destOrd="0" parTransId="{A6C726FD-BBE9-45D0-B496-5082DD03AE3F}" sibTransId="{158BF0D5-8CB9-46A8-B715-CA141558DCE3}"/>
    <dgm:cxn modelId="{4CD81875-C381-41DF-946A-487063F197CD}" type="presOf" srcId="{0507C410-382C-4BFB-8C39-5DA45B6999C7}" destId="{80E0E89D-1942-4736-A48A-AF3D9D7D978B}" srcOrd="0" destOrd="0" presId="urn:microsoft.com/office/officeart/2005/8/layout/chevron2"/>
    <dgm:cxn modelId="{DDBE45BC-A217-4B61-9794-8C5602C8E29D}" srcId="{2459C683-72A6-494D-A8BA-77D816F32E34}" destId="{E62E3CD0-2561-4057-BA8F-807A5A02643D}" srcOrd="2" destOrd="0" parTransId="{A34675BB-A186-4135-85B5-BC5245770395}" sibTransId="{96AEDCDD-D629-46B9-B5C3-8A9ED4D4F4BB}"/>
    <dgm:cxn modelId="{A5EF9861-1E5D-4D0F-804D-8B5DC5078BD0}" srcId="{5D23F177-27D4-4049-B70C-006C99A5513F}" destId="{0507C410-382C-4BFB-8C39-5DA45B6999C7}" srcOrd="0" destOrd="0" parTransId="{AAFAADAA-90EE-46BE-B8A5-5180458F7D89}" sibTransId="{BCC010F2-165A-4589-B0D1-B6528C7D581A}"/>
    <dgm:cxn modelId="{71983FC6-29EC-48A3-876F-D27F41B009FF}" srcId="{243D3EE1-454D-4A14-A3F3-F698C849DA0B}" destId="{26EAE310-D217-4C13-89E3-7A255007E009}" srcOrd="0" destOrd="0" parTransId="{D4996D3E-A9A6-41EE-ACD0-B3C1BC96E8FB}" sibTransId="{5699A858-CA1C-446F-8EE6-CC45C374B334}"/>
    <dgm:cxn modelId="{8E045B5A-E8CC-456E-9A3B-035320AD64CF}" type="presOf" srcId="{243D3EE1-454D-4A14-A3F3-F698C849DA0B}" destId="{93ED7A22-0721-4F1F-B154-69DA1B8B673A}" srcOrd="0" destOrd="0" presId="urn:microsoft.com/office/officeart/2005/8/layout/chevron2"/>
    <dgm:cxn modelId="{D59A8260-3BD6-4118-9ED7-60872CF5B980}" type="presOf" srcId="{5D23F177-27D4-4049-B70C-006C99A5513F}" destId="{132FA54E-AA3F-47FE-B38E-F0BD0774B754}" srcOrd="0" destOrd="0" presId="urn:microsoft.com/office/officeart/2005/8/layout/chevron2"/>
    <dgm:cxn modelId="{2D866A4E-2BB2-4AD8-81D6-304DA75C1309}" srcId="{2459C683-72A6-494D-A8BA-77D816F32E34}" destId="{5D23F177-27D4-4049-B70C-006C99A5513F}" srcOrd="4" destOrd="0" parTransId="{84F2C24D-2B90-42C2-877A-B57A31E4A0F6}" sibTransId="{6D81B256-FB58-4F7A-B0D1-2E9A85D6B42B}"/>
    <dgm:cxn modelId="{BC4A4886-DDB5-4278-AC7D-1443777CD935}" type="presParOf" srcId="{E805E4BA-70EB-486D-8F7A-10F84CD3BC60}" destId="{98125E57-8708-444A-A130-2D0522E2DEC5}" srcOrd="0" destOrd="0" presId="urn:microsoft.com/office/officeart/2005/8/layout/chevron2"/>
    <dgm:cxn modelId="{F390802B-FF67-4C2C-841C-F6DAF5D3EED7}" type="presParOf" srcId="{98125E57-8708-444A-A130-2D0522E2DEC5}" destId="{5353E5B2-E9AB-417B-8FE0-BC892BB77D5A}" srcOrd="0" destOrd="0" presId="urn:microsoft.com/office/officeart/2005/8/layout/chevron2"/>
    <dgm:cxn modelId="{FA88D937-4CD9-497F-865A-057F65332B1B}" type="presParOf" srcId="{98125E57-8708-444A-A130-2D0522E2DEC5}" destId="{958BA591-5E1E-490F-9F4E-AC132DEB087D}" srcOrd="1" destOrd="0" presId="urn:microsoft.com/office/officeart/2005/8/layout/chevron2"/>
    <dgm:cxn modelId="{2F7B22E7-A762-4B66-AE3F-FBCD93E20EC7}" type="presParOf" srcId="{E805E4BA-70EB-486D-8F7A-10F84CD3BC60}" destId="{8E612F34-4CD8-4CBE-961C-9CC8F33C5699}" srcOrd="1" destOrd="0" presId="urn:microsoft.com/office/officeart/2005/8/layout/chevron2"/>
    <dgm:cxn modelId="{2F42C2A2-CE10-42F0-9BB3-CF991874C0E6}" type="presParOf" srcId="{E805E4BA-70EB-486D-8F7A-10F84CD3BC60}" destId="{BDA0EA12-D7DC-44E3-93D5-9A317DB7C160}" srcOrd="2" destOrd="0" presId="urn:microsoft.com/office/officeart/2005/8/layout/chevron2"/>
    <dgm:cxn modelId="{4AD4EA57-A491-4CF1-BB22-21EEB0DF7A61}" type="presParOf" srcId="{BDA0EA12-D7DC-44E3-93D5-9A317DB7C160}" destId="{0A5C9B21-E8BE-4695-92FA-D09198B42FEC}" srcOrd="0" destOrd="0" presId="urn:microsoft.com/office/officeart/2005/8/layout/chevron2"/>
    <dgm:cxn modelId="{CA49A413-F4A5-4D66-986E-20886658538E}" type="presParOf" srcId="{BDA0EA12-D7DC-44E3-93D5-9A317DB7C160}" destId="{63259990-CB25-4A06-8B6A-235591B8A000}" srcOrd="1" destOrd="0" presId="urn:microsoft.com/office/officeart/2005/8/layout/chevron2"/>
    <dgm:cxn modelId="{FBF2CA11-89BC-402C-B478-3F806A258EFC}" type="presParOf" srcId="{E805E4BA-70EB-486D-8F7A-10F84CD3BC60}" destId="{02D73C46-282A-40E8-A99E-48F4FD76A559}" srcOrd="3" destOrd="0" presId="urn:microsoft.com/office/officeart/2005/8/layout/chevron2"/>
    <dgm:cxn modelId="{5FFFEA08-9622-475C-B0D4-DC98E042BB2E}" type="presParOf" srcId="{E805E4BA-70EB-486D-8F7A-10F84CD3BC60}" destId="{A408364E-738E-486C-927A-AA9DAC3966C4}" srcOrd="4" destOrd="0" presId="urn:microsoft.com/office/officeart/2005/8/layout/chevron2"/>
    <dgm:cxn modelId="{EC56A1BA-7290-4928-88D7-14C022D222C8}" type="presParOf" srcId="{A408364E-738E-486C-927A-AA9DAC3966C4}" destId="{95AE775C-4A23-440A-A918-AEBA22AD1529}" srcOrd="0" destOrd="0" presId="urn:microsoft.com/office/officeart/2005/8/layout/chevron2"/>
    <dgm:cxn modelId="{E3B8EC9A-08C2-481F-8FD1-39FBCE1A1F38}" type="presParOf" srcId="{A408364E-738E-486C-927A-AA9DAC3966C4}" destId="{0CEF5F2E-4015-4EAF-B894-B5A78695A42B}" srcOrd="1" destOrd="0" presId="urn:microsoft.com/office/officeart/2005/8/layout/chevron2"/>
    <dgm:cxn modelId="{791FE3F0-70EC-44EF-A35F-B322CB6FCE50}" type="presParOf" srcId="{E805E4BA-70EB-486D-8F7A-10F84CD3BC60}" destId="{A8338257-5DC9-4665-84BC-84E26C6068F7}" srcOrd="5" destOrd="0" presId="urn:microsoft.com/office/officeart/2005/8/layout/chevron2"/>
    <dgm:cxn modelId="{D5859A22-F4F6-4D13-AE25-9C4066124832}" type="presParOf" srcId="{E805E4BA-70EB-486D-8F7A-10F84CD3BC60}" destId="{DDF9225A-97A3-43A3-85F2-359B1B08ECC0}" srcOrd="6" destOrd="0" presId="urn:microsoft.com/office/officeart/2005/8/layout/chevron2"/>
    <dgm:cxn modelId="{94EF07E8-03FE-4D04-A353-B45A8F09A659}" type="presParOf" srcId="{DDF9225A-97A3-43A3-85F2-359B1B08ECC0}" destId="{93ED7A22-0721-4F1F-B154-69DA1B8B673A}" srcOrd="0" destOrd="0" presId="urn:microsoft.com/office/officeart/2005/8/layout/chevron2"/>
    <dgm:cxn modelId="{E7FDB98E-23D8-4D18-9545-E952CA92F866}" type="presParOf" srcId="{DDF9225A-97A3-43A3-85F2-359B1B08ECC0}" destId="{A18A42B4-AA55-4046-8152-885A69375FAB}" srcOrd="1" destOrd="0" presId="urn:microsoft.com/office/officeart/2005/8/layout/chevron2"/>
    <dgm:cxn modelId="{63AE712E-8248-49A6-A3B8-903040E809F3}" type="presParOf" srcId="{E805E4BA-70EB-486D-8F7A-10F84CD3BC60}" destId="{92FA090A-76EF-4E2D-864D-C87DE68156C9}" srcOrd="7" destOrd="0" presId="urn:microsoft.com/office/officeart/2005/8/layout/chevron2"/>
    <dgm:cxn modelId="{B962079B-45A0-48C1-A47B-AE0072D04136}" type="presParOf" srcId="{E805E4BA-70EB-486D-8F7A-10F84CD3BC60}" destId="{A5B5AC8B-AB51-43FA-8B3E-2002B88E9E2E}" srcOrd="8" destOrd="0" presId="urn:microsoft.com/office/officeart/2005/8/layout/chevron2"/>
    <dgm:cxn modelId="{382B7FF0-D848-43D0-B5D7-00652E1A88AE}" type="presParOf" srcId="{A5B5AC8B-AB51-43FA-8B3E-2002B88E9E2E}" destId="{132FA54E-AA3F-47FE-B38E-F0BD0774B754}" srcOrd="0" destOrd="0" presId="urn:microsoft.com/office/officeart/2005/8/layout/chevron2"/>
    <dgm:cxn modelId="{8BC4D322-F2BF-4E45-B82A-C28008FFD29B}" type="presParOf" srcId="{A5B5AC8B-AB51-43FA-8B3E-2002B88E9E2E}" destId="{80E0E89D-1942-4736-A48A-AF3D9D7D978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AC0319-0614-43AC-8CAC-86A91D8EA606}"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2FFA0B7E-8275-4E9D-AEFD-72727D71D8C6}">
      <dgm:prSet custT="1"/>
      <dgm:spPr/>
      <dgm:t>
        <a:bodyPr/>
        <a:lstStyle/>
        <a:p>
          <a:pPr rtl="0"/>
          <a:r>
            <a:rPr lang="ru-RU" sz="1800" b="1" dirty="0" smtClean="0">
              <a:latin typeface="Times New Roman" pitchFamily="18" charset="0"/>
              <a:cs typeface="Times New Roman" pitchFamily="18" charset="0"/>
            </a:rPr>
            <a:t>Участие в реализации мероприятий согласно Указа Президента РФ от 7 мая 2018 № 204</a:t>
          </a:r>
          <a:endParaRPr lang="ru-RU" sz="1800" b="1" dirty="0">
            <a:latin typeface="Times New Roman" pitchFamily="18" charset="0"/>
            <a:cs typeface="Times New Roman" pitchFamily="18" charset="0"/>
          </a:endParaRPr>
        </a:p>
      </dgm:t>
    </dgm:pt>
    <dgm:pt modelId="{54FD5DFE-4673-457F-9C19-A8A026949B4D}" type="parTrans" cxnId="{C55D4A7D-7F55-4405-9E68-B496C9095B2A}">
      <dgm:prSet/>
      <dgm:spPr/>
      <dgm:t>
        <a:bodyPr/>
        <a:lstStyle/>
        <a:p>
          <a:endParaRPr lang="ru-RU"/>
        </a:p>
      </dgm:t>
    </dgm:pt>
    <dgm:pt modelId="{20D29941-409A-49C5-A62D-9E310BC9A39C}" type="sibTrans" cxnId="{C55D4A7D-7F55-4405-9E68-B496C9095B2A}">
      <dgm:prSet/>
      <dgm:spPr/>
      <dgm:t>
        <a:bodyPr/>
        <a:lstStyle/>
        <a:p>
          <a:endParaRPr lang="ru-RU"/>
        </a:p>
      </dgm:t>
    </dgm:pt>
    <dgm:pt modelId="{6AD6493C-5129-42FC-AA9C-0CCAF9C20076}" type="pres">
      <dgm:prSet presAssocID="{53AC0319-0614-43AC-8CAC-86A91D8EA606}" presName="Name0" presStyleCnt="0">
        <dgm:presLayoutVars>
          <dgm:chMax val="7"/>
          <dgm:dir/>
          <dgm:animLvl val="lvl"/>
          <dgm:resizeHandles val="exact"/>
        </dgm:presLayoutVars>
      </dgm:prSet>
      <dgm:spPr/>
      <dgm:t>
        <a:bodyPr/>
        <a:lstStyle/>
        <a:p>
          <a:endParaRPr lang="ru-RU"/>
        </a:p>
      </dgm:t>
    </dgm:pt>
    <dgm:pt modelId="{67959AD6-68C6-4F18-8DA6-376FA021E0F1}" type="pres">
      <dgm:prSet presAssocID="{2FFA0B7E-8275-4E9D-AEFD-72727D71D8C6}" presName="circle1" presStyleLbl="node1" presStyleIdx="0" presStyleCnt="1"/>
      <dgm:spPr/>
    </dgm:pt>
    <dgm:pt modelId="{3A056168-1B99-40A2-B7C6-F2EAEE919A0D}" type="pres">
      <dgm:prSet presAssocID="{2FFA0B7E-8275-4E9D-AEFD-72727D71D8C6}" presName="space" presStyleCnt="0"/>
      <dgm:spPr/>
    </dgm:pt>
    <dgm:pt modelId="{075A64AB-AC43-4642-8190-29D60142E4B1}" type="pres">
      <dgm:prSet presAssocID="{2FFA0B7E-8275-4E9D-AEFD-72727D71D8C6}" presName="rect1" presStyleLbl="alignAcc1" presStyleIdx="0" presStyleCnt="1" custLinFactNeighborX="-4077" custLinFactNeighborY="-5263"/>
      <dgm:spPr/>
      <dgm:t>
        <a:bodyPr/>
        <a:lstStyle/>
        <a:p>
          <a:endParaRPr lang="ru-RU"/>
        </a:p>
      </dgm:t>
    </dgm:pt>
    <dgm:pt modelId="{224C4F25-A57C-40A0-9F4E-871F73A1F045}" type="pres">
      <dgm:prSet presAssocID="{2FFA0B7E-8275-4E9D-AEFD-72727D71D8C6}" presName="rect1ParTxNoCh" presStyleLbl="alignAcc1" presStyleIdx="0" presStyleCnt="1">
        <dgm:presLayoutVars>
          <dgm:chMax val="1"/>
          <dgm:bulletEnabled val="1"/>
        </dgm:presLayoutVars>
      </dgm:prSet>
      <dgm:spPr/>
      <dgm:t>
        <a:bodyPr/>
        <a:lstStyle/>
        <a:p>
          <a:endParaRPr lang="ru-RU"/>
        </a:p>
      </dgm:t>
    </dgm:pt>
  </dgm:ptLst>
  <dgm:cxnLst>
    <dgm:cxn modelId="{DFA1D6DF-302C-44CB-B945-813F32EFF5E8}" type="presOf" srcId="{2FFA0B7E-8275-4E9D-AEFD-72727D71D8C6}" destId="{224C4F25-A57C-40A0-9F4E-871F73A1F045}" srcOrd="1" destOrd="0" presId="urn:microsoft.com/office/officeart/2005/8/layout/target3"/>
    <dgm:cxn modelId="{FFE389D6-6DA0-4127-BB6B-0BD2626ED892}" type="presOf" srcId="{53AC0319-0614-43AC-8CAC-86A91D8EA606}" destId="{6AD6493C-5129-42FC-AA9C-0CCAF9C20076}" srcOrd="0" destOrd="0" presId="urn:microsoft.com/office/officeart/2005/8/layout/target3"/>
    <dgm:cxn modelId="{A036B011-9F8A-4B48-8F17-C6F7C5009AD6}" type="presOf" srcId="{2FFA0B7E-8275-4E9D-AEFD-72727D71D8C6}" destId="{075A64AB-AC43-4642-8190-29D60142E4B1}" srcOrd="0" destOrd="0" presId="urn:microsoft.com/office/officeart/2005/8/layout/target3"/>
    <dgm:cxn modelId="{C55D4A7D-7F55-4405-9E68-B496C9095B2A}" srcId="{53AC0319-0614-43AC-8CAC-86A91D8EA606}" destId="{2FFA0B7E-8275-4E9D-AEFD-72727D71D8C6}" srcOrd="0" destOrd="0" parTransId="{54FD5DFE-4673-457F-9C19-A8A026949B4D}" sibTransId="{20D29941-409A-49C5-A62D-9E310BC9A39C}"/>
    <dgm:cxn modelId="{6AA84DEC-9728-495D-99E0-FD2C8CA104E5}" type="presParOf" srcId="{6AD6493C-5129-42FC-AA9C-0CCAF9C20076}" destId="{67959AD6-68C6-4F18-8DA6-376FA021E0F1}" srcOrd="0" destOrd="0" presId="urn:microsoft.com/office/officeart/2005/8/layout/target3"/>
    <dgm:cxn modelId="{B0501E30-5D90-4A31-AE13-51A81315A688}" type="presParOf" srcId="{6AD6493C-5129-42FC-AA9C-0CCAF9C20076}" destId="{3A056168-1B99-40A2-B7C6-F2EAEE919A0D}" srcOrd="1" destOrd="0" presId="urn:microsoft.com/office/officeart/2005/8/layout/target3"/>
    <dgm:cxn modelId="{B8D36D44-4009-40B2-B9ED-03181C5266EA}" type="presParOf" srcId="{6AD6493C-5129-42FC-AA9C-0CCAF9C20076}" destId="{075A64AB-AC43-4642-8190-29D60142E4B1}" srcOrd="2" destOrd="0" presId="urn:microsoft.com/office/officeart/2005/8/layout/target3"/>
    <dgm:cxn modelId="{06B73858-285D-4EED-AFBC-5101C3BD41FA}" type="presParOf" srcId="{6AD6493C-5129-42FC-AA9C-0CCAF9C20076}" destId="{224C4F25-A57C-40A0-9F4E-871F73A1F045}"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1529F-E585-4F9F-A7EC-8E82F9CF8F89}"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1D6B9A55-DF01-48AE-9D97-ECF39A142F05}">
      <dgm:prSet custT="1"/>
      <dgm:spPr/>
      <dgm:t>
        <a:bodyPr/>
        <a:lstStyle/>
        <a:p>
          <a:pPr rtl="0"/>
          <a:r>
            <a:rPr lang="ru-RU" sz="1800" b="1" dirty="0" smtClean="0">
              <a:latin typeface="Times New Roman" pitchFamily="18" charset="0"/>
              <a:cs typeface="Times New Roman" pitchFamily="18" charset="0"/>
            </a:rPr>
            <a:t>Достижение отнесения муниципального образования к группе заемщиков высокого уровня долговой устойчивости</a:t>
          </a:r>
        </a:p>
      </dgm:t>
    </dgm:pt>
    <dgm:pt modelId="{15F3F80C-6B44-4DAC-A87A-9A239F753F45}" type="parTrans" cxnId="{7FA3DB0B-223D-4AFF-8A89-A8048800537A}">
      <dgm:prSet/>
      <dgm:spPr/>
      <dgm:t>
        <a:bodyPr/>
        <a:lstStyle/>
        <a:p>
          <a:endParaRPr lang="ru-RU"/>
        </a:p>
      </dgm:t>
    </dgm:pt>
    <dgm:pt modelId="{606ACCF7-52BB-497A-8451-47E0C580E269}" type="sibTrans" cxnId="{7FA3DB0B-223D-4AFF-8A89-A8048800537A}">
      <dgm:prSet/>
      <dgm:spPr/>
      <dgm:t>
        <a:bodyPr/>
        <a:lstStyle/>
        <a:p>
          <a:endParaRPr lang="ru-RU"/>
        </a:p>
      </dgm:t>
    </dgm:pt>
    <dgm:pt modelId="{EBCFC0FB-AC76-4562-86D7-8A8184124A09}" type="pres">
      <dgm:prSet presAssocID="{78B1529F-E585-4F9F-A7EC-8E82F9CF8F89}" presName="Name0" presStyleCnt="0">
        <dgm:presLayoutVars>
          <dgm:chMax val="7"/>
          <dgm:dir/>
          <dgm:animLvl val="lvl"/>
          <dgm:resizeHandles val="exact"/>
        </dgm:presLayoutVars>
      </dgm:prSet>
      <dgm:spPr/>
      <dgm:t>
        <a:bodyPr/>
        <a:lstStyle/>
        <a:p>
          <a:endParaRPr lang="ru-RU"/>
        </a:p>
      </dgm:t>
    </dgm:pt>
    <dgm:pt modelId="{6A5B84DC-6ED3-461A-9779-42748396BC83}" type="pres">
      <dgm:prSet presAssocID="{1D6B9A55-DF01-48AE-9D97-ECF39A142F05}" presName="circle1" presStyleLbl="node1" presStyleIdx="0" presStyleCnt="1"/>
      <dgm:spPr/>
    </dgm:pt>
    <dgm:pt modelId="{ACC52EB2-55DF-479D-8AAE-87283F3786A8}" type="pres">
      <dgm:prSet presAssocID="{1D6B9A55-DF01-48AE-9D97-ECF39A142F05}" presName="space" presStyleCnt="0"/>
      <dgm:spPr/>
    </dgm:pt>
    <dgm:pt modelId="{69B39C88-5A86-4D7A-BB6C-26E54BDD549A}" type="pres">
      <dgm:prSet presAssocID="{1D6B9A55-DF01-48AE-9D97-ECF39A142F05}" presName="rect1" presStyleLbl="alignAcc1" presStyleIdx="0" presStyleCnt="1" custLinFactNeighborX="0" custLinFactNeighborY="-885"/>
      <dgm:spPr/>
      <dgm:t>
        <a:bodyPr/>
        <a:lstStyle/>
        <a:p>
          <a:endParaRPr lang="ru-RU"/>
        </a:p>
      </dgm:t>
    </dgm:pt>
    <dgm:pt modelId="{0C65240E-1879-4F97-A56A-B8FD6D8B0BB4}" type="pres">
      <dgm:prSet presAssocID="{1D6B9A55-DF01-48AE-9D97-ECF39A142F05}" presName="rect1ParTxNoCh" presStyleLbl="alignAcc1" presStyleIdx="0" presStyleCnt="1">
        <dgm:presLayoutVars>
          <dgm:chMax val="1"/>
          <dgm:bulletEnabled val="1"/>
        </dgm:presLayoutVars>
      </dgm:prSet>
      <dgm:spPr/>
      <dgm:t>
        <a:bodyPr/>
        <a:lstStyle/>
        <a:p>
          <a:endParaRPr lang="ru-RU"/>
        </a:p>
      </dgm:t>
    </dgm:pt>
  </dgm:ptLst>
  <dgm:cxnLst>
    <dgm:cxn modelId="{6E401EDF-2670-4D81-81A1-7F0443833010}" type="presOf" srcId="{1D6B9A55-DF01-48AE-9D97-ECF39A142F05}" destId="{69B39C88-5A86-4D7A-BB6C-26E54BDD549A}" srcOrd="0" destOrd="0" presId="urn:microsoft.com/office/officeart/2005/8/layout/target3"/>
    <dgm:cxn modelId="{3AFC0578-2608-4128-AC6D-2F793FAA5AA2}" type="presOf" srcId="{1D6B9A55-DF01-48AE-9D97-ECF39A142F05}" destId="{0C65240E-1879-4F97-A56A-B8FD6D8B0BB4}" srcOrd="1" destOrd="0" presId="urn:microsoft.com/office/officeart/2005/8/layout/target3"/>
    <dgm:cxn modelId="{7778C7EA-72B0-4A4F-95D1-83107613464F}" type="presOf" srcId="{78B1529F-E585-4F9F-A7EC-8E82F9CF8F89}" destId="{EBCFC0FB-AC76-4562-86D7-8A8184124A09}" srcOrd="0" destOrd="0" presId="urn:microsoft.com/office/officeart/2005/8/layout/target3"/>
    <dgm:cxn modelId="{7FA3DB0B-223D-4AFF-8A89-A8048800537A}" srcId="{78B1529F-E585-4F9F-A7EC-8E82F9CF8F89}" destId="{1D6B9A55-DF01-48AE-9D97-ECF39A142F05}" srcOrd="0" destOrd="0" parTransId="{15F3F80C-6B44-4DAC-A87A-9A239F753F45}" sibTransId="{606ACCF7-52BB-497A-8451-47E0C580E269}"/>
    <dgm:cxn modelId="{F9B39AC8-ED5A-4CBA-9608-B582D4175DC5}" type="presParOf" srcId="{EBCFC0FB-AC76-4562-86D7-8A8184124A09}" destId="{6A5B84DC-6ED3-461A-9779-42748396BC83}" srcOrd="0" destOrd="0" presId="urn:microsoft.com/office/officeart/2005/8/layout/target3"/>
    <dgm:cxn modelId="{AE8052C5-BD3E-4EF2-80F5-F613D467596A}" type="presParOf" srcId="{EBCFC0FB-AC76-4562-86D7-8A8184124A09}" destId="{ACC52EB2-55DF-479D-8AAE-87283F3786A8}" srcOrd="1" destOrd="0" presId="urn:microsoft.com/office/officeart/2005/8/layout/target3"/>
    <dgm:cxn modelId="{D345E5AB-F62D-4317-AF97-687FCB10E88C}" type="presParOf" srcId="{EBCFC0FB-AC76-4562-86D7-8A8184124A09}" destId="{69B39C88-5A86-4D7A-BB6C-26E54BDD549A}" srcOrd="2" destOrd="0" presId="urn:microsoft.com/office/officeart/2005/8/layout/target3"/>
    <dgm:cxn modelId="{F20B515B-B1D7-4126-A1EC-2EE903793F26}" type="presParOf" srcId="{EBCFC0FB-AC76-4562-86D7-8A8184124A09}" destId="{0C65240E-1879-4F97-A56A-B8FD6D8B0BB4}"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2E5B5B-E5EB-4085-B04F-6EAC96CF1F18}"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7B24E5F6-66B8-40BA-B11F-D42C00F1E44A}">
      <dgm:prSet custT="1"/>
      <dgm:spPr/>
      <dgm:t>
        <a:bodyPr/>
        <a:lstStyle/>
        <a:p>
          <a:pPr rtl="0"/>
          <a:r>
            <a:rPr lang="ru-RU" sz="1800" b="1" dirty="0" smtClean="0">
              <a:latin typeface="Times New Roman" pitchFamily="18" charset="0"/>
              <a:cs typeface="Times New Roman" pitchFamily="18" charset="0"/>
            </a:rPr>
            <a:t>Взаимодействие с краевыми органами власти по сохранению устойчивого развития района</a:t>
          </a:r>
        </a:p>
      </dgm:t>
    </dgm:pt>
    <dgm:pt modelId="{8E010BFB-2CA3-4CDE-BF3D-1D21DE685304}" type="parTrans" cxnId="{DF1B1DC7-CEED-4D7F-A652-BBE701127A32}">
      <dgm:prSet/>
      <dgm:spPr/>
      <dgm:t>
        <a:bodyPr/>
        <a:lstStyle/>
        <a:p>
          <a:endParaRPr lang="ru-RU"/>
        </a:p>
      </dgm:t>
    </dgm:pt>
    <dgm:pt modelId="{48F83B77-A73A-4D16-B774-F3B695C7B665}" type="sibTrans" cxnId="{DF1B1DC7-CEED-4D7F-A652-BBE701127A32}">
      <dgm:prSet/>
      <dgm:spPr/>
      <dgm:t>
        <a:bodyPr/>
        <a:lstStyle/>
        <a:p>
          <a:endParaRPr lang="ru-RU"/>
        </a:p>
      </dgm:t>
    </dgm:pt>
    <dgm:pt modelId="{389F35E8-815A-4938-8791-FBCB1ADC25BA}" type="pres">
      <dgm:prSet presAssocID="{022E5B5B-E5EB-4085-B04F-6EAC96CF1F18}" presName="Name0" presStyleCnt="0">
        <dgm:presLayoutVars>
          <dgm:chMax val="7"/>
          <dgm:dir/>
          <dgm:animLvl val="lvl"/>
          <dgm:resizeHandles val="exact"/>
        </dgm:presLayoutVars>
      </dgm:prSet>
      <dgm:spPr/>
      <dgm:t>
        <a:bodyPr/>
        <a:lstStyle/>
        <a:p>
          <a:endParaRPr lang="ru-RU"/>
        </a:p>
      </dgm:t>
    </dgm:pt>
    <dgm:pt modelId="{63118B4B-CCA2-4FE3-8BF7-A3385929C06A}" type="pres">
      <dgm:prSet presAssocID="{7B24E5F6-66B8-40BA-B11F-D42C00F1E44A}" presName="circle1" presStyleLbl="node1" presStyleIdx="0" presStyleCnt="1"/>
      <dgm:spPr/>
    </dgm:pt>
    <dgm:pt modelId="{1D6367A8-618C-4CDF-BB7C-AB7AD2B6E956}" type="pres">
      <dgm:prSet presAssocID="{7B24E5F6-66B8-40BA-B11F-D42C00F1E44A}" presName="space" presStyleCnt="0"/>
      <dgm:spPr/>
    </dgm:pt>
    <dgm:pt modelId="{A6101D61-C7CF-474A-8031-C177B0EE437A}" type="pres">
      <dgm:prSet presAssocID="{7B24E5F6-66B8-40BA-B11F-D42C00F1E44A}" presName="rect1" presStyleLbl="alignAcc1" presStyleIdx="0" presStyleCnt="1"/>
      <dgm:spPr/>
      <dgm:t>
        <a:bodyPr/>
        <a:lstStyle/>
        <a:p>
          <a:endParaRPr lang="ru-RU"/>
        </a:p>
      </dgm:t>
    </dgm:pt>
    <dgm:pt modelId="{FF485647-1E0E-423F-AB44-67C8AE322D0D}" type="pres">
      <dgm:prSet presAssocID="{7B24E5F6-66B8-40BA-B11F-D42C00F1E44A}" presName="rect1ParTxNoCh" presStyleLbl="alignAcc1" presStyleIdx="0" presStyleCnt="1">
        <dgm:presLayoutVars>
          <dgm:chMax val="1"/>
          <dgm:bulletEnabled val="1"/>
        </dgm:presLayoutVars>
      </dgm:prSet>
      <dgm:spPr/>
      <dgm:t>
        <a:bodyPr/>
        <a:lstStyle/>
        <a:p>
          <a:endParaRPr lang="ru-RU"/>
        </a:p>
      </dgm:t>
    </dgm:pt>
  </dgm:ptLst>
  <dgm:cxnLst>
    <dgm:cxn modelId="{63F65030-1801-4772-B97F-F131D69053CD}" type="presOf" srcId="{7B24E5F6-66B8-40BA-B11F-D42C00F1E44A}" destId="{FF485647-1E0E-423F-AB44-67C8AE322D0D}" srcOrd="1" destOrd="0" presId="urn:microsoft.com/office/officeart/2005/8/layout/target3"/>
    <dgm:cxn modelId="{DF1B1DC7-CEED-4D7F-A652-BBE701127A32}" srcId="{022E5B5B-E5EB-4085-B04F-6EAC96CF1F18}" destId="{7B24E5F6-66B8-40BA-B11F-D42C00F1E44A}" srcOrd="0" destOrd="0" parTransId="{8E010BFB-2CA3-4CDE-BF3D-1D21DE685304}" sibTransId="{48F83B77-A73A-4D16-B774-F3B695C7B665}"/>
    <dgm:cxn modelId="{6340496E-33DB-40AB-9EB6-FE784198AF30}" type="presOf" srcId="{7B24E5F6-66B8-40BA-B11F-D42C00F1E44A}" destId="{A6101D61-C7CF-474A-8031-C177B0EE437A}" srcOrd="0" destOrd="0" presId="urn:microsoft.com/office/officeart/2005/8/layout/target3"/>
    <dgm:cxn modelId="{917E0008-FC8C-43EA-80E2-E52D6A8EC1A9}" type="presOf" srcId="{022E5B5B-E5EB-4085-B04F-6EAC96CF1F18}" destId="{389F35E8-815A-4938-8791-FBCB1ADC25BA}" srcOrd="0" destOrd="0" presId="urn:microsoft.com/office/officeart/2005/8/layout/target3"/>
    <dgm:cxn modelId="{B6BFD43C-1E6F-4C21-8C66-06C2205CBBAA}" type="presParOf" srcId="{389F35E8-815A-4938-8791-FBCB1ADC25BA}" destId="{63118B4B-CCA2-4FE3-8BF7-A3385929C06A}" srcOrd="0" destOrd="0" presId="urn:microsoft.com/office/officeart/2005/8/layout/target3"/>
    <dgm:cxn modelId="{FA4C05A7-1635-4E8D-A187-C2711761B79C}" type="presParOf" srcId="{389F35E8-815A-4938-8791-FBCB1ADC25BA}" destId="{1D6367A8-618C-4CDF-BB7C-AB7AD2B6E956}" srcOrd="1" destOrd="0" presId="urn:microsoft.com/office/officeart/2005/8/layout/target3"/>
    <dgm:cxn modelId="{6B922C8B-A6EC-4041-B3B4-3128DD361126}" type="presParOf" srcId="{389F35E8-815A-4938-8791-FBCB1ADC25BA}" destId="{A6101D61-C7CF-474A-8031-C177B0EE437A}" srcOrd="2" destOrd="0" presId="urn:microsoft.com/office/officeart/2005/8/layout/target3"/>
    <dgm:cxn modelId="{0CB85734-0482-45EE-A152-C176779C7132}" type="presParOf" srcId="{389F35E8-815A-4938-8791-FBCB1ADC25BA}" destId="{FF485647-1E0E-423F-AB44-67C8AE322D0D}"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D13B98-474A-4A78-9617-B28CB8936E04}"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72AB3EC0-73E7-4383-8E5A-45A3A0DE0335}">
      <dgm:prSet custT="1"/>
      <dgm:spPr/>
      <dgm:t>
        <a:bodyPr/>
        <a:lstStyle/>
        <a:p>
          <a:pPr rtl="0"/>
          <a:r>
            <a:rPr lang="ru-RU" sz="1800" b="1" dirty="0" smtClean="0">
              <a:latin typeface="Times New Roman" pitchFamily="18" charset="0"/>
              <a:cs typeface="Times New Roman" pitchFamily="18" charset="0"/>
            </a:rPr>
            <a:t>Повышение эффективности бюджетных расходов, вовлечение в бюджетный процесс граждан</a:t>
          </a:r>
          <a:endParaRPr lang="ru-RU" sz="1800" b="1" dirty="0">
            <a:latin typeface="Times New Roman" pitchFamily="18" charset="0"/>
            <a:cs typeface="Times New Roman" pitchFamily="18" charset="0"/>
          </a:endParaRPr>
        </a:p>
      </dgm:t>
    </dgm:pt>
    <dgm:pt modelId="{56579E1B-2EFA-45A6-8849-19B7102C61C3}" type="parTrans" cxnId="{1DFCDDB3-BD78-46E7-A9AB-425BFF5FD9E5}">
      <dgm:prSet/>
      <dgm:spPr/>
      <dgm:t>
        <a:bodyPr/>
        <a:lstStyle/>
        <a:p>
          <a:endParaRPr lang="ru-RU"/>
        </a:p>
      </dgm:t>
    </dgm:pt>
    <dgm:pt modelId="{BBC6E80D-4FB9-442C-AD48-630118393D4F}" type="sibTrans" cxnId="{1DFCDDB3-BD78-46E7-A9AB-425BFF5FD9E5}">
      <dgm:prSet/>
      <dgm:spPr/>
      <dgm:t>
        <a:bodyPr/>
        <a:lstStyle/>
        <a:p>
          <a:endParaRPr lang="ru-RU"/>
        </a:p>
      </dgm:t>
    </dgm:pt>
    <dgm:pt modelId="{5DDC325E-073F-4430-9FC7-BE3DDCD30A1F}" type="pres">
      <dgm:prSet presAssocID="{DBD13B98-474A-4A78-9617-B28CB8936E04}" presName="Name0" presStyleCnt="0">
        <dgm:presLayoutVars>
          <dgm:chMax val="7"/>
          <dgm:dir/>
          <dgm:animLvl val="lvl"/>
          <dgm:resizeHandles val="exact"/>
        </dgm:presLayoutVars>
      </dgm:prSet>
      <dgm:spPr/>
      <dgm:t>
        <a:bodyPr/>
        <a:lstStyle/>
        <a:p>
          <a:endParaRPr lang="ru-RU"/>
        </a:p>
      </dgm:t>
    </dgm:pt>
    <dgm:pt modelId="{AB96A1C4-3BC7-4BBF-81BA-9E6FE871FADD}" type="pres">
      <dgm:prSet presAssocID="{72AB3EC0-73E7-4383-8E5A-45A3A0DE0335}" presName="circle1" presStyleLbl="node1" presStyleIdx="0" presStyleCnt="1"/>
      <dgm:spPr/>
    </dgm:pt>
    <dgm:pt modelId="{EC83B7FA-67B4-49A1-99ED-8F7E091F7375}" type="pres">
      <dgm:prSet presAssocID="{72AB3EC0-73E7-4383-8E5A-45A3A0DE0335}" presName="space" presStyleCnt="0"/>
      <dgm:spPr/>
    </dgm:pt>
    <dgm:pt modelId="{993E9295-F4D3-4AAF-8F85-BA2E32C8F0AE}" type="pres">
      <dgm:prSet presAssocID="{72AB3EC0-73E7-4383-8E5A-45A3A0DE0335}" presName="rect1" presStyleLbl="alignAcc1" presStyleIdx="0" presStyleCnt="1" custLinFactNeighborX="0"/>
      <dgm:spPr/>
      <dgm:t>
        <a:bodyPr/>
        <a:lstStyle/>
        <a:p>
          <a:endParaRPr lang="ru-RU"/>
        </a:p>
      </dgm:t>
    </dgm:pt>
    <dgm:pt modelId="{C59C2C78-C965-4221-92D8-31325F6CAE90}" type="pres">
      <dgm:prSet presAssocID="{72AB3EC0-73E7-4383-8E5A-45A3A0DE0335}" presName="rect1ParTxNoCh" presStyleLbl="alignAcc1" presStyleIdx="0" presStyleCnt="1">
        <dgm:presLayoutVars>
          <dgm:chMax val="1"/>
          <dgm:bulletEnabled val="1"/>
        </dgm:presLayoutVars>
      </dgm:prSet>
      <dgm:spPr/>
      <dgm:t>
        <a:bodyPr/>
        <a:lstStyle/>
        <a:p>
          <a:endParaRPr lang="ru-RU"/>
        </a:p>
      </dgm:t>
    </dgm:pt>
  </dgm:ptLst>
  <dgm:cxnLst>
    <dgm:cxn modelId="{1DFCDDB3-BD78-46E7-A9AB-425BFF5FD9E5}" srcId="{DBD13B98-474A-4A78-9617-B28CB8936E04}" destId="{72AB3EC0-73E7-4383-8E5A-45A3A0DE0335}" srcOrd="0" destOrd="0" parTransId="{56579E1B-2EFA-45A6-8849-19B7102C61C3}" sibTransId="{BBC6E80D-4FB9-442C-AD48-630118393D4F}"/>
    <dgm:cxn modelId="{814D2994-67C6-430A-AFA9-C37C60978E33}" type="presOf" srcId="{72AB3EC0-73E7-4383-8E5A-45A3A0DE0335}" destId="{993E9295-F4D3-4AAF-8F85-BA2E32C8F0AE}" srcOrd="0" destOrd="0" presId="urn:microsoft.com/office/officeart/2005/8/layout/target3"/>
    <dgm:cxn modelId="{24E54076-2E35-4E46-BCC3-513C310F1A42}" type="presOf" srcId="{DBD13B98-474A-4A78-9617-B28CB8936E04}" destId="{5DDC325E-073F-4430-9FC7-BE3DDCD30A1F}" srcOrd="0" destOrd="0" presId="urn:microsoft.com/office/officeart/2005/8/layout/target3"/>
    <dgm:cxn modelId="{F24D0FE2-E757-4805-9818-4BF294C0FACF}" type="presOf" srcId="{72AB3EC0-73E7-4383-8E5A-45A3A0DE0335}" destId="{C59C2C78-C965-4221-92D8-31325F6CAE90}" srcOrd="1" destOrd="0" presId="urn:microsoft.com/office/officeart/2005/8/layout/target3"/>
    <dgm:cxn modelId="{832820F7-D410-4824-8107-4962708FA02B}" type="presParOf" srcId="{5DDC325E-073F-4430-9FC7-BE3DDCD30A1F}" destId="{AB96A1C4-3BC7-4BBF-81BA-9E6FE871FADD}" srcOrd="0" destOrd="0" presId="urn:microsoft.com/office/officeart/2005/8/layout/target3"/>
    <dgm:cxn modelId="{5B21145D-E960-4C2F-AA8C-4BD135001812}" type="presParOf" srcId="{5DDC325E-073F-4430-9FC7-BE3DDCD30A1F}" destId="{EC83B7FA-67B4-49A1-99ED-8F7E091F7375}" srcOrd="1" destOrd="0" presId="urn:microsoft.com/office/officeart/2005/8/layout/target3"/>
    <dgm:cxn modelId="{E47A1A43-1D3D-49AF-8258-DBA08BF3FF01}" type="presParOf" srcId="{5DDC325E-073F-4430-9FC7-BE3DDCD30A1F}" destId="{993E9295-F4D3-4AAF-8F85-BA2E32C8F0AE}" srcOrd="2" destOrd="0" presId="urn:microsoft.com/office/officeart/2005/8/layout/target3"/>
    <dgm:cxn modelId="{194EF8B4-55B3-4394-B50B-96D8496DBE1C}" type="presParOf" srcId="{5DDC325E-073F-4430-9FC7-BE3DDCD30A1F}" destId="{C59C2C78-C965-4221-92D8-31325F6CAE90}"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48CE9B-4170-4E37-8B96-3CBABFD54709}" type="doc">
      <dgm:prSet loTypeId="urn:microsoft.com/office/officeart/2005/8/layout/hProcess9" loCatId="process" qsTypeId="urn:microsoft.com/office/officeart/2009/2/quickstyle/3d8" qsCatId="3D" csTypeId="urn:microsoft.com/office/officeart/2005/8/colors/accent1_2" csCatId="accent1" phldr="1"/>
      <dgm:spPr/>
      <dgm:t>
        <a:bodyPr/>
        <a:lstStyle/>
        <a:p>
          <a:endParaRPr lang="ru-RU"/>
        </a:p>
      </dgm:t>
    </dgm:pt>
    <dgm:pt modelId="{530C320D-110E-402C-A309-4FD02189D865}">
      <dgm:prSet custT="1"/>
      <dgm:spPr/>
      <dgm:t>
        <a:bodyPr/>
        <a:lstStyle/>
        <a:p>
          <a:pPr rtl="0"/>
          <a:r>
            <a:rPr lang="ru-RU" sz="1600" b="1" dirty="0" smtClean="0"/>
            <a:t>Обеспечение сохранения устойчивости бюджета района и сбалансированного развития Северо-Енисейского района в условиях реализации ключевых задач, поставленных Президентом РФ в качестве национальных целей страны</a:t>
          </a:r>
        </a:p>
        <a:p>
          <a:pPr rtl="0"/>
          <a:endParaRPr lang="ru-RU" sz="1600" b="1" dirty="0"/>
        </a:p>
      </dgm:t>
    </dgm:pt>
    <dgm:pt modelId="{452175E6-9394-41F7-93D1-CEFE73EC6147}" type="parTrans" cxnId="{277F9204-0E7D-4E6D-A198-4361A145952D}">
      <dgm:prSet/>
      <dgm:spPr/>
      <dgm:t>
        <a:bodyPr/>
        <a:lstStyle/>
        <a:p>
          <a:endParaRPr lang="ru-RU"/>
        </a:p>
      </dgm:t>
    </dgm:pt>
    <dgm:pt modelId="{FB08471D-0729-41C1-9610-66FE5F36C094}" type="sibTrans" cxnId="{277F9204-0E7D-4E6D-A198-4361A145952D}">
      <dgm:prSet/>
      <dgm:spPr/>
      <dgm:t>
        <a:bodyPr/>
        <a:lstStyle/>
        <a:p>
          <a:endParaRPr lang="ru-RU"/>
        </a:p>
      </dgm:t>
    </dgm:pt>
    <dgm:pt modelId="{1CF49228-C47E-4ADC-B3C6-EF50C32D3659}" type="pres">
      <dgm:prSet presAssocID="{8148CE9B-4170-4E37-8B96-3CBABFD54709}" presName="CompostProcess" presStyleCnt="0">
        <dgm:presLayoutVars>
          <dgm:dir/>
          <dgm:resizeHandles val="exact"/>
        </dgm:presLayoutVars>
      </dgm:prSet>
      <dgm:spPr/>
      <dgm:t>
        <a:bodyPr/>
        <a:lstStyle/>
        <a:p>
          <a:endParaRPr lang="ru-RU"/>
        </a:p>
      </dgm:t>
    </dgm:pt>
    <dgm:pt modelId="{C437DF6A-C669-4D7E-8CEA-E0964380CA65}" type="pres">
      <dgm:prSet presAssocID="{8148CE9B-4170-4E37-8B96-3CBABFD54709}" presName="arrow" presStyleLbl="bgShp" presStyleIdx="0" presStyleCnt="1"/>
      <dgm:spPr/>
    </dgm:pt>
    <dgm:pt modelId="{DA3851C6-A598-48E6-8021-43485FFC6FB7}" type="pres">
      <dgm:prSet presAssocID="{8148CE9B-4170-4E37-8B96-3CBABFD54709}" presName="linearProcess" presStyleCnt="0"/>
      <dgm:spPr/>
    </dgm:pt>
    <dgm:pt modelId="{BAF2D1E9-BF75-4C59-92A8-E08AFC054E44}" type="pres">
      <dgm:prSet presAssocID="{530C320D-110E-402C-A309-4FD02189D865}" presName="textNode" presStyleLbl="node1" presStyleIdx="0" presStyleCnt="1" custLinFactNeighborX="-4288" custLinFactNeighborY="-244">
        <dgm:presLayoutVars>
          <dgm:bulletEnabled val="1"/>
        </dgm:presLayoutVars>
      </dgm:prSet>
      <dgm:spPr/>
      <dgm:t>
        <a:bodyPr/>
        <a:lstStyle/>
        <a:p>
          <a:endParaRPr lang="ru-RU"/>
        </a:p>
      </dgm:t>
    </dgm:pt>
  </dgm:ptLst>
  <dgm:cxnLst>
    <dgm:cxn modelId="{1D9B8122-AE1C-429A-889A-9A6262014D45}" type="presOf" srcId="{8148CE9B-4170-4E37-8B96-3CBABFD54709}" destId="{1CF49228-C47E-4ADC-B3C6-EF50C32D3659}" srcOrd="0" destOrd="0" presId="urn:microsoft.com/office/officeart/2005/8/layout/hProcess9"/>
    <dgm:cxn modelId="{1F14961F-E030-4777-8DAC-FDAD9A80907D}" type="presOf" srcId="{530C320D-110E-402C-A309-4FD02189D865}" destId="{BAF2D1E9-BF75-4C59-92A8-E08AFC054E44}" srcOrd="0" destOrd="0" presId="urn:microsoft.com/office/officeart/2005/8/layout/hProcess9"/>
    <dgm:cxn modelId="{277F9204-0E7D-4E6D-A198-4361A145952D}" srcId="{8148CE9B-4170-4E37-8B96-3CBABFD54709}" destId="{530C320D-110E-402C-A309-4FD02189D865}" srcOrd="0" destOrd="0" parTransId="{452175E6-9394-41F7-93D1-CEFE73EC6147}" sibTransId="{FB08471D-0729-41C1-9610-66FE5F36C094}"/>
    <dgm:cxn modelId="{BBC6A7BD-5AFA-483E-9DFD-49CC87105102}" type="presParOf" srcId="{1CF49228-C47E-4ADC-B3C6-EF50C32D3659}" destId="{C437DF6A-C669-4D7E-8CEA-E0964380CA65}" srcOrd="0" destOrd="0" presId="urn:microsoft.com/office/officeart/2005/8/layout/hProcess9"/>
    <dgm:cxn modelId="{CB3F6FB1-8E5B-4491-A4D7-04F528B77972}" type="presParOf" srcId="{1CF49228-C47E-4ADC-B3C6-EF50C32D3659}" destId="{DA3851C6-A598-48E6-8021-43485FFC6FB7}" srcOrd="1" destOrd="0" presId="urn:microsoft.com/office/officeart/2005/8/layout/hProcess9"/>
    <dgm:cxn modelId="{A5BB1D16-93D9-4EC1-B137-699B1383F3E8}" type="presParOf" srcId="{DA3851C6-A598-48E6-8021-43485FFC6FB7}" destId="{BAF2D1E9-BF75-4C59-92A8-E08AFC054E44}" srcOrd="0"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C719-5BCB-45F4-BCC0-1C7251273796}">
      <dsp:nvSpPr>
        <dsp:cNvPr id="0" name=""/>
        <dsp:cNvSpPr/>
      </dsp:nvSpPr>
      <dsp:spPr>
        <a:xfrm>
          <a:off x="1522902" y="2343896"/>
          <a:ext cx="5150217" cy="1875408"/>
        </a:xfrm>
        <a:prstGeom prst="ellipse">
          <a:avLst/>
        </a:prstGeom>
        <a:solidFill>
          <a:srgbClr val="FFC00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prst="slope"/>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ru-RU" sz="4800" kern="1200" dirty="0" smtClean="0">
              <a:solidFill>
                <a:schemeClr val="tx1"/>
              </a:solidFill>
              <a:latin typeface="Times New Roman" pitchFamily="18" charset="0"/>
              <a:cs typeface="Times New Roman" pitchFamily="18" charset="0"/>
            </a:rPr>
            <a:t>Виды финансовой помощи</a:t>
          </a:r>
          <a:endParaRPr lang="ru-RU" sz="4800" kern="1200" dirty="0">
            <a:solidFill>
              <a:schemeClr val="tx1"/>
            </a:solidFill>
            <a:latin typeface="Times New Roman" pitchFamily="18" charset="0"/>
            <a:cs typeface="Times New Roman" pitchFamily="18" charset="0"/>
          </a:endParaRPr>
        </a:p>
      </dsp:txBody>
      <dsp:txXfrm>
        <a:off x="2277134" y="2618543"/>
        <a:ext cx="3641753" cy="1326114"/>
      </dsp:txXfrm>
    </dsp:sp>
    <dsp:sp modelId="{CAC71480-F522-4865-86B5-2BF0C8BBE6B8}">
      <dsp:nvSpPr>
        <dsp:cNvPr id="0" name=""/>
        <dsp:cNvSpPr/>
      </dsp:nvSpPr>
      <dsp:spPr>
        <a:xfrm rot="8708928">
          <a:off x="454845" y="5092223"/>
          <a:ext cx="1914374" cy="787452"/>
        </a:xfrm>
        <a:prstGeom prst="leftArrow">
          <a:avLst>
            <a:gd name="adj1" fmla="val 60000"/>
            <a:gd name="adj2" fmla="val 50000"/>
          </a:avLst>
        </a:prstGeom>
        <a:solidFill>
          <a:schemeClr val="accent1"/>
        </a:solidFill>
        <a:ln w="15875" cap="flat" cmpd="sng" algn="ctr">
          <a:solidFill>
            <a:schemeClr val="accent1">
              <a:shade val="50000"/>
              <a:shade val="75000"/>
              <a:satMod val="125000"/>
              <a:lumMod val="75000"/>
            </a:schemeClr>
          </a:solidFill>
          <a:prstDash val="solid"/>
        </a:ln>
        <a:effectLst/>
        <a:scene3d>
          <a:camera prst="orthographicFront"/>
          <a:lightRig rig="flat" dir="t"/>
        </a:scene3d>
        <a:sp3d z="-190500"/>
      </dsp:spPr>
      <dsp:style>
        <a:lnRef idx="2">
          <a:schemeClr val="accent1">
            <a:shade val="50000"/>
          </a:schemeClr>
        </a:lnRef>
        <a:fillRef idx="1">
          <a:schemeClr val="accent1"/>
        </a:fillRef>
        <a:effectRef idx="0">
          <a:schemeClr val="accent1"/>
        </a:effectRef>
        <a:fontRef idx="minor">
          <a:schemeClr val="lt1"/>
        </a:fontRef>
      </dsp:style>
    </dsp:sp>
    <dsp:sp modelId="{4DFF8468-8F5F-4727-9132-C1E6479C4CB9}">
      <dsp:nvSpPr>
        <dsp:cNvPr id="0" name=""/>
        <dsp:cNvSpPr/>
      </dsp:nvSpPr>
      <dsp:spPr>
        <a:xfrm>
          <a:off x="-70154" y="4220243"/>
          <a:ext cx="2624842" cy="2099874"/>
        </a:xfrm>
        <a:prstGeom prst="roundRect">
          <a:avLst>
            <a:gd name="adj" fmla="val 10000"/>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Субсидии</a:t>
          </a:r>
        </a:p>
        <a:p>
          <a:pPr lvl="0" algn="ctr" defTabSz="889000">
            <a:lnSpc>
              <a:spcPct val="90000"/>
            </a:lnSpc>
            <a:spcBef>
              <a:spcPct val="0"/>
            </a:spcBef>
            <a:spcAft>
              <a:spcPct val="35000"/>
            </a:spcAft>
          </a:pPr>
          <a:r>
            <a:rPr lang="ru-RU" sz="2000" b="0" i="1" kern="1200" dirty="0" smtClean="0">
              <a:latin typeface="Times New Roman" pitchFamily="18" charset="0"/>
              <a:cs typeface="Times New Roman" pitchFamily="18" charset="0"/>
            </a:rPr>
            <a:t>Предоставляются на условиях долевого </a:t>
          </a:r>
          <a:r>
            <a:rPr lang="ru-RU" sz="2000" b="0" i="1" kern="1200" dirty="0" err="1" smtClean="0">
              <a:latin typeface="Times New Roman" pitchFamily="18" charset="0"/>
              <a:cs typeface="Times New Roman" pitchFamily="18" charset="0"/>
            </a:rPr>
            <a:t>софинансирования</a:t>
          </a:r>
          <a:r>
            <a:rPr lang="ru-RU" sz="2000" b="0" i="1" kern="1200" dirty="0" smtClean="0">
              <a:latin typeface="Times New Roman" pitchFamily="18" charset="0"/>
              <a:cs typeface="Times New Roman" pitchFamily="18" charset="0"/>
            </a:rPr>
            <a:t> расходов из других бюджетов</a:t>
          </a:r>
          <a:endParaRPr lang="ru-RU" sz="2000" b="0" i="1" kern="1200" dirty="0">
            <a:latin typeface="Times New Roman" pitchFamily="18" charset="0"/>
            <a:cs typeface="Times New Roman" pitchFamily="18" charset="0"/>
          </a:endParaRPr>
        </a:p>
      </dsp:txBody>
      <dsp:txXfrm>
        <a:off x="-8651" y="4281746"/>
        <a:ext cx="2501836" cy="1976868"/>
      </dsp:txXfrm>
    </dsp:sp>
    <dsp:sp modelId="{7826F01B-4C7C-4484-9232-8321DDD64EDC}">
      <dsp:nvSpPr>
        <dsp:cNvPr id="0" name=""/>
        <dsp:cNvSpPr/>
      </dsp:nvSpPr>
      <dsp:spPr>
        <a:xfrm rot="16270797">
          <a:off x="-790106" y="1981699"/>
          <a:ext cx="1580212" cy="4827503"/>
        </a:xfrm>
        <a:prstGeom prst="leftArrow">
          <a:avLst>
            <a:gd name="adj1" fmla="val 60000"/>
            <a:gd name="adj2" fmla="val 50000"/>
          </a:avLst>
        </a:prstGeom>
        <a:noFill/>
        <a:ln w="15875" cap="flat" cmpd="sng" algn="ctr">
          <a:noFill/>
          <a:prstDash val="solid"/>
        </a:ln>
        <a:effectLst/>
        <a:scene3d>
          <a:camera prst="orthographicFront"/>
          <a:lightRig rig="flat" dir="t"/>
        </a:scene3d>
        <a:sp3d z="-190500"/>
      </dsp:spPr>
      <dsp:style>
        <a:lnRef idx="2">
          <a:schemeClr val="accent1">
            <a:shade val="50000"/>
          </a:schemeClr>
        </a:lnRef>
        <a:fillRef idx="1">
          <a:schemeClr val="accent1"/>
        </a:fillRef>
        <a:effectRef idx="0">
          <a:schemeClr val="accent1"/>
        </a:effectRef>
        <a:fontRef idx="minor">
          <a:schemeClr val="lt1"/>
        </a:fontRef>
      </dsp:style>
    </dsp:sp>
    <dsp:sp modelId="{A0418826-012B-46D6-8F25-C248F4CF2654}">
      <dsp:nvSpPr>
        <dsp:cNvPr id="0" name=""/>
        <dsp:cNvSpPr/>
      </dsp:nvSpPr>
      <dsp:spPr>
        <a:xfrm>
          <a:off x="0" y="0"/>
          <a:ext cx="4235787" cy="2144706"/>
        </a:xfrm>
        <a:prstGeom prst="roundRect">
          <a:avLst>
            <a:gd name="adj" fmla="val 10000"/>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Субвенции</a:t>
          </a:r>
        </a:p>
        <a:p>
          <a:pPr lvl="0" algn="ctr" defTabSz="889000">
            <a:lnSpc>
              <a:spcPct val="90000"/>
            </a:lnSpc>
            <a:spcBef>
              <a:spcPct val="0"/>
            </a:spcBef>
            <a:spcAft>
              <a:spcPct val="35000"/>
            </a:spcAft>
          </a:pPr>
          <a:r>
            <a:rPr lang="ru-RU" sz="2000" b="0" i="1" kern="1200" dirty="0" smtClean="0">
              <a:latin typeface="Times New Roman" pitchFamily="18" charset="0"/>
              <a:cs typeface="Times New Roman" pitchFamily="18" charset="0"/>
            </a:rPr>
            <a:t>Предоставляются на финансирование «переданных» полномочий из бюджета РФ, субъекта РФ муниципальным образованиям</a:t>
          </a:r>
        </a:p>
      </dsp:txBody>
      <dsp:txXfrm>
        <a:off x="62816" y="62816"/>
        <a:ext cx="4110155" cy="2019074"/>
      </dsp:txXfrm>
    </dsp:sp>
    <dsp:sp modelId="{BAC3E0B9-0C62-4E93-821A-0C3DE1303973}">
      <dsp:nvSpPr>
        <dsp:cNvPr id="0" name=""/>
        <dsp:cNvSpPr/>
      </dsp:nvSpPr>
      <dsp:spPr>
        <a:xfrm rot="1883777">
          <a:off x="5838179" y="5177952"/>
          <a:ext cx="2146512" cy="787452"/>
        </a:xfrm>
        <a:prstGeom prst="leftArrow">
          <a:avLst>
            <a:gd name="adj1" fmla="val 60000"/>
            <a:gd name="adj2" fmla="val 50000"/>
          </a:avLst>
        </a:prstGeom>
        <a:solidFill>
          <a:schemeClr val="accent1"/>
        </a:solidFill>
        <a:ln w="15875" cap="flat" cmpd="sng" algn="ctr">
          <a:solidFill>
            <a:schemeClr val="accent1">
              <a:shade val="50000"/>
              <a:shade val="75000"/>
              <a:satMod val="125000"/>
              <a:lumMod val="75000"/>
            </a:schemeClr>
          </a:solidFill>
          <a:prstDash val="solid"/>
        </a:ln>
        <a:effectLst/>
        <a:scene3d>
          <a:camera prst="orthographicFront"/>
          <a:lightRig rig="flat" dir="t"/>
        </a:scene3d>
        <a:sp3d z="-190500"/>
      </dsp:spPr>
      <dsp:style>
        <a:lnRef idx="2">
          <a:schemeClr val="accent1">
            <a:shade val="50000"/>
          </a:schemeClr>
        </a:lnRef>
        <a:fillRef idx="1">
          <a:schemeClr val="accent1"/>
        </a:fillRef>
        <a:effectRef idx="0">
          <a:schemeClr val="accent1"/>
        </a:effectRef>
        <a:fontRef idx="minor">
          <a:schemeClr val="lt1"/>
        </a:fontRef>
      </dsp:style>
    </dsp:sp>
    <dsp:sp modelId="{F085CE52-9197-41F5-B87B-B2A10A96F638}">
      <dsp:nvSpPr>
        <dsp:cNvPr id="0" name=""/>
        <dsp:cNvSpPr/>
      </dsp:nvSpPr>
      <dsp:spPr>
        <a:xfrm>
          <a:off x="5876681" y="4220243"/>
          <a:ext cx="2959247" cy="2099874"/>
        </a:xfrm>
        <a:prstGeom prst="roundRect">
          <a:avLst>
            <a:gd name="adj" fmla="val 10000"/>
          </a:avLst>
        </a:prstGeom>
        <a:gradFill rotWithShape="1">
          <a:gsLst>
            <a:gs pos="28000">
              <a:schemeClr val="accent2">
                <a:tint val="18000"/>
                <a:satMod val="120000"/>
                <a:lumMod val="88000"/>
              </a:schemeClr>
            </a:gs>
            <a:gs pos="100000">
              <a:schemeClr val="accent2">
                <a:tint val="40000"/>
                <a:satMod val="100000"/>
                <a:lumMod val="78000"/>
              </a:schemeClr>
            </a:gs>
          </a:gsLst>
          <a:lin ang="5400000" scaled="0"/>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Дотации</a:t>
          </a:r>
        </a:p>
        <a:p>
          <a:pPr lvl="0" algn="ctr" defTabSz="889000">
            <a:lnSpc>
              <a:spcPct val="90000"/>
            </a:lnSpc>
            <a:spcBef>
              <a:spcPct val="0"/>
            </a:spcBef>
            <a:spcAft>
              <a:spcPct val="35000"/>
            </a:spcAft>
          </a:pPr>
          <a:r>
            <a:rPr lang="ru-RU" sz="2000" i="1" u="none" kern="1200" dirty="0" smtClean="0">
              <a:latin typeface="Times New Roman" pitchFamily="18" charset="0"/>
              <a:cs typeface="Times New Roman" pitchFamily="18" charset="0"/>
            </a:rPr>
            <a:t>Предоставляются на безвозвратной основе на первоочередные расходы  из других бюджетов</a:t>
          </a:r>
        </a:p>
      </dsp:txBody>
      <dsp:txXfrm>
        <a:off x="5938184" y="4281746"/>
        <a:ext cx="2836241" cy="1976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2" y="1"/>
            <a:ext cx="4301437"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39619" name="Rectangle 3"/>
          <p:cNvSpPr>
            <a:spLocks noGrp="1" noChangeArrowheads="1"/>
          </p:cNvSpPr>
          <p:nvPr>
            <p:ph type="dt" sz="quarter" idx="1"/>
          </p:nvPr>
        </p:nvSpPr>
        <p:spPr bwMode="auto">
          <a:xfrm>
            <a:off x="5622027" y="1"/>
            <a:ext cx="4303025"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a:defRPr sz="1200">
                <a:latin typeface="Arial" pitchFamily="34" charset="0"/>
                <a:cs typeface="Arial" pitchFamily="34" charset="0"/>
              </a:defRPr>
            </a:lvl1pPr>
          </a:lstStyle>
          <a:p>
            <a:pPr>
              <a:defRPr/>
            </a:pPr>
            <a:fld id="{3810D58C-3213-4E93-814E-656DC4064134}" type="datetimeFigureOut">
              <a:rPr lang="ru-RU"/>
              <a:pPr>
                <a:defRPr/>
              </a:pPr>
              <a:t>13.11.2020</a:t>
            </a:fld>
            <a:endParaRPr lang="ru-RU"/>
          </a:p>
        </p:txBody>
      </p:sp>
      <p:sp>
        <p:nvSpPr>
          <p:cNvPr id="239620" name="Rectangle 4"/>
          <p:cNvSpPr>
            <a:spLocks noGrp="1" noChangeArrowheads="1"/>
          </p:cNvSpPr>
          <p:nvPr>
            <p:ph type="ftr" sz="quarter" idx="2"/>
          </p:nvPr>
        </p:nvSpPr>
        <p:spPr bwMode="auto">
          <a:xfrm>
            <a:off x="2" y="6456364"/>
            <a:ext cx="4301437"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239621" name="Rectangle 5"/>
          <p:cNvSpPr>
            <a:spLocks noGrp="1" noChangeArrowheads="1"/>
          </p:cNvSpPr>
          <p:nvPr>
            <p:ph type="sldNum" sz="quarter" idx="3"/>
          </p:nvPr>
        </p:nvSpPr>
        <p:spPr bwMode="auto">
          <a:xfrm>
            <a:off x="5622027" y="6456364"/>
            <a:ext cx="4303025"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a:defRPr sz="1200">
                <a:latin typeface="Arial" pitchFamily="34" charset="0"/>
                <a:cs typeface="Arial" pitchFamily="34" charset="0"/>
              </a:defRPr>
            </a:lvl1pPr>
          </a:lstStyle>
          <a:p>
            <a:pPr>
              <a:defRPr/>
            </a:pPr>
            <a:fld id="{002CDBFE-53CC-4050-8DFF-B5E242F2ACC2}" type="slidenum">
              <a:rPr lang="ru-RU"/>
              <a:pPr>
                <a:defRPr/>
              </a:pPr>
              <a:t>‹#›</a:t>
            </a:fld>
            <a:endParaRPr lang="ru-RU"/>
          </a:p>
        </p:txBody>
      </p:sp>
    </p:spTree>
    <p:extLst>
      <p:ext uri="{BB962C8B-B14F-4D97-AF65-F5344CB8AC3E}">
        <p14:creationId xmlns:p14="http://schemas.microsoft.com/office/powerpoint/2010/main" val="2344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4303025"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2291" name="Rectangle 3"/>
          <p:cNvSpPr>
            <a:spLocks noGrp="1" noChangeArrowheads="1"/>
          </p:cNvSpPr>
          <p:nvPr>
            <p:ph type="dt" idx="1"/>
          </p:nvPr>
        </p:nvSpPr>
        <p:spPr bwMode="auto">
          <a:xfrm>
            <a:off x="5622027" y="1"/>
            <a:ext cx="4303025" cy="3397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155652" name="Rectangle 4"/>
          <p:cNvSpPr>
            <a:spLocks noGrp="1" noRot="1" noChangeAspect="1" noChangeArrowheads="1" noTextEdit="1"/>
          </p:cNvSpPr>
          <p:nvPr>
            <p:ph type="sldImg" idx="2"/>
          </p:nvPr>
        </p:nvSpPr>
        <p:spPr bwMode="auto">
          <a:xfrm>
            <a:off x="3267075" y="509588"/>
            <a:ext cx="3397250" cy="25495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92030" y="3228976"/>
            <a:ext cx="7942580" cy="3059113"/>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1" y="6456364"/>
            <a:ext cx="4303025"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2295" name="Rectangle 7"/>
          <p:cNvSpPr>
            <a:spLocks noGrp="1" noChangeArrowheads="1"/>
          </p:cNvSpPr>
          <p:nvPr>
            <p:ph type="sldNum" sz="quarter" idx="5"/>
          </p:nvPr>
        </p:nvSpPr>
        <p:spPr bwMode="auto">
          <a:xfrm>
            <a:off x="5622027" y="6456364"/>
            <a:ext cx="4303025" cy="3397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a:defRPr sz="1200">
                <a:latin typeface="Arial" charset="0"/>
                <a:cs typeface="+mn-cs"/>
              </a:defRPr>
            </a:lvl1pPr>
          </a:lstStyle>
          <a:p>
            <a:pPr>
              <a:defRPr/>
            </a:pPr>
            <a:fld id="{E777308A-AE8E-4630-9BD9-682B9E7850D3}" type="slidenum">
              <a:rPr lang="ru-RU"/>
              <a:pPr>
                <a:defRPr/>
              </a:pPr>
              <a:t>‹#›</a:t>
            </a:fld>
            <a:endParaRPr lang="ru-RU"/>
          </a:p>
        </p:txBody>
      </p:sp>
    </p:spTree>
    <p:extLst>
      <p:ext uri="{BB962C8B-B14F-4D97-AF65-F5344CB8AC3E}">
        <p14:creationId xmlns:p14="http://schemas.microsoft.com/office/powerpoint/2010/main" val="9946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7075" y="509588"/>
            <a:ext cx="3397250" cy="2549525"/>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267075" y="509588"/>
            <a:ext cx="3397250" cy="2549525"/>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www.thmemgallery.com</a:t>
            </a:r>
            <a:endParaRPr lang="en-US"/>
          </a:p>
        </p:txBody>
      </p:sp>
      <p:sp>
        <p:nvSpPr>
          <p:cNvPr id="5" name="Footer Placeholder 4"/>
          <p:cNvSpPr>
            <a:spLocks noGrp="1"/>
          </p:cNvSpPr>
          <p:nvPr>
            <p:ph type="ftr" sz="quarter" idx="11"/>
          </p:nvPr>
        </p:nvSpPr>
        <p:spPr/>
        <p:txBody>
          <a:bodyPr/>
          <a:lstStyle/>
          <a:p>
            <a:pPr>
              <a:defRPr/>
            </a:pPr>
            <a:r>
              <a:rPr lang="en-US" smtClean="0"/>
              <a:t>Company Logo</a:t>
            </a:r>
            <a:endParaRPr lang="en-US"/>
          </a:p>
        </p:txBody>
      </p:sp>
      <p:sp>
        <p:nvSpPr>
          <p:cNvPr id="6" name="Slide Number Placeholder 5"/>
          <p:cNvSpPr>
            <a:spLocks noGrp="1"/>
          </p:cNvSpPr>
          <p:nvPr>
            <p:ph type="sldNum" sz="quarter" idx="12"/>
          </p:nvPr>
        </p:nvSpPr>
        <p:spPr/>
        <p:txBody>
          <a:bodyPr/>
          <a:lstStyle/>
          <a:p>
            <a:pPr>
              <a:defRPr/>
            </a:pPr>
            <a:fld id="{2233FFBA-EDD8-4E22-B652-C6FA03642EC0}" type="slidenum">
              <a:rPr lang="en-US" smtClean="0"/>
              <a:pPr>
                <a:defRPr/>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FE3E324-98C7-4723-9AC4-8C9EF17760B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8F4D4F-AF14-44CC-A19A-54510634969B}"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0476153-286A-454B-821B-C2F1A0513EEA}" type="datetimeFigureOut">
              <a:rPr lang="ru-RU" smtClean="0"/>
              <a:pPr>
                <a:defRPr/>
              </a:pPr>
              <a:t>13.11.2020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21C65044-0382-43DB-BE6E-5A5B4FF2EA46}"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6530" r:id="rId1"/>
    <p:sldLayoutId id="2147486531" r:id="rId2"/>
    <p:sldLayoutId id="2147486532" r:id="rId3"/>
    <p:sldLayoutId id="2147486533" r:id="rId4"/>
    <p:sldLayoutId id="2147486534" r:id="rId5"/>
    <p:sldLayoutId id="2147486535" r:id="rId6"/>
    <p:sldLayoutId id="2147486536" r:id="rId7"/>
    <p:sldLayoutId id="2147486537" r:id="rId8"/>
    <p:sldLayoutId id="2147486538" r:id="rId9"/>
    <p:sldLayoutId id="2147486539" r:id="rId10"/>
    <p:sldLayoutId id="2147486540"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diagramData" Target="../diagrams/data4.xml"/><Relationship Id="rId21" Type="http://schemas.openxmlformats.org/officeDocument/2006/relationships/diagramColors" Target="../diagrams/colors7.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5" Type="http://schemas.openxmlformats.org/officeDocument/2006/relationships/diagramQuickStyle" Target="../diagrams/quickStyle8.xml"/><Relationship Id="rId2" Type="http://schemas.openxmlformats.org/officeDocument/2006/relationships/image" Target="../media/image14.jpeg"/><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24" Type="http://schemas.openxmlformats.org/officeDocument/2006/relationships/diagramLayout" Target="../diagrams/layout8.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23" Type="http://schemas.openxmlformats.org/officeDocument/2006/relationships/diagramData" Target="../diagrams/data8.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 Id="rId27" Type="http://schemas.microsoft.com/office/2007/relationships/diagramDrawing" Target="../diagrams/drawing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udget для граждан 1л.jpg"/>
          <p:cNvPicPr>
            <a:picLocks noChangeAspect="1"/>
          </p:cNvPicPr>
          <p:nvPr/>
        </p:nvPicPr>
        <p:blipFill>
          <a:blip r:embed="rId2" cstate="print"/>
          <a:stretch>
            <a:fillRect/>
          </a:stretch>
        </p:blipFill>
        <p:spPr>
          <a:xfrm>
            <a:off x="0" y="1"/>
            <a:ext cx="9144000" cy="6858000"/>
          </a:xfrm>
          <a:prstGeom prst="rect">
            <a:avLst/>
          </a:prstGeom>
          <a:ln>
            <a:noFill/>
          </a:ln>
          <a:effectLst>
            <a:softEdge rad="112500"/>
          </a:effectLst>
        </p:spPr>
      </p:pic>
      <p:sp>
        <p:nvSpPr>
          <p:cNvPr id="3" name="Прямоугольник 2"/>
          <p:cNvSpPr/>
          <p:nvPr/>
        </p:nvSpPr>
        <p:spPr>
          <a:xfrm>
            <a:off x="139849" y="4260028"/>
            <a:ext cx="4195482" cy="2597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Бюджет для граждан по проекту решения Северо-Енисейского районного Совета депутатов «О бюджете Северо-Енисейского района на 2021 год и плановый период 2022-2023 годов»</a:t>
            </a:r>
          </a:p>
        </p:txBody>
      </p:sp>
      <p:pic>
        <p:nvPicPr>
          <p:cNvPr id="4" name="Picture 1"/>
          <p:cNvPicPr>
            <a:picLocks noChangeAspect="1" noChangeArrowheads="1"/>
          </p:cNvPicPr>
          <p:nvPr/>
        </p:nvPicPr>
        <p:blipFill>
          <a:blip r:embed="rId3" cstate="print"/>
          <a:srcRect/>
          <a:stretch>
            <a:fillRect/>
          </a:stretch>
        </p:blipFill>
        <p:spPr bwMode="auto">
          <a:xfrm>
            <a:off x="0" y="0"/>
            <a:ext cx="1037475" cy="1269427"/>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вальная выноска 5"/>
          <p:cNvSpPr/>
          <p:nvPr/>
        </p:nvSpPr>
        <p:spPr>
          <a:xfrm>
            <a:off x="738467" y="739588"/>
            <a:ext cx="4921624" cy="3603812"/>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400" b="1" i="1" dirty="0" smtClean="0">
                <a:solidFill>
                  <a:schemeClr val="tx1"/>
                </a:solidFill>
                <a:latin typeface="Times New Roman" pitchFamily="18" charset="0"/>
                <a:cs typeface="Times New Roman" pitchFamily="18" charset="0"/>
              </a:rPr>
              <a:t>ГОСУДАРСТВЕННЙ ИЛИ МУНИЦИПАЛЬНЫЙ ДОЛГ-</a:t>
            </a:r>
            <a:r>
              <a:rPr lang="ru-RU" sz="1400" b="1" i="1" dirty="0" smtClean="0">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Российской Федерации, принятые на себя Российской Федерацией, субъектом Российской Федерации или муниципальным образованием</a:t>
            </a:r>
          </a:p>
        </p:txBody>
      </p:sp>
      <p:sp>
        <p:nvSpPr>
          <p:cNvPr id="7" name="Прямоугольник с двумя скругленными соседними углами 6"/>
          <p:cNvSpPr/>
          <p:nvPr/>
        </p:nvSpPr>
        <p:spPr>
          <a:xfrm>
            <a:off x="3429000" y="4814047"/>
            <a:ext cx="5311588" cy="1775012"/>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sz="1400" b="1" dirty="0" smtClean="0">
                <a:solidFill>
                  <a:schemeClr val="tx1"/>
                </a:solidFill>
                <a:latin typeface="Times New Roman" pitchFamily="18" charset="0"/>
                <a:ea typeface="Calibri" pitchFamily="34" charset="0"/>
                <a:cs typeface="Times New Roman" pitchFamily="18" charset="0"/>
              </a:rPr>
              <a:t>Внутренний долг</a:t>
            </a:r>
            <a:r>
              <a:rPr lang="ru-RU" sz="1400" dirty="0" smtClean="0">
                <a:solidFill>
                  <a:schemeClr val="tx1"/>
                </a:solidFill>
                <a:latin typeface="Times New Roman" pitchFamily="18" charset="0"/>
                <a:ea typeface="Calibri" pitchFamily="34" charset="0"/>
                <a:cs typeface="Times New Roman" pitchFamily="18" charset="0"/>
              </a:rPr>
              <a:t> - 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endParaRPr lang="ru-RU" sz="1400" dirty="0" smtClean="0">
              <a:solidFill>
                <a:schemeClr val="tx1"/>
              </a:solidFill>
              <a:latin typeface="Arial" pitchFamily="34" charset="0"/>
            </a:endParaRPr>
          </a:p>
        </p:txBody>
      </p:sp>
      <p:sp>
        <p:nvSpPr>
          <p:cNvPr id="8" name="Прямоугольник с двумя скругленными соседними углами 7"/>
          <p:cNvSpPr/>
          <p:nvPr/>
        </p:nvSpPr>
        <p:spPr>
          <a:xfrm>
            <a:off x="5661212" y="282388"/>
            <a:ext cx="3119718" cy="3617259"/>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400" b="1" dirty="0" smtClean="0">
                <a:latin typeface="Times New Roman" pitchFamily="18" charset="0"/>
                <a:cs typeface="Times New Roman" pitchFamily="18" charset="0"/>
              </a:rPr>
              <a:t>Внешний долг </a:t>
            </a:r>
            <a:r>
              <a:rPr lang="ru-RU" sz="1400" dirty="0" smtClean="0">
                <a:latin typeface="Times New Roman" pitchFamily="18" charset="0"/>
                <a:cs typeface="Times New Roman" pitchFamily="18" charset="0"/>
              </a:rPr>
              <a:t>- 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p>
          <a:p>
            <a:pPr algn="ct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88" y="4814047"/>
            <a:ext cx="2822762" cy="1775012"/>
          </a:xfrm>
          <a:prstGeom prst="rect">
            <a:avLst/>
          </a:prstGeom>
        </p:spPr>
      </p:pic>
      <p:sp>
        <p:nvSpPr>
          <p:cNvPr id="9" name="Нашивка 8"/>
          <p:cNvSpPr/>
          <p:nvPr/>
        </p:nvSpPr>
        <p:spPr>
          <a:xfrm>
            <a:off x="432979" y="336998"/>
            <a:ext cx="804150" cy="65270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0" y="1731981"/>
            <a:ext cx="2883049" cy="1409252"/>
          </a:xfrm>
          <a:prstGeom prst="ellipse">
            <a:avLst/>
          </a:prstGeom>
          <a:ln>
            <a:noFill/>
          </a:ln>
          <a:effectLst>
            <a:outerShdw blurRad="149987" dist="250190" dir="8460000" algn="ctr">
              <a:srgbClr val="000000">
                <a:alpha val="28000"/>
              </a:srgbClr>
            </a:outerShdw>
            <a:reflection blurRad="6350" stA="50000" endA="295" endPos="92000" dist="1016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Северо-Енисейский районный Совет депутатов</a:t>
            </a:r>
            <a:endParaRPr lang="ru-RU" sz="1600" dirty="0">
              <a:latin typeface="Times New Roman" pitchFamily="18" charset="0"/>
              <a:cs typeface="Times New Roman" pitchFamily="18" charset="0"/>
            </a:endParaRPr>
          </a:p>
        </p:txBody>
      </p:sp>
      <p:sp>
        <p:nvSpPr>
          <p:cNvPr id="3" name="Овал 2"/>
          <p:cNvSpPr/>
          <p:nvPr/>
        </p:nvSpPr>
        <p:spPr>
          <a:xfrm>
            <a:off x="3051583" y="5127362"/>
            <a:ext cx="2971800" cy="1750807"/>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Главные распорядители бюджетных средств Северо-Енисейского района</a:t>
            </a:r>
            <a:endParaRPr lang="ru-RU" sz="1600" dirty="0">
              <a:latin typeface="Times New Roman" pitchFamily="18" charset="0"/>
              <a:cs typeface="Times New Roman" pitchFamily="18" charset="0"/>
            </a:endParaRPr>
          </a:p>
        </p:txBody>
      </p:sp>
      <p:sp>
        <p:nvSpPr>
          <p:cNvPr id="2" name="Заголовок 1"/>
          <p:cNvSpPr>
            <a:spLocks noGrp="1"/>
          </p:cNvSpPr>
          <p:nvPr>
            <p:ph type="title"/>
          </p:nvPr>
        </p:nvSpPr>
        <p:spPr>
          <a:xfrm>
            <a:off x="1118794" y="333487"/>
            <a:ext cx="7568005" cy="1054249"/>
          </a:xfrm>
        </p:spPr>
        <p:txBody>
          <a:bodyPr>
            <a:normAutofit fontScale="90000"/>
          </a:bodyPr>
          <a:lstStyle/>
          <a:p>
            <a:pPr marL="0" indent="0" algn="ctr">
              <a:buNone/>
            </a:pPr>
            <a:r>
              <a:rPr lang="ru-RU" sz="3600" dirty="0" smtClean="0">
                <a:latin typeface="Times New Roman" pitchFamily="18" charset="0"/>
                <a:cs typeface="Times New Roman" pitchFamily="18" charset="0"/>
              </a:rPr>
              <a:t>Участники бюджетного процесса</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Северо-Енисейского района</a:t>
            </a:r>
            <a:endParaRPr lang="ru-RU" sz="3600" dirty="0">
              <a:latin typeface="Times New Roman" pitchFamily="18" charset="0"/>
              <a:cs typeface="Times New Roman" pitchFamily="18" charset="0"/>
            </a:endParaRPr>
          </a:p>
        </p:txBody>
      </p:sp>
      <p:sp>
        <p:nvSpPr>
          <p:cNvPr id="4" name="Овал 3"/>
          <p:cNvSpPr/>
          <p:nvPr/>
        </p:nvSpPr>
        <p:spPr>
          <a:xfrm>
            <a:off x="6234056" y="1748117"/>
            <a:ext cx="2909944" cy="1414631"/>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Администрация Северо-Енисейского  района</a:t>
            </a:r>
            <a:endParaRPr lang="ru-RU" sz="1600" dirty="0">
              <a:latin typeface="Times New Roman" pitchFamily="18" charset="0"/>
              <a:cs typeface="Times New Roman" pitchFamily="18" charset="0"/>
            </a:endParaRPr>
          </a:p>
        </p:txBody>
      </p:sp>
      <p:sp>
        <p:nvSpPr>
          <p:cNvPr id="5" name="Овал 4"/>
          <p:cNvSpPr/>
          <p:nvPr/>
        </p:nvSpPr>
        <p:spPr>
          <a:xfrm>
            <a:off x="2970454" y="1366221"/>
            <a:ext cx="3160059" cy="1498002"/>
          </a:xfrm>
          <a:prstGeom prst="ellipse">
            <a:avLst/>
          </a:prstGeom>
          <a:ln>
            <a:noFill/>
          </a:ln>
          <a:effectLst>
            <a:outerShdw blurRad="149987" dist="250190" dir="8460000" algn="ctr">
              <a:srgbClr val="000000">
                <a:alpha val="28000"/>
              </a:srgbClr>
            </a:outerShdw>
            <a:reflection blurRad="6350" stA="50000" endA="300" endPos="550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Глава Северо-Енисейского района</a:t>
            </a:r>
            <a:endParaRPr lang="ru-RU" sz="1600" dirty="0">
              <a:latin typeface="Times New Roman" pitchFamily="18" charset="0"/>
              <a:cs typeface="Times New Roman" pitchFamily="18" charset="0"/>
            </a:endParaRPr>
          </a:p>
        </p:txBody>
      </p:sp>
      <p:sp>
        <p:nvSpPr>
          <p:cNvPr id="6" name="Овал 5"/>
          <p:cNvSpPr/>
          <p:nvPr/>
        </p:nvSpPr>
        <p:spPr>
          <a:xfrm>
            <a:off x="2622176" y="2887082"/>
            <a:ext cx="3980330" cy="2323651"/>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БЮДЖЕТ</a:t>
            </a:r>
            <a:endParaRPr lang="ru-RU" sz="1600" dirty="0">
              <a:latin typeface="Times New Roman" pitchFamily="18" charset="0"/>
              <a:cs typeface="Times New Roman" pitchFamily="18" charset="0"/>
            </a:endParaRPr>
          </a:p>
        </p:txBody>
      </p:sp>
      <p:sp>
        <p:nvSpPr>
          <p:cNvPr id="8" name="Овал 7"/>
          <p:cNvSpPr/>
          <p:nvPr/>
        </p:nvSpPr>
        <p:spPr>
          <a:xfrm>
            <a:off x="6357768" y="3151988"/>
            <a:ext cx="2786232" cy="179384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Финансовое управление администрации Северо-Енисейского района</a:t>
            </a:r>
            <a:endParaRPr lang="ru-RU" sz="1600" dirty="0">
              <a:latin typeface="Times New Roman" pitchFamily="18" charset="0"/>
              <a:cs typeface="Times New Roman" pitchFamily="18" charset="0"/>
            </a:endParaRPr>
          </a:p>
        </p:txBody>
      </p:sp>
      <p:sp>
        <p:nvSpPr>
          <p:cNvPr id="10" name="Овал 9"/>
          <p:cNvSpPr/>
          <p:nvPr/>
        </p:nvSpPr>
        <p:spPr>
          <a:xfrm>
            <a:off x="0" y="5210733"/>
            <a:ext cx="2883049" cy="166743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Главные администраторы доходов бюджета Северо-Енисейского района</a:t>
            </a:r>
            <a:endParaRPr lang="ru-RU" sz="1600" dirty="0">
              <a:latin typeface="Times New Roman" pitchFamily="18" charset="0"/>
              <a:cs typeface="Times New Roman" pitchFamily="18" charset="0"/>
            </a:endParaRPr>
          </a:p>
        </p:txBody>
      </p:sp>
      <p:sp>
        <p:nvSpPr>
          <p:cNvPr id="11" name="Овал 10"/>
          <p:cNvSpPr/>
          <p:nvPr/>
        </p:nvSpPr>
        <p:spPr>
          <a:xfrm>
            <a:off x="6090619" y="5045336"/>
            <a:ext cx="2786232" cy="167729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Получатели бюджетных средств бюджета Северо-Енисейского района</a:t>
            </a:r>
            <a:endParaRPr lang="ru-RU" sz="1600" dirty="0">
              <a:latin typeface="Times New Roman" pitchFamily="18" charset="0"/>
              <a:cs typeface="Times New Roman" pitchFamily="18" charset="0"/>
            </a:endParaRPr>
          </a:p>
        </p:txBody>
      </p:sp>
      <p:sp>
        <p:nvSpPr>
          <p:cNvPr id="12" name="Нашивка 11"/>
          <p:cNvSpPr/>
          <p:nvPr/>
        </p:nvSpPr>
        <p:spPr>
          <a:xfrm>
            <a:off x="465251" y="376518"/>
            <a:ext cx="1019304" cy="98970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Овал 12"/>
          <p:cNvSpPr/>
          <p:nvPr/>
        </p:nvSpPr>
        <p:spPr>
          <a:xfrm>
            <a:off x="13437" y="3278392"/>
            <a:ext cx="2883049" cy="166743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Times New Roman" pitchFamily="18" charset="0"/>
                <a:cs typeface="Times New Roman" pitchFamily="18" charset="0"/>
              </a:rPr>
              <a:t>Контрольно-счетная комиссия Северо-Енисейского района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Documents and Settings\rabota\Рабочий стол\картинки\i145.jpeg"/>
          <p:cNvPicPr>
            <a:picLocks noChangeAspect="1" noChangeArrowheads="1"/>
          </p:cNvPicPr>
          <p:nvPr/>
        </p:nvPicPr>
        <p:blipFill>
          <a:blip r:embed="rId2" cstate="print">
            <a:lum bright="70000" contrast="-70000"/>
          </a:blip>
          <a:srcRect/>
          <a:stretch>
            <a:fillRect/>
          </a:stretch>
        </p:blipFill>
        <p:spPr bwMode="auto">
          <a:xfrm>
            <a:off x="-1" y="0"/>
            <a:ext cx="6696635" cy="4235025"/>
          </a:xfrm>
          <a:prstGeom prst="rect">
            <a:avLst/>
          </a:prstGeom>
          <a:noFill/>
        </p:spPr>
      </p:pic>
      <p:pic>
        <p:nvPicPr>
          <p:cNvPr id="83975" name="Picture 7" descr="C:\Documents and Settings\rabota\Рабочий стол\картинки\рпвпв.jpeg"/>
          <p:cNvPicPr>
            <a:picLocks noChangeAspect="1" noChangeArrowheads="1"/>
          </p:cNvPicPr>
          <p:nvPr/>
        </p:nvPicPr>
        <p:blipFill>
          <a:blip r:embed="rId3" cstate="print">
            <a:lum bright="70000" contrast="-70000"/>
          </a:blip>
          <a:srcRect/>
          <a:stretch>
            <a:fillRect/>
          </a:stretch>
        </p:blipFill>
        <p:spPr bwMode="auto">
          <a:xfrm>
            <a:off x="3527612" y="4055282"/>
            <a:ext cx="5616388" cy="2802718"/>
          </a:xfrm>
          <a:prstGeom prst="rect">
            <a:avLst/>
          </a:prstGeom>
          <a:noFill/>
        </p:spPr>
      </p:pic>
      <p:sp>
        <p:nvSpPr>
          <p:cNvPr id="2" name="Заголовок 1"/>
          <p:cNvSpPr>
            <a:spLocks noGrp="1"/>
          </p:cNvSpPr>
          <p:nvPr>
            <p:ph type="title"/>
          </p:nvPr>
        </p:nvSpPr>
        <p:spPr>
          <a:xfrm>
            <a:off x="457199" y="0"/>
            <a:ext cx="8536193" cy="954741"/>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a:buNone/>
            </a:pPr>
            <a:r>
              <a:rPr lang="ru-RU"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Стадии  бюджетного процесса  в</a:t>
            </a:r>
            <a:br>
              <a:rPr lang="ru-RU"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ru-RU"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Северо-Енисейском районе</a:t>
            </a:r>
            <a:endParaRPr lang="ru-RU"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Содержимое 14"/>
          <p:cNvSpPr>
            <a:spLocks noGrp="1"/>
          </p:cNvSpPr>
          <p:nvPr>
            <p:ph sz="quarter" idx="13"/>
          </p:nvPr>
        </p:nvSpPr>
        <p:spPr/>
        <p:txBody>
          <a:bodyPr/>
          <a:lstStyle/>
          <a:p>
            <a:pPr>
              <a:buNone/>
            </a:pPr>
            <a:endParaRPr lang="ru-RU" dirty="0" smtClean="0"/>
          </a:p>
          <a:p>
            <a:pPr>
              <a:buNone/>
            </a:pPr>
            <a:endParaRPr lang="ru-RU" dirty="0" smtClean="0"/>
          </a:p>
        </p:txBody>
      </p:sp>
      <p:sp>
        <p:nvSpPr>
          <p:cNvPr id="16" name="Нашивка 15"/>
          <p:cNvSpPr/>
          <p:nvPr/>
        </p:nvSpPr>
        <p:spPr>
          <a:xfrm>
            <a:off x="123695" y="107577"/>
            <a:ext cx="925175" cy="90095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13" name="Схема 12"/>
          <p:cNvGraphicFramePr/>
          <p:nvPr>
            <p:extLst>
              <p:ext uri="{D42A27DB-BD31-4B8C-83A1-F6EECF244321}">
                <p14:modId xmlns:p14="http://schemas.microsoft.com/office/powerpoint/2010/main" val="514318459"/>
              </p:ext>
            </p:extLst>
          </p:nvPr>
        </p:nvGraphicFramePr>
        <p:xfrm>
          <a:off x="262218" y="1075763"/>
          <a:ext cx="8881782" cy="5674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ld-activ.com/wp-content/uploads/2013/02/smajlik-s-kal-kulyatorom.jpg"/>
          <p:cNvPicPr>
            <a:picLocks noChangeAspect="1" noChangeArrowheads="1"/>
          </p:cNvPicPr>
          <p:nvPr/>
        </p:nvPicPr>
        <p:blipFill>
          <a:blip r:embed="rId2" cstate="print"/>
          <a:srcRect/>
          <a:stretch>
            <a:fillRect/>
          </a:stretch>
        </p:blipFill>
        <p:spPr bwMode="auto">
          <a:xfrm>
            <a:off x="0" y="4569310"/>
            <a:ext cx="3345628" cy="2382819"/>
          </a:xfrm>
          <a:prstGeom prst="rect">
            <a:avLst/>
          </a:prstGeom>
          <a:ln>
            <a:noFill/>
          </a:ln>
          <a:effectLst>
            <a:softEdge rad="112500"/>
          </a:effectLst>
        </p:spPr>
      </p:pic>
      <p:cxnSp>
        <p:nvCxnSpPr>
          <p:cNvPr id="4" name="Прямая соединительная линия 3"/>
          <p:cNvCxnSpPr/>
          <p:nvPr/>
        </p:nvCxnSpPr>
        <p:spPr>
          <a:xfrm>
            <a:off x="179388" y="1221317"/>
            <a:ext cx="885666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Заголовок 1"/>
          <p:cNvSpPr txBox="1">
            <a:spLocks/>
          </p:cNvSpPr>
          <p:nvPr/>
        </p:nvSpPr>
        <p:spPr bwMode="auto">
          <a:xfrm>
            <a:off x="882127" y="165101"/>
            <a:ext cx="8003688" cy="960967"/>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ru-RU" sz="2400" b="1" i="1" kern="0" dirty="0">
                <a:solidFill>
                  <a:srgbClr val="000000"/>
                </a:solidFill>
                <a:latin typeface="Arial"/>
                <a:cs typeface="Arial" pitchFamily="34" charset="0"/>
              </a:rPr>
              <a:t>Основные </a:t>
            </a:r>
            <a:r>
              <a:rPr lang="ru-RU" sz="2400" b="1" i="1" kern="0" dirty="0" smtClean="0">
                <a:solidFill>
                  <a:srgbClr val="000000"/>
                </a:solidFill>
                <a:latin typeface="Arial"/>
                <a:cs typeface="Arial" pitchFamily="34" charset="0"/>
              </a:rPr>
              <a:t>цели и задачи </a:t>
            </a:r>
            <a:r>
              <a:rPr lang="ru-RU" sz="2400" b="1" i="1" kern="0" dirty="0">
                <a:solidFill>
                  <a:srgbClr val="000000"/>
                </a:solidFill>
                <a:latin typeface="Arial"/>
                <a:cs typeface="Arial" pitchFamily="34" charset="0"/>
              </a:rPr>
              <a:t>бюджетной политики </a:t>
            </a:r>
            <a:br>
              <a:rPr lang="ru-RU" sz="2400" b="1" i="1" kern="0" dirty="0">
                <a:solidFill>
                  <a:srgbClr val="000000"/>
                </a:solidFill>
                <a:latin typeface="Arial"/>
                <a:cs typeface="Arial" pitchFamily="34" charset="0"/>
              </a:rPr>
            </a:br>
            <a:r>
              <a:rPr lang="ru-RU" sz="2400" b="1" i="1" kern="0" dirty="0" smtClean="0">
                <a:solidFill>
                  <a:srgbClr val="000000"/>
                </a:solidFill>
                <a:latin typeface="Arial"/>
                <a:cs typeface="Arial" pitchFamily="34" charset="0"/>
              </a:rPr>
              <a:t>Северо-Енисейского района на 2021-2023 </a:t>
            </a:r>
            <a:r>
              <a:rPr lang="ru-RU" sz="2400" b="1" i="1" kern="0" dirty="0">
                <a:solidFill>
                  <a:srgbClr val="000000"/>
                </a:solidFill>
                <a:latin typeface="Arial"/>
                <a:cs typeface="Arial" pitchFamily="34" charset="0"/>
              </a:rPr>
              <a:t>годы</a:t>
            </a:r>
            <a:endParaRPr lang="ru-RU" sz="2000" b="1" i="1" kern="0" dirty="0">
              <a:solidFill>
                <a:srgbClr val="000000"/>
              </a:solidFill>
              <a:latin typeface="Arial"/>
              <a:cs typeface="+mn-cs"/>
            </a:endParaRPr>
          </a:p>
        </p:txBody>
      </p:sp>
      <p:sp>
        <p:nvSpPr>
          <p:cNvPr id="33" name="Номер слайда 13"/>
          <p:cNvSpPr txBox="1">
            <a:spLocks/>
          </p:cNvSpPr>
          <p:nvPr/>
        </p:nvSpPr>
        <p:spPr>
          <a:xfrm>
            <a:off x="8675689" y="-27517"/>
            <a:ext cx="433387" cy="366184"/>
          </a:xfrm>
          <a:prstGeom prst="rect">
            <a:avLst/>
          </a:prstGeom>
        </p:spPr>
        <p:txBody>
          <a:bodyPr anchor="ctr"/>
          <a:lstStyle/>
          <a:p>
            <a:pPr algn="r" fontAlgn="auto">
              <a:spcBef>
                <a:spcPts val="0"/>
              </a:spcBef>
              <a:spcAft>
                <a:spcPts val="0"/>
              </a:spcAft>
              <a:defRPr/>
            </a:pPr>
            <a:fld id="{21B7217B-8F92-4265-BB2C-1BB4794EF30C}" type="slidenum">
              <a:rPr lang="ru-RU" sz="1400">
                <a:solidFill>
                  <a:schemeClr val="tx1">
                    <a:tint val="75000"/>
                  </a:schemeClr>
                </a:solidFill>
                <a:latin typeface="Arial" pitchFamily="34" charset="0"/>
                <a:cs typeface="Arial" pitchFamily="34" charset="0"/>
              </a:rPr>
              <a:pPr algn="r" fontAlgn="auto">
                <a:spcBef>
                  <a:spcPts val="0"/>
                </a:spcBef>
                <a:spcAft>
                  <a:spcPts val="0"/>
                </a:spcAft>
                <a:defRPr/>
              </a:pPr>
              <a:t>12</a:t>
            </a:fld>
            <a:endParaRPr lang="ru-RU" sz="1400" dirty="0">
              <a:solidFill>
                <a:schemeClr val="tx1">
                  <a:tint val="75000"/>
                </a:schemeClr>
              </a:solidFill>
              <a:latin typeface="Arial" pitchFamily="34" charset="0"/>
              <a:cs typeface="Arial" pitchFamily="34" charset="0"/>
            </a:endParaRPr>
          </a:p>
        </p:txBody>
      </p:sp>
      <p:graphicFrame>
        <p:nvGraphicFramePr>
          <p:cNvPr id="7" name="Схема 6"/>
          <p:cNvGraphicFramePr/>
          <p:nvPr>
            <p:extLst>
              <p:ext uri="{D42A27DB-BD31-4B8C-83A1-F6EECF244321}">
                <p14:modId xmlns:p14="http://schemas.microsoft.com/office/powerpoint/2010/main" val="1643580437"/>
              </p:ext>
            </p:extLst>
          </p:nvPr>
        </p:nvGraphicFramePr>
        <p:xfrm>
          <a:off x="4712821" y="1291240"/>
          <a:ext cx="3962868" cy="1328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3590843571"/>
              </p:ext>
            </p:extLst>
          </p:nvPr>
        </p:nvGraphicFramePr>
        <p:xfrm>
          <a:off x="4736809" y="5338483"/>
          <a:ext cx="4149006" cy="151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1400160645"/>
              </p:ext>
            </p:extLst>
          </p:nvPr>
        </p:nvGraphicFramePr>
        <p:xfrm>
          <a:off x="4719918" y="2608731"/>
          <a:ext cx="4069079" cy="13984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Схема 7"/>
          <p:cNvGraphicFramePr/>
          <p:nvPr>
            <p:extLst>
              <p:ext uri="{D42A27DB-BD31-4B8C-83A1-F6EECF244321}">
                <p14:modId xmlns:p14="http://schemas.microsoft.com/office/powerpoint/2010/main" val="814876467"/>
              </p:ext>
            </p:extLst>
          </p:nvPr>
        </p:nvGraphicFramePr>
        <p:xfrm>
          <a:off x="4720068" y="3992879"/>
          <a:ext cx="4172314" cy="14218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 name="Схема 1"/>
          <p:cNvGraphicFramePr/>
          <p:nvPr>
            <p:extLst>
              <p:ext uri="{D42A27DB-BD31-4B8C-83A1-F6EECF244321}">
                <p14:modId xmlns:p14="http://schemas.microsoft.com/office/powerpoint/2010/main" val="2401769669"/>
              </p:ext>
            </p:extLst>
          </p:nvPr>
        </p:nvGraphicFramePr>
        <p:xfrm>
          <a:off x="179388" y="1221317"/>
          <a:ext cx="5522165" cy="478951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8" name="Нашивка 27"/>
          <p:cNvSpPr/>
          <p:nvPr/>
        </p:nvSpPr>
        <p:spPr>
          <a:xfrm>
            <a:off x="228584" y="380027"/>
            <a:ext cx="739604" cy="738767"/>
          </a:xfrm>
          <a:prstGeom prst="chevron">
            <a:avLst>
              <a:gd name="adj" fmla="val 51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4326bd47eff0d4bbd075b690312df75.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1000" y="537882"/>
            <a:ext cx="8458200" cy="1400383"/>
          </a:xfrm>
          <a:prstGeom prst="rect">
            <a:avLst/>
          </a:prstGeom>
        </p:spPr>
        <p:txBody>
          <a:bodyPr wrap="square">
            <a:spAutoFit/>
          </a:bodyPr>
          <a:lstStyle/>
          <a:p>
            <a:pPr algn="ctr"/>
            <a:r>
              <a:rPr lang="ru-RU" sz="2000" i="1" dirty="0" smtClean="0">
                <a:solidFill>
                  <a:schemeClr val="accent1">
                    <a:lumMod val="75000"/>
                  </a:schemeClr>
                </a:solidFill>
              </a:rPr>
              <a:t>Уважаемые жители Северо-Енисейского района!</a:t>
            </a:r>
          </a:p>
          <a:p>
            <a:pPr algn="ctr"/>
            <a:endParaRPr lang="ru-RU" sz="800" i="1" dirty="0" smtClean="0">
              <a:solidFill>
                <a:schemeClr val="accent1">
                  <a:lumMod val="75000"/>
                </a:schemeClr>
              </a:solidFill>
            </a:endParaRPr>
          </a:p>
          <a:p>
            <a:pPr algn="ctr"/>
            <a:r>
              <a:rPr lang="ru-RU" sz="1900" i="1" dirty="0" smtClean="0">
                <a:solidFill>
                  <a:schemeClr val="accent1">
                    <a:lumMod val="75000"/>
                  </a:schemeClr>
                </a:solidFill>
              </a:rPr>
              <a:t>Бюджет для граждан» познакомит Вас с основными положениями бюджета Северо-Енисейского района на  2021  год и </a:t>
            </a:r>
          </a:p>
          <a:p>
            <a:pPr algn="ctr"/>
            <a:r>
              <a:rPr lang="ru-RU" sz="1900" i="1" dirty="0" smtClean="0">
                <a:solidFill>
                  <a:schemeClr val="accent1">
                    <a:lumMod val="75000"/>
                  </a:schemeClr>
                </a:solidFill>
              </a:rPr>
              <a:t> плановый период 2022 - 2023 годов</a:t>
            </a:r>
            <a:endParaRPr lang="ru-RU" sz="1900" dirty="0">
              <a:solidFill>
                <a:schemeClr val="accent1">
                  <a:lumMod val="75000"/>
                </a:schemeClr>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600"/>
            <a:ext cx="3456384" cy="2971800"/>
          </a:xfrm>
          <a:prstGeom prst="rect">
            <a:avLst/>
          </a:prstGeom>
          <a:noFill/>
          <a:ln>
            <a:noFill/>
          </a:ln>
          <a:effectLst>
            <a:glow rad="317500">
              <a:schemeClr val="accent1">
                <a:alpha val="40000"/>
              </a:schemeClr>
            </a:glow>
            <a:outerShdw dist="35921" dir="2700000" algn="ctr" rotWithShape="0">
              <a:schemeClr val="bg2"/>
            </a:outerShdw>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128247" y="1949824"/>
            <a:ext cx="4787153" cy="4801314"/>
          </a:xfrm>
          <a:prstGeom prst="rect">
            <a:avLst/>
          </a:prstGeom>
        </p:spPr>
        <p:txBody>
          <a:bodyPr wrap="square">
            <a:spAutoFit/>
          </a:bodyPr>
          <a:lstStyle/>
          <a:p>
            <a:pPr algn="ctr">
              <a:lnSpc>
                <a:spcPct val="120000"/>
              </a:lnSpc>
            </a:pPr>
            <a:r>
              <a:rPr lang="ru-RU" sz="1700" i="1" dirty="0" smtClean="0"/>
              <a:t>Представленная информация предназначена для широкого круга пользователей и будет интересна и полезна всем категориям населения. Бюджет Северо-Енисейского района затрагивает интересы каждого</a:t>
            </a:r>
          </a:p>
          <a:p>
            <a:pPr algn="ctr">
              <a:lnSpc>
                <a:spcPct val="120000"/>
              </a:lnSpc>
            </a:pPr>
            <a:r>
              <a:rPr lang="ru-RU" sz="1700" i="1" dirty="0" smtClean="0"/>
              <a:t> жителя района. Мы постарались в доступной и понятной форме показать основные показатели бюджета.</a:t>
            </a:r>
            <a:r>
              <a:rPr lang="ru-RU" sz="1700" dirty="0" smtClean="0"/>
              <a:t> </a:t>
            </a:r>
            <a:r>
              <a:rPr lang="ru-RU" sz="1700" i="1" dirty="0" smtClean="0"/>
              <a:t>Надеемся, что информация о бюджете, представленная в информативной и компактной форме, позволит уточнить знания о бюджете района и будет способствовать активному участию граждан в бюджетном процессе района</a:t>
            </a:r>
            <a:endParaRPr lang="ru-RU" sz="17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895" y="0"/>
            <a:ext cx="4087907" cy="20305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tx1"/>
                </a:solidFill>
                <a:latin typeface="Times New Roman" pitchFamily="18" charset="0"/>
                <a:cs typeface="Times New Roman" pitchFamily="18" charset="0"/>
              </a:rPr>
              <a:t>ДОХОДЫ </a:t>
            </a:r>
          </a:p>
          <a:p>
            <a:r>
              <a:rPr lang="ru-RU" dirty="0" smtClean="0">
                <a:solidFill>
                  <a:schemeClr val="tx1"/>
                </a:solidFill>
                <a:latin typeface="Times New Roman" pitchFamily="18" charset="0"/>
                <a:cs typeface="Times New Roman" pitchFamily="18" charset="0"/>
              </a:rPr>
              <a:t>Поступающие в бюджет денежные средства (налоги юридических и физических лиц, штрафы, административные платежи и сборы, финансовая помощь)</a:t>
            </a:r>
            <a:endParaRPr lang="ru-RU" dirty="0">
              <a:solidFill>
                <a:schemeClr val="tx1"/>
              </a:solidFill>
            </a:endParaRPr>
          </a:p>
        </p:txBody>
      </p:sp>
      <p:sp>
        <p:nvSpPr>
          <p:cNvPr id="5" name="Прямоугольник 4"/>
          <p:cNvSpPr/>
          <p:nvPr/>
        </p:nvSpPr>
        <p:spPr>
          <a:xfrm>
            <a:off x="4061011" y="-1"/>
            <a:ext cx="5056453" cy="20305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tx1"/>
                </a:solidFill>
                <a:latin typeface="Times New Roman" pitchFamily="18" charset="0"/>
                <a:cs typeface="Times New Roman" pitchFamily="18" charset="0"/>
              </a:rPr>
              <a:t>РАСХОДЫ</a:t>
            </a:r>
          </a:p>
          <a:p>
            <a:pPr algn="ctr"/>
            <a:r>
              <a:rPr lang="ru-RU" dirty="0" smtClean="0">
                <a:solidFill>
                  <a:schemeClr val="tx1"/>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(образование,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культура, физическая культура, молодежная политика и другие), капитальное строительство и другие)</a:t>
            </a:r>
            <a:endParaRPr lang="ru-RU" dirty="0">
              <a:solidFill>
                <a:schemeClr val="tx1"/>
              </a:solidFill>
            </a:endParaRPr>
          </a:p>
        </p:txBody>
      </p:sp>
      <p:sp>
        <p:nvSpPr>
          <p:cNvPr id="10" name="Овальная выноска 9"/>
          <p:cNvSpPr/>
          <p:nvPr/>
        </p:nvSpPr>
        <p:spPr>
          <a:xfrm>
            <a:off x="5119742" y="2030505"/>
            <a:ext cx="4055992" cy="1563400"/>
          </a:xfrm>
          <a:prstGeom prst="wedgeEllipseCallout">
            <a:avLst>
              <a:gd name="adj1" fmla="val -31840"/>
              <a:gd name="adj2" fmla="val 815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dirty="0">
                <a:solidFill>
                  <a:schemeClr val="accent6">
                    <a:lumMod val="50000"/>
                  </a:schemeClr>
                </a:solidFill>
                <a:latin typeface="Times New Roman" pitchFamily="18" charset="0"/>
                <a:cs typeface="Times New Roman" pitchFamily="18" charset="0"/>
              </a:rPr>
              <a:t>Если расходная часть бюджета превышает доходную, то бюджет формируется с </a:t>
            </a:r>
            <a:r>
              <a:rPr lang="ru-RU" b="1" dirty="0">
                <a:solidFill>
                  <a:schemeClr val="accent6">
                    <a:lumMod val="50000"/>
                  </a:schemeClr>
                </a:solidFill>
                <a:latin typeface="Times New Roman" pitchFamily="18" charset="0"/>
                <a:cs typeface="Times New Roman" pitchFamily="18" charset="0"/>
              </a:rPr>
              <a:t>дефицитом (-</a:t>
            </a:r>
            <a:r>
              <a:rPr lang="ru-RU" dirty="0">
                <a:solidFill>
                  <a:schemeClr val="accent6">
                    <a:lumMod val="50000"/>
                  </a:schemeClr>
                </a:solidFill>
                <a:latin typeface="Times New Roman" pitchFamily="18" charset="0"/>
                <a:cs typeface="Times New Roman" pitchFamily="18" charset="0"/>
              </a:rPr>
              <a:t>)</a:t>
            </a:r>
          </a:p>
        </p:txBody>
      </p:sp>
      <p:sp>
        <p:nvSpPr>
          <p:cNvPr id="12" name="Овальная выноска 11"/>
          <p:cNvSpPr/>
          <p:nvPr/>
        </p:nvSpPr>
        <p:spPr>
          <a:xfrm>
            <a:off x="1" y="2030505"/>
            <a:ext cx="2697480" cy="2719911"/>
          </a:xfrm>
          <a:prstGeom prst="wedgeEllipseCallout">
            <a:avLst>
              <a:gd name="adj1" fmla="val 72799"/>
              <a:gd name="adj2" fmla="val 3808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accent6">
                    <a:lumMod val="50000"/>
                  </a:schemeClr>
                </a:solidFill>
                <a:latin typeface="Times New Roman" pitchFamily="18" charset="0"/>
                <a:cs typeface="Times New Roman" pitchFamily="18" charset="0"/>
              </a:rPr>
              <a:t>Превышение доходов над расходами  образует положительный остаток бюджета – </a:t>
            </a:r>
            <a:r>
              <a:rPr lang="ru-RU" b="1" dirty="0">
                <a:solidFill>
                  <a:schemeClr val="accent6">
                    <a:lumMod val="50000"/>
                  </a:schemeClr>
                </a:solidFill>
                <a:latin typeface="Times New Roman" pitchFamily="18" charset="0"/>
                <a:cs typeface="Times New Roman" pitchFamily="18" charset="0"/>
              </a:rPr>
              <a:t>профицит (+)</a:t>
            </a:r>
            <a:endParaRPr lang="ru-RU" b="1" dirty="0">
              <a:solidFill>
                <a:schemeClr val="accent6">
                  <a:lumMod val="50000"/>
                </a:schemeClr>
              </a:solidFill>
            </a:endParaRPr>
          </a:p>
        </p:txBody>
      </p:sp>
      <p:pic>
        <p:nvPicPr>
          <p:cNvPr id="11" name="Рисунок 10" descr="пппп.jpg"/>
          <p:cNvPicPr>
            <a:picLocks noChangeAspect="1"/>
          </p:cNvPicPr>
          <p:nvPr/>
        </p:nvPicPr>
        <p:blipFill>
          <a:blip r:embed="rId3" cstate="print"/>
          <a:stretch>
            <a:fillRect/>
          </a:stretch>
        </p:blipFill>
        <p:spPr>
          <a:xfrm>
            <a:off x="3471358" y="4370294"/>
            <a:ext cx="2488379" cy="2487706"/>
          </a:xfrm>
          <a:prstGeom prst="rect">
            <a:avLst/>
          </a:prstGeom>
        </p:spPr>
      </p:pic>
      <p:cxnSp>
        <p:nvCxnSpPr>
          <p:cNvPr id="3" name="Прямая соединительная линия 2"/>
          <p:cNvCxnSpPr/>
          <p:nvPr/>
        </p:nvCxnSpPr>
        <p:spPr>
          <a:xfrm>
            <a:off x="1711812" y="5730123"/>
            <a:ext cx="0" cy="1127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6" idx="0"/>
          </p:cNvCxnSpPr>
          <p:nvPr/>
        </p:nvCxnSpPr>
        <p:spPr>
          <a:xfrm flipV="1">
            <a:off x="636270" y="5336796"/>
            <a:ext cx="2389317" cy="7345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Равнобедренный треугольник 14"/>
          <p:cNvSpPr/>
          <p:nvPr/>
        </p:nvSpPr>
        <p:spPr>
          <a:xfrm>
            <a:off x="2399291" y="5296452"/>
            <a:ext cx="1252593" cy="8471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Расходы</a:t>
            </a:r>
            <a:endParaRPr lang="ru-RU" sz="800" dirty="0">
              <a:solidFill>
                <a:schemeClr val="tx1"/>
              </a:solidFill>
            </a:endParaRPr>
          </a:p>
        </p:txBody>
      </p:sp>
      <p:sp>
        <p:nvSpPr>
          <p:cNvPr id="16" name="Равнобедренный треугольник 15"/>
          <p:cNvSpPr/>
          <p:nvPr/>
        </p:nvSpPr>
        <p:spPr>
          <a:xfrm>
            <a:off x="-26895" y="6071344"/>
            <a:ext cx="1326330" cy="7866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Доходы</a:t>
            </a:r>
            <a:endParaRPr lang="ru-RU" sz="800" dirty="0">
              <a:solidFill>
                <a:schemeClr val="tx1"/>
              </a:solidFill>
            </a:endParaRPr>
          </a:p>
        </p:txBody>
      </p:sp>
      <p:cxnSp>
        <p:nvCxnSpPr>
          <p:cNvPr id="20" name="Прямая соединительная линия 19"/>
          <p:cNvCxnSpPr>
            <a:stCxn id="21" idx="0"/>
            <a:endCxn id="22" idx="0"/>
          </p:cNvCxnSpPr>
          <p:nvPr/>
        </p:nvCxnSpPr>
        <p:spPr>
          <a:xfrm>
            <a:off x="6221282" y="5326706"/>
            <a:ext cx="2328156" cy="643786"/>
          </a:xfrm>
          <a:prstGeom prst="line">
            <a:avLst/>
          </a:prstGeom>
        </p:spPr>
        <p:style>
          <a:lnRef idx="1">
            <a:schemeClr val="accent1"/>
          </a:lnRef>
          <a:fillRef idx="0">
            <a:schemeClr val="accent1"/>
          </a:fillRef>
          <a:effectRef idx="0">
            <a:schemeClr val="accent1"/>
          </a:effectRef>
          <a:fontRef idx="minor">
            <a:schemeClr val="tx1"/>
          </a:fontRef>
        </p:style>
      </p:cxnSp>
      <p:sp>
        <p:nvSpPr>
          <p:cNvPr id="21" name="Равнобедренный треугольник 20"/>
          <p:cNvSpPr/>
          <p:nvPr/>
        </p:nvSpPr>
        <p:spPr>
          <a:xfrm>
            <a:off x="5558117" y="5326706"/>
            <a:ext cx="1326330" cy="78665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Доходы</a:t>
            </a:r>
            <a:endParaRPr lang="ru-RU" sz="800" dirty="0">
              <a:solidFill>
                <a:schemeClr val="tx1"/>
              </a:solidFill>
            </a:endParaRPr>
          </a:p>
        </p:txBody>
      </p:sp>
      <p:sp>
        <p:nvSpPr>
          <p:cNvPr id="22" name="Равнобедренный треугольник 21"/>
          <p:cNvSpPr/>
          <p:nvPr/>
        </p:nvSpPr>
        <p:spPr>
          <a:xfrm>
            <a:off x="7923141" y="5970492"/>
            <a:ext cx="1252593" cy="84716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Расходы</a:t>
            </a:r>
            <a:endParaRPr lang="ru-RU" sz="800" dirty="0">
              <a:solidFill>
                <a:schemeClr val="tx1"/>
              </a:solidFill>
            </a:endParaRPr>
          </a:p>
        </p:txBody>
      </p:sp>
      <p:cxnSp>
        <p:nvCxnSpPr>
          <p:cNvPr id="23" name="Прямая соединительная линия 22"/>
          <p:cNvCxnSpPr/>
          <p:nvPr/>
        </p:nvCxnSpPr>
        <p:spPr>
          <a:xfrm>
            <a:off x="7269930" y="5654484"/>
            <a:ext cx="0" cy="1163173"/>
          </a:xfrm>
          <a:prstGeom prst="line">
            <a:avLst/>
          </a:prstGeom>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rot="976621">
            <a:off x="6221924" y="5074575"/>
            <a:ext cx="2969110" cy="44375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Дефицит</a:t>
            </a:r>
            <a:endParaRPr lang="ru-RU" dirty="0">
              <a:solidFill>
                <a:schemeClr val="tx1"/>
              </a:solidFill>
              <a:latin typeface="Times New Roman" pitchFamily="18" charset="0"/>
              <a:cs typeface="Times New Roman" pitchFamily="18" charset="0"/>
            </a:endParaRPr>
          </a:p>
        </p:txBody>
      </p:sp>
      <p:sp>
        <p:nvSpPr>
          <p:cNvPr id="38" name="Скругленный прямоугольник 37"/>
          <p:cNvSpPr/>
          <p:nvPr/>
        </p:nvSpPr>
        <p:spPr>
          <a:xfrm rot="20497622">
            <a:off x="346372" y="5062802"/>
            <a:ext cx="2969110" cy="4437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Профицит</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5383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Презентация1.jpg"/>
          <p:cNvPicPr/>
          <p:nvPr/>
        </p:nvPicPr>
        <p:blipFill>
          <a:blip r:embed="rId2" cstate="print"/>
          <a:srcRect l="71809"/>
          <a:stretch>
            <a:fillRect/>
          </a:stretch>
        </p:blipFill>
        <p:spPr bwMode="auto">
          <a:xfrm>
            <a:off x="7573384" y="5034579"/>
            <a:ext cx="1323190" cy="1645919"/>
          </a:xfrm>
          <a:prstGeom prst="rect">
            <a:avLst/>
          </a:prstGeom>
          <a:noFill/>
          <a:ln w="9525">
            <a:noFill/>
            <a:miter lim="800000"/>
            <a:headEnd/>
            <a:tailEnd/>
          </a:ln>
        </p:spPr>
      </p:pic>
      <p:sp>
        <p:nvSpPr>
          <p:cNvPr id="81922" name="Rectangle 2"/>
          <p:cNvSpPr>
            <a:spLocks noChangeArrowheads="1"/>
          </p:cNvSpPr>
          <p:nvPr/>
        </p:nvSpPr>
        <p:spPr bwMode="auto">
          <a:xfrm>
            <a:off x="0" y="672354"/>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осуществляющий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старонормандского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bougette</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Бюджетные обязательства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расходные обязательства, подлежащие исполнению в соответствующем финансовом году.</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система Российской Федерации -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совокупность федерального бюджета, бюджетов субъектов РФ,</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местных бюджетов и</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бюджетов </a:t>
            </a:r>
            <a:r>
              <a:rPr lang="ru-RU" sz="1200" dirty="0" smtClean="0">
                <a:latin typeface="Times New Roman" pitchFamily="18" charset="0"/>
                <a:ea typeface="Times New Roman" pitchFamily="18" charset="0"/>
                <a:cs typeface="Times New Roman" pitchFamily="18" charset="0"/>
              </a:rPr>
              <a:t>г</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осударственных внебюджетных</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фондов. </a:t>
            </a:r>
          </a:p>
          <a:p>
            <a:pPr indent="342900"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процесс</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политика муниципального района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совокупность действий и мероприятий, проводимых органами местного самоуправления в сфере управления формированием и исполнением бюджета, по выполнению ими функций перед обществом и государством.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кредит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marL="0" marR="0" lvl="0" indent="342900" algn="just" defTabSz="914400" rtl="0" eaLnBrk="0" fontAlgn="base" latinLnBrk="0" hangingPunct="0">
              <a:lnSpc>
                <a:spcPct val="100000"/>
              </a:lnSpc>
              <a:spcBef>
                <a:spcPct val="0"/>
              </a:spcBef>
              <a:spcAft>
                <a:spcPct val="0"/>
              </a:spcAft>
              <a:buClrTx/>
              <a:buSzTx/>
              <a:buFontTx/>
              <a:buNone/>
              <a:tabLst/>
            </a:pPr>
            <a:r>
              <a:rPr lang="ru-RU" sz="1200" b="1" dirty="0" smtClean="0">
                <a:latin typeface="Times New Roman" pitchFamily="18" charset="0"/>
                <a:ea typeface="Times New Roman" pitchFamily="18" charset="0"/>
                <a:cs typeface="Times New Roman" pitchFamily="18" charset="0"/>
              </a:rPr>
              <a:t>Б</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езвозмездные поступления:</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дотации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субсидии из других бюджетов бюджетной системы Российской Федерации (межбюджетные субсидии);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субвенции из федерального бюджета и (или) из бюджетов субъектов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иные межбюджетные трансферты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безвозмездные поступления от физических и юридических лиц, международных организаций и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правительств иностранных        государств, в том числе добровольные пожертвования.</a:t>
            </a:r>
          </a:p>
          <a:p>
            <a:pPr indent="342900" algn="just" eaLnBrk="0" hangingPunct="0"/>
            <a:r>
              <a:rPr lang="ru-RU" sz="1200" b="1" dirty="0" smtClean="0">
                <a:latin typeface="Times New Roman" pitchFamily="18" charset="0"/>
                <a:ea typeface="Calibri" pitchFamily="34" charset="0"/>
                <a:cs typeface="Times New Roman" pitchFamily="18" charset="0"/>
              </a:rPr>
              <a:t>Бюджетные инвестиции</a:t>
            </a:r>
            <a:r>
              <a:rPr lang="ru-RU" sz="1200" dirty="0" smtClean="0">
                <a:latin typeface="Times New Roman" pitchFamily="18" charset="0"/>
                <a:ea typeface="Calibri" pitchFamily="34" charset="0"/>
                <a:cs typeface="Times New Roman" pitchFamily="18" charset="0"/>
              </a:rPr>
              <a:t> - бюджетные средства, направляемые на создание или увеличение за </a:t>
            </a:r>
          </a:p>
          <a:p>
            <a:pPr indent="342900" algn="just" eaLnBrk="0" hangingPunct="0"/>
            <a:r>
              <a:rPr lang="ru-RU" sz="1200" dirty="0" smtClean="0">
                <a:latin typeface="Times New Roman" pitchFamily="18" charset="0"/>
                <a:ea typeface="Calibri" pitchFamily="34" charset="0"/>
                <a:cs typeface="Times New Roman" pitchFamily="18" charset="0"/>
              </a:rPr>
              <a:t>счет средств бюджета стоимости государственного (муниципального) имущества.</a:t>
            </a: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Заголовок 3"/>
          <p:cNvSpPr>
            <a:spLocks noGrp="1"/>
          </p:cNvSpPr>
          <p:nvPr>
            <p:ph type="title"/>
          </p:nvPr>
        </p:nvSpPr>
        <p:spPr>
          <a:xfrm>
            <a:off x="457200" y="174812"/>
            <a:ext cx="8229600" cy="484094"/>
          </a:xfrm>
        </p:spPr>
        <p:txBody>
          <a:bodyPr>
            <a:normAutofit fontScale="90000"/>
          </a:bodyPr>
          <a:lstStyle/>
          <a:p>
            <a:pPr marL="0" indent="0">
              <a:buNone/>
            </a:pPr>
            <a:r>
              <a:rPr lang="ru-RU" sz="3200" i="1" dirty="0" smtClean="0"/>
              <a:t>Глоссарий</a:t>
            </a:r>
            <a:endParaRPr lang="ru-RU" sz="32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298966"/>
            <a:ext cx="9144000"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Ведомственная структура расходов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группам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непрограммным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направлениям деятельности), группам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группам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подгруппам) видов расходов классификации расходов бюджетов.</a:t>
            </a: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Главные администраторы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a:t>
            </a:r>
          </a:p>
          <a:p>
            <a:pPr algn="just" eaLnBrk="0" hangingPunct="0"/>
            <a:r>
              <a:rPr lang="ru-RU" sz="1200" b="1" dirty="0" smtClean="0">
                <a:latin typeface="Times New Roman" pitchFamily="18" charset="0"/>
                <a:cs typeface="Times New Roman" pitchFamily="18" charset="0"/>
              </a:rPr>
              <a:t>Главные распорядители бюджетных средств - </a:t>
            </a:r>
            <a:r>
              <a:rPr lang="ru-RU" sz="1200"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 -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 -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орган</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бюджета.</a:t>
            </a:r>
          </a:p>
          <a:p>
            <a:pPr lvl="0" algn="just"/>
            <a:r>
              <a:rPr lang="ru-RU" sz="1200" b="1" dirty="0" smtClean="0">
                <a:latin typeface="Times New Roman" pitchFamily="18" charset="0"/>
                <a:ea typeface="Times New Roman" pitchFamily="18" charset="0"/>
                <a:cs typeface="Times New Roman" pitchFamily="18" charset="0"/>
              </a:rPr>
              <a:t>Государственные (муниципальные) услуги  (работы) </a:t>
            </a:r>
            <a:r>
              <a:rPr lang="ru-RU" sz="1200" dirty="0" smtClean="0">
                <a:latin typeface="Times New Roman" pitchFamily="18" charset="0"/>
                <a:ea typeface="Times New Roman" pitchFamily="18" charset="0"/>
                <a:cs typeface="Times New Roman"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pPr algn="just"/>
            <a:r>
              <a:rPr lang="ru-RU" sz="1200" b="1" dirty="0">
                <a:latin typeface="Times New Roman" pitchFamily="18" charset="0"/>
                <a:ea typeface="Times New Roman" pitchFamily="18" charset="0"/>
                <a:cs typeface="Times New Roman" pitchFamily="18" charset="0"/>
              </a:rPr>
              <a:t>Дотации - </a:t>
            </a:r>
            <a:r>
              <a:rPr lang="ru-RU" sz="1200" dirty="0">
                <a:latin typeface="Times New Roman" pitchFamily="18" charset="0"/>
                <a:ea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их использования;</a:t>
            </a:r>
          </a:p>
          <a:p>
            <a:pPr algn="just"/>
            <a:r>
              <a:rPr lang="ru-RU" sz="1200" b="1" dirty="0" smtClean="0">
                <a:latin typeface="Times New Roman" pitchFamily="18" charset="0"/>
                <a:ea typeface="Calibri" pitchFamily="34" charset="0"/>
                <a:cs typeface="Times New Roman" pitchFamily="18" charset="0"/>
              </a:rPr>
              <a:t>Дорожный фонд</a:t>
            </a:r>
            <a:r>
              <a:rPr lang="ru-RU" sz="1200" dirty="0" smtClean="0">
                <a:latin typeface="Times New Roman" pitchFamily="18" charset="0"/>
                <a:ea typeface="Calibri" pitchFamily="34" charset="0"/>
                <a:cs typeface="Times New Roman" pitchFamily="18" charset="0"/>
              </a:rPr>
              <a:t> - </a:t>
            </a:r>
            <a:r>
              <a:rPr lang="ru-RU" sz="1200" dirty="0" smtClean="0">
                <a:latin typeface="Times New Roman" pitchFamily="18" charset="0"/>
                <a:cs typeface="Times New Roman" pitchFamily="18" charset="0"/>
              </a:rPr>
              <a:t>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b="1" dirty="0" smtClean="0">
                <a:latin typeface="Times New Roman" pitchFamily="18" charset="0"/>
                <a:ea typeface="Calibri" pitchFamily="34" charset="0"/>
                <a:cs typeface="Times New Roman" pitchFamily="18" charset="0"/>
              </a:rPr>
              <a:t>Государственное (муниципальное) задание</a:t>
            </a:r>
            <a:r>
              <a:rPr lang="ru-RU" sz="1200" dirty="0" smtClean="0">
                <a:latin typeface="Times New Roman" pitchFamily="18" charset="0"/>
                <a:ea typeface="Calibri" pitchFamily="34" charset="0"/>
                <a:cs typeface="Times New Roman" pitchFamily="18" charset="0"/>
              </a:rPr>
              <a:t>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pPr lvl="0"/>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290218"/>
            <a:ext cx="9144000" cy="9202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1200" b="1" dirty="0" smtClean="0">
              <a:latin typeface="Times New Roman" pitchFamily="18" charset="0"/>
              <a:ea typeface="Calibri" pitchFamily="34" charset="0"/>
              <a:cs typeface="Times New Roman" pitchFamily="18" charset="0"/>
            </a:endParaRPr>
          </a:p>
          <a:p>
            <a:pPr algn="just"/>
            <a:r>
              <a:rPr lang="ru-RU" sz="1200" b="1" dirty="0">
                <a:latin typeface="Times New Roman" pitchFamily="18" charset="0"/>
                <a:ea typeface="Calibri" pitchFamily="34" charset="0"/>
                <a:cs typeface="Times New Roman" pitchFamily="18" charset="0"/>
              </a:rPr>
              <a:t>Источники финансирования дефицита бюджета </a:t>
            </a:r>
            <a:r>
              <a:rPr lang="ru-RU" sz="1200" dirty="0">
                <a:latin typeface="Times New Roman" pitchFamily="18" charset="0"/>
                <a:ea typeface="Calibri" pitchFamily="34" charset="0"/>
                <a:cs typeface="Times New Roman" pitchFamily="18" charset="0"/>
              </a:rPr>
              <a:t>- средства, привлекаемые в бюджет для покрытия дефицита бюджета кредиты банков, кредиты от других уровней бюджетов, кредиты финансовых международных организаций, ценные бумаги, иные источники.</a:t>
            </a:r>
          </a:p>
          <a:p>
            <a:pPr algn="just"/>
            <a:r>
              <a:rPr lang="ru-RU" sz="1200" b="1" dirty="0" smtClean="0">
                <a:latin typeface="Times New Roman" pitchFamily="18" charset="0"/>
                <a:ea typeface="Calibri" pitchFamily="34" charset="0"/>
                <a:cs typeface="Times New Roman" pitchFamily="18" charset="0"/>
              </a:rPr>
              <a:t>Иные </a:t>
            </a:r>
            <a:r>
              <a:rPr lang="ru-RU" sz="1200" b="1" dirty="0">
                <a:latin typeface="Times New Roman" pitchFamily="18" charset="0"/>
                <a:ea typeface="Calibri" pitchFamily="34" charset="0"/>
                <a:cs typeface="Times New Roman" pitchFamily="18" charset="0"/>
              </a:rPr>
              <a:t>межбюджетные трансферты</a:t>
            </a:r>
            <a:r>
              <a:rPr lang="ru-RU" sz="1200" dirty="0">
                <a:latin typeface="Times New Roman" pitchFamily="18" charset="0"/>
                <a:ea typeface="Calibri" pitchFamily="34" charset="0"/>
                <a:cs typeface="Times New Roman" pitchFamily="18" charset="0"/>
              </a:rPr>
              <a:t> – это прочие безвозмездные поступления из бюджетов другого уровня бюджетной системы Российской Федерации. </a:t>
            </a:r>
          </a:p>
          <a:p>
            <a:pPr lvl="0" algn="just" eaLnBrk="0" hangingPunct="0"/>
            <a:r>
              <a:rPr lang="ru-RU" sz="1200" b="1" dirty="0" smtClean="0">
                <a:latin typeface="Times New Roman" pitchFamily="18" charset="0"/>
                <a:ea typeface="Calibri" pitchFamily="34" charset="0"/>
                <a:cs typeface="Times New Roman" pitchFamily="18" charset="0"/>
              </a:rPr>
              <a:t>Кассовое обслуживание исполнения бюджета</a:t>
            </a:r>
            <a:r>
              <a:rPr lang="ru-RU" sz="1200" dirty="0" smtClean="0">
                <a:latin typeface="Times New Roman" pitchFamily="18" charset="0"/>
                <a:ea typeface="Calibri" pitchFamily="34" charset="0"/>
                <a:cs typeface="Times New Roman" pitchFamily="18" charset="0"/>
              </a:rPr>
              <a:t> - проведение и учет операций по кассовым поступлениям в бюджет и кассовым выплатам из бюджета.</a:t>
            </a:r>
            <a:endParaRPr lang="ru-RU" sz="1200" dirty="0" smtClean="0">
              <a:latin typeface="Times New Roman" pitchFamily="18" charset="0"/>
              <a:ea typeface="Times New Roman" pitchFamily="18" charset="0"/>
              <a:cs typeface="Times New Roman" pitchFamily="18" charset="0"/>
            </a:endParaRPr>
          </a:p>
          <a:p>
            <a:pPr lvl="0" algn="just" eaLnBrk="0" hangingPunct="0"/>
            <a:r>
              <a:rPr lang="ru-RU" sz="1200" b="1" dirty="0" smtClean="0">
                <a:latin typeface="Times New Roman" pitchFamily="18" charset="0"/>
                <a:ea typeface="Calibri" pitchFamily="34" charset="0"/>
                <a:cs typeface="Times New Roman" pitchFamily="18" charset="0"/>
              </a:rPr>
              <a:t>Казенное учреждение</a:t>
            </a:r>
            <a:r>
              <a:rPr lang="ru-RU" sz="1200" dirty="0" smtClean="0">
                <a:latin typeface="Times New Roman" pitchFamily="18" charset="0"/>
                <a:ea typeface="Calibri" pitchFamily="34" charset="0"/>
                <a:cs typeface="Times New Roman" pitchFamily="18" charset="0"/>
              </a:rPr>
              <a:t>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Межбюджетные трансферты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a:t>
            </a:r>
          </a:p>
          <a:p>
            <a:pPr algn="just" eaLnBrk="0" hangingPunct="0"/>
            <a:r>
              <a:rPr lang="ru-RU" sz="1200" b="1" dirty="0" smtClean="0">
                <a:latin typeface="Times New Roman" pitchFamily="18" charset="0"/>
                <a:ea typeface="Times New Roman" pitchFamily="18" charset="0"/>
                <a:cs typeface="Times New Roman" pitchFamily="18" charset="0"/>
              </a:rPr>
              <a:t>Муниципальная программа</a:t>
            </a:r>
            <a:r>
              <a:rPr lang="ru-RU" sz="1200" dirty="0" smtClean="0">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r>
              <a:rPr lang="ru-RU" sz="1200" dirty="0" smtClean="0">
                <a:latin typeface="Times New Roman" pitchFamily="18" charset="0"/>
                <a:ea typeface="Times New Roman" pitchFamily="18" charset="0"/>
                <a:cs typeface="Times New Roman" pitchFamily="18" charset="0"/>
              </a:rPr>
              <a:t> </a:t>
            </a:r>
          </a:p>
          <a:p>
            <a:pPr lvl="0" algn="just"/>
            <a:r>
              <a:rPr lang="ru-RU" sz="1200" b="1" dirty="0" smtClean="0">
                <a:latin typeface="Times New Roman" pitchFamily="18" charset="0"/>
                <a:ea typeface="Times New Roman" pitchFamily="18" charset="0"/>
                <a:cs typeface="Times New Roman" pitchFamily="18" charset="0"/>
              </a:rPr>
              <a:t>Налогоплательщики</a:t>
            </a:r>
            <a:r>
              <a:rPr lang="ru-RU" sz="1200" dirty="0" smtClean="0">
                <a:latin typeface="Times New Roman" pitchFamily="18" charset="0"/>
                <a:ea typeface="Times New Roman" pitchFamily="18" charset="0"/>
                <a:cs typeface="Times New Roman" pitchFamily="18" charset="0"/>
              </a:rPr>
              <a:t> - это организации и физические лица, на которых в соответствии с Налоговым кодексом Российской Федерации возложена обязанность уплачивать налоги и сборы. </a:t>
            </a:r>
          </a:p>
          <a:p>
            <a:pPr lvl="0" algn="just" eaLnBrk="0" hangingPunct="0"/>
            <a:r>
              <a:rPr lang="ru-RU" sz="1200" b="1" dirty="0" smtClean="0">
                <a:latin typeface="Times New Roman" pitchFamily="18" charset="0"/>
                <a:ea typeface="Times New Roman" pitchFamily="18" charset="0"/>
                <a:cs typeface="Times New Roman" pitchFamily="18" charset="0"/>
              </a:rPr>
              <a:t>Расходные обязательства</a:t>
            </a:r>
            <a:r>
              <a:rPr lang="ru-RU" sz="1200" dirty="0" smtClean="0">
                <a:latin typeface="Times New Roman" pitchFamily="18" charset="0"/>
                <a:ea typeface="Times New Roman" pitchFamily="18" charset="0"/>
                <a:cs typeface="Times New Roman" pitchFamily="18" charset="0"/>
              </a:rPr>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a:t>
            </a:r>
          </a:p>
          <a:p>
            <a:pPr lvl="0" algn="just" eaLnBrk="0" hangingPunct="0"/>
            <a:r>
              <a:rPr lang="ru-RU" sz="1200" b="1" dirty="0" smtClean="0">
                <a:latin typeface="Times New Roman" pitchFamily="18" charset="0"/>
                <a:ea typeface="Times New Roman" pitchFamily="18" charset="0"/>
                <a:cs typeface="Times New Roman" pitchFamily="18" charset="0"/>
              </a:rPr>
              <a:t>Основные характеристики бюджета</a:t>
            </a:r>
            <a:r>
              <a:rPr lang="ru-RU" sz="1200" dirty="0" smtClean="0">
                <a:latin typeface="Times New Roman" pitchFamily="18" charset="0"/>
                <a:ea typeface="Times New Roman" pitchFamily="18" charset="0"/>
                <a:cs typeface="Times New Roman" pitchFamily="18" charset="0"/>
              </a:rPr>
              <a:t> - общий объем доходов бюджета, общий объем расходов, дефицит (</a:t>
            </a:r>
            <a:r>
              <a:rPr lang="ru-RU" sz="1200" dirty="0" err="1" smtClean="0">
                <a:latin typeface="Times New Roman" pitchFamily="18" charset="0"/>
                <a:ea typeface="Times New Roman" pitchFamily="18" charset="0"/>
                <a:cs typeface="Times New Roman" pitchFamily="18" charset="0"/>
              </a:rPr>
              <a:t>профицит</a:t>
            </a:r>
            <a:r>
              <a:rPr lang="ru-RU" sz="1200" dirty="0" smtClean="0">
                <a:latin typeface="Times New Roman" pitchFamily="18" charset="0"/>
                <a:ea typeface="Times New Roman" pitchFamily="18" charset="0"/>
                <a:cs typeface="Times New Roman" pitchFamily="18" charset="0"/>
              </a:rPr>
              <a:t>) бюджета.</a:t>
            </a:r>
          </a:p>
          <a:p>
            <a:pPr lvl="0" algn="just" eaLnBrk="0" hangingPunct="0"/>
            <a:r>
              <a:rPr lang="ru-RU" sz="1200" b="1" dirty="0" smtClean="0">
                <a:latin typeface="Times New Roman" pitchFamily="18" charset="0"/>
                <a:ea typeface="Times New Roman" pitchFamily="18" charset="0"/>
                <a:cs typeface="Times New Roman" pitchFamily="18" charset="0"/>
              </a:rPr>
              <a:t>Отчетный финансовый год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предшествующий текущему финансовому году. </a:t>
            </a:r>
          </a:p>
          <a:p>
            <a:pPr lvl="0" algn="just" eaLnBrk="0" hangingPunct="0"/>
            <a:r>
              <a:rPr lang="ru-RU" sz="1200" b="1" dirty="0" smtClean="0">
                <a:latin typeface="Times New Roman" pitchFamily="18" charset="0"/>
                <a:ea typeface="Times New Roman" pitchFamily="18" charset="0"/>
                <a:cs typeface="Times New Roman" pitchFamily="18" charset="0"/>
              </a:rPr>
              <a:t>Очередной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следующий за текущим финансовым годом.</a:t>
            </a:r>
          </a:p>
          <a:p>
            <a:pPr lvl="0" algn="just" eaLnBrk="0" hangingPunct="0"/>
            <a:r>
              <a:rPr lang="ru-RU" sz="1200" b="1" dirty="0" smtClean="0">
                <a:latin typeface="Times New Roman" pitchFamily="18" charset="0"/>
                <a:ea typeface="Times New Roman" pitchFamily="18" charset="0"/>
                <a:cs typeface="Times New Roman" pitchFamily="18" charset="0"/>
              </a:rPr>
              <a:t>Плановый период </a:t>
            </a:r>
            <a:r>
              <a:rPr lang="ru-RU" sz="1200" dirty="0" smtClean="0">
                <a:latin typeface="Times New Roman" pitchFamily="18" charset="0"/>
                <a:ea typeface="Times New Roman" pitchFamily="18" charset="0"/>
                <a:cs typeface="Times New Roman" pitchFamily="18" charset="0"/>
              </a:rPr>
              <a:t>- два финансовых года, следующие за очередным финансовым годом.</a:t>
            </a:r>
          </a:p>
          <a:p>
            <a:pPr algn="just" eaLnBrk="0" hangingPunct="0"/>
            <a:r>
              <a:rPr lang="ru-RU" sz="1200" b="1" dirty="0" smtClean="0">
                <a:latin typeface="Times New Roman" pitchFamily="18" charset="0"/>
                <a:ea typeface="Times New Roman" pitchFamily="18" charset="0"/>
                <a:cs typeface="Times New Roman" pitchFamily="18" charset="0"/>
              </a:rPr>
              <a:t>Публичные обязательства</a:t>
            </a:r>
            <a:r>
              <a:rPr lang="ru-RU" sz="1200" dirty="0" smtClean="0">
                <a:latin typeface="Times New Roman" pitchFamily="18" charset="0"/>
                <a:ea typeface="Times New Roman" pitchFamily="18" charset="0"/>
                <a:cs typeface="Times New Roman" pitchFamily="18" charset="0"/>
              </a:rPr>
              <a:t> - 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a:p>
            <a:pPr algn="just" eaLnBrk="0" hangingPunct="0"/>
            <a:r>
              <a:rPr lang="ru-RU" sz="1200" b="1" dirty="0" smtClean="0">
                <a:latin typeface="Times New Roman" pitchFamily="18" charset="0"/>
                <a:ea typeface="Times New Roman" pitchFamily="18" charset="0"/>
                <a:cs typeface="Times New Roman" pitchFamily="18" charset="0"/>
              </a:rPr>
              <a:t>Сеть муниципальных учреждений</a:t>
            </a:r>
            <a:r>
              <a:rPr lang="ru-RU" sz="1200" dirty="0" smtClean="0">
                <a:latin typeface="Times New Roman" pitchFamily="18" charset="0"/>
                <a:ea typeface="Times New Roman" pitchFamily="18" charset="0"/>
                <a:cs typeface="Times New Roman" pitchFamily="18" charset="0"/>
              </a:rPr>
              <a:t> – это совокупность учреждений, находящихся в собственности муниципального района, по всем отраслям бюджетной сферы.</a:t>
            </a:r>
          </a:p>
          <a:p>
            <a:pPr algn="just" eaLnBrk="0" hangingPunct="0"/>
            <a:r>
              <a:rPr lang="ru-RU" sz="1200" b="1" dirty="0" smtClean="0">
                <a:latin typeface="Times New Roman" pitchFamily="18" charset="0"/>
                <a:ea typeface="Times New Roman" pitchFamily="18" charset="0"/>
                <a:cs typeface="Times New Roman" pitchFamily="18" charset="0"/>
              </a:rPr>
              <a:t>Текущий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a:t>
            </a:r>
          </a:p>
          <a:p>
            <a:pPr algn="just" eaLnBrk="0" hangingPunct="0"/>
            <a:r>
              <a:rPr lang="ru-RU" sz="1200" b="1" dirty="0" smtClean="0">
                <a:latin typeface="Times New Roman" pitchFamily="18" charset="0"/>
                <a:ea typeface="Times New Roman" pitchFamily="18" charset="0"/>
                <a:cs typeface="Times New Roman" pitchFamily="18" charset="0"/>
              </a:rPr>
              <a:t>Участники бюджетного процесса</a:t>
            </a:r>
            <a:r>
              <a:rPr lang="ru-RU" sz="1200" dirty="0" smtClean="0">
                <a:latin typeface="Times New Roman" pitchFamily="18" charset="0"/>
                <a:ea typeface="Times New Roman" pitchFamily="18" charset="0"/>
                <a:cs typeface="Times New Roman" pitchFamily="18" charset="0"/>
              </a:rPr>
              <a:t> -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endParaRPr lang="ru-RU" sz="1200" dirty="0" smtClean="0">
              <a:latin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b="1" dirty="0" smtClean="0">
              <a:latin typeface="Times New Roman" pitchFamily="18" charset="0"/>
              <a:ea typeface="Calibri" pitchFamily="34"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147086595"/>
              </p:ext>
            </p:extLst>
          </p:nvPr>
        </p:nvGraphicFramePr>
        <p:xfrm>
          <a:off x="188260" y="336176"/>
          <a:ext cx="8754035" cy="6320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6+.jpeg"/>
          <p:cNvPicPr>
            <a:picLocks noChangeAspect="1"/>
          </p:cNvPicPr>
          <p:nvPr/>
        </p:nvPicPr>
        <p:blipFill>
          <a:blip r:embed="rId8" cstate="print"/>
          <a:stretch>
            <a:fillRect/>
          </a:stretch>
        </p:blipFill>
        <p:spPr>
          <a:xfrm>
            <a:off x="6944986" y="2662517"/>
            <a:ext cx="1996468" cy="1776019"/>
          </a:xfrm>
          <a:prstGeom prst="rect">
            <a:avLst/>
          </a:prstGeom>
        </p:spPr>
      </p:pic>
      <p:pic>
        <p:nvPicPr>
          <p:cNvPr id="9" name="Рисунок 8" descr="субсидия.jpeg"/>
          <p:cNvPicPr>
            <a:picLocks noChangeAspect="1"/>
          </p:cNvPicPr>
          <p:nvPr/>
        </p:nvPicPr>
        <p:blipFill>
          <a:blip r:embed="rId9" cstate="print"/>
          <a:stretch>
            <a:fillRect/>
          </a:stretch>
        </p:blipFill>
        <p:spPr>
          <a:xfrm>
            <a:off x="3039034" y="4829174"/>
            <a:ext cx="2796989" cy="1809750"/>
          </a:xfrm>
          <a:prstGeom prst="rect">
            <a:avLst/>
          </a:prstGeom>
        </p:spPr>
      </p:pic>
      <p:pic>
        <p:nvPicPr>
          <p:cNvPr id="10" name="Рисунок 9" descr="суб.jpeg"/>
          <p:cNvPicPr>
            <a:picLocks noChangeAspect="1"/>
          </p:cNvPicPr>
          <p:nvPr/>
        </p:nvPicPr>
        <p:blipFill>
          <a:blip r:embed="rId10" cstate="print"/>
          <a:stretch>
            <a:fillRect/>
          </a:stretch>
        </p:blipFill>
        <p:spPr>
          <a:xfrm>
            <a:off x="0" y="2662517"/>
            <a:ext cx="1627094" cy="1776019"/>
          </a:xfrm>
          <a:prstGeom prst="rect">
            <a:avLst/>
          </a:prstGeom>
        </p:spPr>
      </p:pic>
      <p:sp>
        <p:nvSpPr>
          <p:cNvPr id="3" name="Скругленный прямоугольник 2"/>
          <p:cNvSpPr/>
          <p:nvPr/>
        </p:nvSpPr>
        <p:spPr>
          <a:xfrm>
            <a:off x="5983941" y="1129553"/>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2516922" y="274757"/>
            <a:ext cx="6424532" cy="4163780"/>
            <a:chOff x="62816" y="-2081890"/>
            <a:chExt cx="6424532" cy="4163780"/>
          </a:xfrm>
          <a:scene3d>
            <a:camera prst="orthographicFront">
              <a:rot lat="0" lon="0" rev="0"/>
            </a:camera>
            <a:lightRig rig="balanced" dir="t">
              <a:rot lat="0" lon="0" rev="8700000"/>
            </a:lightRig>
          </a:scene3d>
        </p:grpSpPr>
        <p:sp>
          <p:nvSpPr>
            <p:cNvPr id="11" name="Скругленный прямоугольник 10"/>
            <p:cNvSpPr/>
            <p:nvPr/>
          </p:nvSpPr>
          <p:spPr>
            <a:xfrm>
              <a:off x="2251561" y="-2081890"/>
              <a:ext cx="4235787" cy="2144706"/>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1">
              <a:schemeClr val="accent2"/>
            </a:lnRef>
            <a:fillRef idx="2">
              <a:schemeClr val="accent2"/>
            </a:fillRef>
            <a:effectRef idx="1">
              <a:schemeClr val="accent2"/>
            </a:effectRef>
            <a:fontRef idx="minor">
              <a:schemeClr val="dk1"/>
            </a:fontRef>
          </p:style>
        </p:sp>
        <p:sp>
          <p:nvSpPr>
            <p:cNvPr id="12" name="Скругленный прямоугольник 4"/>
            <p:cNvSpPr/>
            <p:nvPr/>
          </p:nvSpPr>
          <p:spPr>
            <a:xfrm>
              <a:off x="62816" y="62816"/>
              <a:ext cx="4110155" cy="20190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endParaRPr lang="ru-RU" sz="2000" b="0" i="1" kern="1200" dirty="0" smtClean="0">
                <a:latin typeface="Times New Roman" pitchFamily="18" charset="0"/>
                <a:cs typeface="Times New Roman" pitchFamily="18" charset="0"/>
              </a:endParaRPr>
            </a:p>
          </p:txBody>
        </p:sp>
      </p:grpSp>
      <p:sp>
        <p:nvSpPr>
          <p:cNvPr id="5" name="Прямоугольник 4"/>
          <p:cNvSpPr/>
          <p:nvPr/>
        </p:nvSpPr>
        <p:spPr>
          <a:xfrm>
            <a:off x="4948518" y="359149"/>
            <a:ext cx="3992936" cy="2139047"/>
          </a:xfrm>
          <a:prstGeom prst="rect">
            <a:avLst/>
          </a:prstGeom>
        </p:spPr>
        <p:txBody>
          <a:bodyPr wrap="square">
            <a:spAutoFit/>
          </a:bodyPr>
          <a:lstStyle/>
          <a:p>
            <a:pPr lvl="0" algn="ctr" defTabSz="1066800">
              <a:lnSpc>
                <a:spcPct val="90000"/>
              </a:lnSpc>
              <a:spcAft>
                <a:spcPct val="35000"/>
              </a:spcAft>
            </a:pPr>
            <a:r>
              <a:rPr lang="ru-RU" sz="2000" b="1" dirty="0" smtClean="0">
                <a:latin typeface="Times New Roman" pitchFamily="18" charset="0"/>
                <a:cs typeface="Times New Roman" pitchFamily="18" charset="0"/>
              </a:rPr>
              <a:t>Иные межбюджетные трансферты</a:t>
            </a:r>
            <a:endParaRPr lang="ru-RU" sz="2000" b="1" dirty="0">
              <a:latin typeface="Times New Roman" pitchFamily="18" charset="0"/>
              <a:cs typeface="Times New Roman" pitchFamily="18" charset="0"/>
            </a:endParaRPr>
          </a:p>
          <a:p>
            <a:pPr lvl="0" algn="ctr" defTabSz="1066800">
              <a:lnSpc>
                <a:spcPct val="90000"/>
              </a:lnSpc>
              <a:spcAft>
                <a:spcPct val="35000"/>
              </a:spcAft>
            </a:pPr>
            <a:r>
              <a:rPr lang="ru-RU" sz="2000" i="1" dirty="0" smtClean="0">
                <a:latin typeface="Times New Roman" pitchFamily="18" charset="0"/>
                <a:ea typeface="Calibri" pitchFamily="34" charset="0"/>
                <a:cs typeface="Times New Roman" pitchFamily="18" charset="0"/>
              </a:rPr>
              <a:t>Предоставляются прочие </a:t>
            </a:r>
            <a:r>
              <a:rPr lang="ru-RU" sz="2000" i="1" dirty="0">
                <a:latin typeface="Times New Roman" pitchFamily="18" charset="0"/>
                <a:ea typeface="Calibri" pitchFamily="34" charset="0"/>
                <a:cs typeface="Times New Roman" pitchFamily="18" charset="0"/>
              </a:rPr>
              <a:t>безвозмездные поступления из бюджетов другого уровня бюджетной системы Российской </a:t>
            </a:r>
            <a:r>
              <a:rPr lang="ru-RU" sz="2000" i="1" dirty="0" smtClean="0">
                <a:latin typeface="Times New Roman" pitchFamily="18" charset="0"/>
                <a:ea typeface="Calibri" pitchFamily="34" charset="0"/>
                <a:cs typeface="Times New Roman" pitchFamily="18" charset="0"/>
              </a:rPr>
              <a:t>Федерации</a:t>
            </a:r>
            <a:endParaRPr lang="ru-RU"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579514389"/>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descr="i.jpeg"/>
          <p:cNvPicPr>
            <a:picLocks noChangeAspect="1"/>
          </p:cNvPicPr>
          <p:nvPr/>
        </p:nvPicPr>
        <p:blipFill>
          <a:blip r:embed="rId7" cstate="print"/>
          <a:stretch>
            <a:fillRect/>
          </a:stretch>
        </p:blipFill>
        <p:spPr>
          <a:xfrm>
            <a:off x="1076603" y="4863914"/>
            <a:ext cx="2714625" cy="1809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27454</TotalTime>
  <Words>873</Words>
  <Application>Microsoft Office PowerPoint</Application>
  <PresentationFormat>Экран (4:3)</PresentationFormat>
  <Paragraphs>118</Paragraphs>
  <Slides>13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Презентация PowerPoint</vt:lpstr>
      <vt:lpstr>Презентация PowerPoint</vt:lpstr>
      <vt:lpstr>Презентация PowerPoint</vt:lpstr>
      <vt:lpstr>Глоссарий</vt:lpstr>
      <vt:lpstr>Презентация PowerPoint</vt:lpstr>
      <vt:lpstr>Презентация PowerPoint</vt:lpstr>
      <vt:lpstr>Презентация PowerPoint</vt:lpstr>
      <vt:lpstr>Презентация PowerPoint</vt:lpstr>
      <vt:lpstr>Презентация PowerPoint</vt:lpstr>
      <vt:lpstr>Участники бюджетного процесса Северо-Енисейского района</vt:lpstr>
      <vt:lpstr>Стадии  бюджетного процесса  в  Северо-Енисейском районе</vt:lpstr>
      <vt:lpstr>Презентация PowerPoint</vt:lpstr>
    </vt:vector>
  </TitlesOfParts>
  <Company>MACROPROF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Согласование консолидированного бюджета Красноярского края на 2011 год</dc:title>
  <dc:creator>ulanov</dc:creator>
  <cp:lastModifiedBy>User6</cp:lastModifiedBy>
  <cp:revision>1764</cp:revision>
  <cp:lastPrinted>2020-11-13T07:52:20Z</cp:lastPrinted>
  <dcterms:created xsi:type="dcterms:W3CDTF">2010-10-07T17:17:34Z</dcterms:created>
  <dcterms:modified xsi:type="dcterms:W3CDTF">2020-11-13T08:24:10Z</dcterms:modified>
</cp:coreProperties>
</file>