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8"/>
  </p:notesMasterIdLst>
  <p:sldIdLst>
    <p:sldId id="365" r:id="rId3"/>
    <p:sldId id="358" r:id="rId4"/>
    <p:sldId id="359" r:id="rId5"/>
    <p:sldId id="360" r:id="rId6"/>
    <p:sldId id="361" r:id="rId7"/>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829" autoAdjust="0"/>
  </p:normalViewPr>
  <p:slideViewPr>
    <p:cSldViewPr>
      <p:cViewPr>
        <p:scale>
          <a:sx n="110" d="100"/>
          <a:sy n="110" d="100"/>
        </p:scale>
        <p:origin x="-164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Столбец1</c:v>
                </c:pt>
              </c:strCache>
            </c:strRef>
          </c:tx>
          <c:cat>
            <c:strRef>
              <c:f>Лист1!$A$2:$A$4</c:f>
              <c:strCache>
                <c:ptCount val="3"/>
                <c:pt idx="0">
                  <c:v>Субсидии</c:v>
                </c:pt>
                <c:pt idx="1">
                  <c:v>Субвенции</c:v>
                </c:pt>
                <c:pt idx="2">
                  <c:v>Иные МБТ</c:v>
                </c:pt>
              </c:strCache>
            </c:strRef>
          </c:cat>
          <c:val>
            <c:numRef>
              <c:f>Лист1!$B$2:$B$4</c:f>
              <c:numCache>
                <c:formatCode>General</c:formatCode>
                <c:ptCount val="3"/>
                <c:pt idx="0">
                  <c:v>56239.7</c:v>
                </c:pt>
                <c:pt idx="1">
                  <c:v>396277.7</c:v>
                </c:pt>
                <c:pt idx="2">
                  <c:v>28384.2</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txPr>
        <a:bodyPr/>
        <a:lstStyle/>
        <a:p>
          <a:pPr>
            <a:defRPr sz="100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Продажи</c:v>
                </c:pt>
              </c:strCache>
            </c:strRef>
          </c:tx>
          <c:cat>
            <c:strRef>
              <c:f>Лист1!$A$2:$A$4</c:f>
              <c:strCache>
                <c:ptCount val="3"/>
                <c:pt idx="0">
                  <c:v>Субсидии</c:v>
                </c:pt>
                <c:pt idx="1">
                  <c:v>Субвенции</c:v>
                </c:pt>
                <c:pt idx="2">
                  <c:v>Иные МБТ</c:v>
                </c:pt>
              </c:strCache>
            </c:strRef>
          </c:cat>
          <c:val>
            <c:numRef>
              <c:f>Лист1!$B$2:$B$4</c:f>
              <c:numCache>
                <c:formatCode>General</c:formatCode>
                <c:ptCount val="3"/>
                <c:pt idx="0">
                  <c:v>19249.599999999999</c:v>
                </c:pt>
                <c:pt idx="1">
                  <c:v>389726</c:v>
                </c:pt>
                <c:pt idx="2">
                  <c:v>19920.3</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txPr>
        <a:bodyPr/>
        <a:lstStyle/>
        <a:p>
          <a:pPr>
            <a:defRPr sz="100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Лист1!$B$1</c:f>
              <c:strCache>
                <c:ptCount val="1"/>
                <c:pt idx="0">
                  <c:v>Продажи</c:v>
                </c:pt>
              </c:strCache>
            </c:strRef>
          </c:tx>
          <c:dPt>
            <c:idx val="1"/>
            <c:bubble3D val="0"/>
            <c:explosion val="20"/>
          </c:dPt>
          <c:cat>
            <c:strRef>
              <c:f>Лист1!$A$2:$A$4</c:f>
              <c:strCache>
                <c:ptCount val="3"/>
                <c:pt idx="0">
                  <c:v>Субсидии</c:v>
                </c:pt>
                <c:pt idx="1">
                  <c:v>Субвенции </c:v>
                </c:pt>
                <c:pt idx="2">
                  <c:v>Иные МБТ</c:v>
                </c:pt>
              </c:strCache>
            </c:strRef>
          </c:cat>
          <c:val>
            <c:numRef>
              <c:f>Лист1!$B$2:$B$4</c:f>
              <c:numCache>
                <c:formatCode>General</c:formatCode>
                <c:ptCount val="3"/>
                <c:pt idx="0">
                  <c:v>16978.099999999999</c:v>
                </c:pt>
                <c:pt idx="1">
                  <c:v>387922</c:v>
                </c:pt>
                <c:pt idx="2">
                  <c:v>1382.4</c:v>
                </c:pt>
              </c:numCache>
            </c:numRef>
          </c:val>
        </c:ser>
        <c:dLbls>
          <c:showLegendKey val="0"/>
          <c:showVal val="0"/>
          <c:showCatName val="0"/>
          <c:showSerName val="0"/>
          <c:showPercent val="0"/>
          <c:showBubbleSize val="0"/>
          <c:showLeaderLines val="1"/>
        </c:dLbls>
        <c:firstSliceAng val="0"/>
        <c:holeSize val="50"/>
      </c:doughnutChart>
    </c:plotArea>
    <c:legend>
      <c:legendPos val="r"/>
      <c:layout/>
      <c:overlay val="0"/>
      <c:txPr>
        <a:bodyPr/>
        <a:lstStyle/>
        <a:p>
          <a:pPr>
            <a:defRPr sz="1000"/>
          </a:pPr>
          <a:endParaRPr lang="ru-RU"/>
        </a:p>
      </c:txPr>
    </c:legend>
    <c:plotVisOnly val="1"/>
    <c:dispBlanksAs val="gap"/>
    <c:showDLblsOverMax val="0"/>
  </c:chart>
  <c:txPr>
    <a:bodyPr/>
    <a:lstStyle/>
    <a:p>
      <a:pPr>
        <a:defRPr sz="1800"/>
      </a:pPr>
      <a:endParaRPr lang="ru-RU"/>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3" y="0"/>
            <a:ext cx="2945659" cy="496332"/>
          </a:xfrm>
          <a:prstGeom prst="rect">
            <a:avLst/>
          </a:prstGeom>
        </p:spPr>
        <p:txBody>
          <a:bodyPr vert="horz" lIns="91397" tIns="45699" rIns="91397" bIns="45699" rtlCol="0"/>
          <a:lstStyle>
            <a:lvl1pPr algn="l">
              <a:defRPr sz="1200"/>
            </a:lvl1pPr>
          </a:lstStyle>
          <a:p>
            <a:endParaRPr lang="ru-RU"/>
          </a:p>
        </p:txBody>
      </p:sp>
      <p:sp>
        <p:nvSpPr>
          <p:cNvPr id="3" name="Дата 2"/>
          <p:cNvSpPr>
            <a:spLocks noGrp="1"/>
          </p:cNvSpPr>
          <p:nvPr>
            <p:ph type="dt" idx="1"/>
          </p:nvPr>
        </p:nvSpPr>
        <p:spPr>
          <a:xfrm>
            <a:off x="3850446" y="0"/>
            <a:ext cx="2945659" cy="496332"/>
          </a:xfrm>
          <a:prstGeom prst="rect">
            <a:avLst/>
          </a:prstGeom>
        </p:spPr>
        <p:txBody>
          <a:bodyPr vert="horz" lIns="91397" tIns="45699" rIns="91397" bIns="45699" rtlCol="0"/>
          <a:lstStyle>
            <a:lvl1pPr algn="r">
              <a:defRPr sz="1200"/>
            </a:lvl1pPr>
          </a:lstStyle>
          <a:p>
            <a:fld id="{A3CD6310-DEC0-40C4-AB34-83375507152B}" type="datetimeFigureOut">
              <a:rPr lang="ru-RU" smtClean="0"/>
              <a:t>20.01.2023</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397" tIns="45699" rIns="91397" bIns="45699" rtlCol="0" anchor="ctr"/>
          <a:lstStyle/>
          <a:p>
            <a:endParaRPr lang="ru-RU"/>
          </a:p>
        </p:txBody>
      </p:sp>
      <p:sp>
        <p:nvSpPr>
          <p:cNvPr id="5" name="Заметки 4"/>
          <p:cNvSpPr>
            <a:spLocks noGrp="1"/>
          </p:cNvSpPr>
          <p:nvPr>
            <p:ph type="body" sz="quarter" idx="3"/>
          </p:nvPr>
        </p:nvSpPr>
        <p:spPr>
          <a:xfrm>
            <a:off x="679768" y="4715156"/>
            <a:ext cx="5438140" cy="4466987"/>
          </a:xfrm>
          <a:prstGeom prst="rect">
            <a:avLst/>
          </a:prstGeom>
        </p:spPr>
        <p:txBody>
          <a:bodyPr vert="horz" lIns="91397" tIns="45699" rIns="91397" bIns="45699"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3" y="9428583"/>
            <a:ext cx="2945659" cy="496332"/>
          </a:xfrm>
          <a:prstGeom prst="rect">
            <a:avLst/>
          </a:prstGeom>
        </p:spPr>
        <p:txBody>
          <a:bodyPr vert="horz" lIns="91397" tIns="45699" rIns="91397" bIns="45699" rtlCol="0" anchor="b"/>
          <a:lstStyle>
            <a:lvl1pPr algn="l">
              <a:defRPr sz="1200"/>
            </a:lvl1pPr>
          </a:lstStyle>
          <a:p>
            <a:endParaRPr lang="ru-RU"/>
          </a:p>
        </p:txBody>
      </p:sp>
      <p:sp>
        <p:nvSpPr>
          <p:cNvPr id="7" name="Номер слайда 6"/>
          <p:cNvSpPr>
            <a:spLocks noGrp="1"/>
          </p:cNvSpPr>
          <p:nvPr>
            <p:ph type="sldNum" sz="quarter" idx="5"/>
          </p:nvPr>
        </p:nvSpPr>
        <p:spPr>
          <a:xfrm>
            <a:off x="3850446" y="9428583"/>
            <a:ext cx="2945659" cy="496332"/>
          </a:xfrm>
          <a:prstGeom prst="rect">
            <a:avLst/>
          </a:prstGeom>
        </p:spPr>
        <p:txBody>
          <a:bodyPr vert="horz" lIns="91397" tIns="45699" rIns="91397" bIns="45699" rtlCol="0" anchor="b"/>
          <a:lstStyle>
            <a:lvl1pPr algn="r">
              <a:defRPr sz="1200"/>
            </a:lvl1pPr>
          </a:lstStyle>
          <a:p>
            <a:fld id="{1D639EAD-8471-4F3A-B1DF-0AA166C7ECB8}" type="slidenum">
              <a:rPr lang="ru-RU" smtClean="0"/>
              <a:t>‹#›</a:t>
            </a:fld>
            <a:endParaRPr lang="ru-RU"/>
          </a:p>
        </p:txBody>
      </p:sp>
    </p:spTree>
    <p:extLst>
      <p:ext uri="{BB962C8B-B14F-4D97-AF65-F5344CB8AC3E}">
        <p14:creationId xmlns:p14="http://schemas.microsoft.com/office/powerpoint/2010/main" val="3140305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Дошкольное</a:t>
            </a:r>
            <a:r>
              <a:rPr lang="ru-RU" baseline="0" dirty="0" smtClean="0"/>
              <a:t> 74080, 75880; общее образование 74090, 75640</a:t>
            </a:r>
            <a:endParaRPr lang="ru-RU" dirty="0"/>
          </a:p>
        </p:txBody>
      </p:sp>
      <p:sp>
        <p:nvSpPr>
          <p:cNvPr id="4" name="Номер слайда 3"/>
          <p:cNvSpPr>
            <a:spLocks noGrp="1"/>
          </p:cNvSpPr>
          <p:nvPr>
            <p:ph type="sldNum" sz="quarter" idx="10"/>
          </p:nvPr>
        </p:nvSpPr>
        <p:spPr/>
        <p:txBody>
          <a:bodyPr/>
          <a:lstStyle/>
          <a:p>
            <a:fld id="{1D639EAD-8471-4F3A-B1DF-0AA166C7ECB8}" type="slidenum">
              <a:rPr lang="ru-RU" smtClean="0"/>
              <a:t>4</a:t>
            </a:fld>
            <a:endParaRPr lang="ru-RU"/>
          </a:p>
        </p:txBody>
      </p:sp>
    </p:spTree>
    <p:extLst>
      <p:ext uri="{BB962C8B-B14F-4D97-AF65-F5344CB8AC3E}">
        <p14:creationId xmlns:p14="http://schemas.microsoft.com/office/powerpoint/2010/main" val="1476488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993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7052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6869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9668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25680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31916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81354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en-US" dirty="0">
              <a:solidFill>
                <a:prstClr val="black">
                  <a:tint val="75000"/>
                </a:prstClr>
              </a:solidFill>
            </a:endParaRPr>
          </a:p>
        </p:txBody>
      </p:sp>
      <p:sp>
        <p:nvSpPr>
          <p:cNvPr id="9" name="Номер слайда 8"/>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69293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en-US" dirty="0">
              <a:solidFill>
                <a:prstClr val="black">
                  <a:tint val="75000"/>
                </a:prstClr>
              </a:solidFill>
            </a:endParaRPr>
          </a:p>
        </p:txBody>
      </p:sp>
      <p:sp>
        <p:nvSpPr>
          <p:cNvPr id="5" name="Номер слайда 4"/>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11372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en-US" dirty="0">
              <a:solidFill>
                <a:prstClr val="black">
                  <a:tint val="75000"/>
                </a:prstClr>
              </a:solidFill>
            </a:endParaRPr>
          </a:p>
        </p:txBody>
      </p:sp>
      <p:sp>
        <p:nvSpPr>
          <p:cNvPr id="4" name="Номер слайда 3"/>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6351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5037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0251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2186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94370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5889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en-US" dirty="0">
              <a:solidFill>
                <a:prstClr val="black">
                  <a:tint val="75000"/>
                </a:prstClr>
              </a:solidFill>
            </a:endParaRPr>
          </a:p>
        </p:txBody>
      </p:sp>
      <p:sp>
        <p:nvSpPr>
          <p:cNvPr id="6" name="Номер слайда 5"/>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92600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3938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en-US" dirty="0">
              <a:solidFill>
                <a:prstClr val="black">
                  <a:tint val="75000"/>
                </a:prstClr>
              </a:solidFill>
            </a:endParaRPr>
          </a:p>
        </p:txBody>
      </p:sp>
      <p:sp>
        <p:nvSpPr>
          <p:cNvPr id="9" name="Номер слайда 8"/>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581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en-US" dirty="0">
              <a:solidFill>
                <a:prstClr val="black">
                  <a:tint val="75000"/>
                </a:prstClr>
              </a:solidFill>
            </a:endParaRPr>
          </a:p>
        </p:txBody>
      </p:sp>
      <p:sp>
        <p:nvSpPr>
          <p:cNvPr id="5" name="Номер слайда 4"/>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00596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en-US" dirty="0">
              <a:solidFill>
                <a:prstClr val="black">
                  <a:tint val="75000"/>
                </a:prstClr>
              </a:solidFill>
            </a:endParaRPr>
          </a:p>
        </p:txBody>
      </p:sp>
      <p:sp>
        <p:nvSpPr>
          <p:cNvPr id="4" name="Номер слайда 3"/>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99027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1319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en-US" dirty="0">
              <a:solidFill>
                <a:prstClr val="black">
                  <a:tint val="75000"/>
                </a:prstClr>
              </a:solidFill>
            </a:endParaRPr>
          </a:p>
        </p:txBody>
      </p:sp>
      <p:sp>
        <p:nvSpPr>
          <p:cNvPr id="7" name="Номер слайда 6"/>
          <p:cNvSpPr>
            <a:spLocks noGrp="1"/>
          </p:cNvSpPr>
          <p:nvPr>
            <p:ph type="sldNum" sz="quarter" idx="12"/>
          </p:nvPr>
        </p:nvSpPr>
        <p:spPr/>
        <p:txBody>
          <a:body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5406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001">
              <a:srgbClr val="E6E6E6"/>
            </a:gs>
            <a:gs pos="3000">
              <a:srgbClr val="7D8496"/>
            </a:gs>
            <a:gs pos="0">
              <a:schemeClr val="bg1"/>
            </a:gs>
            <a:gs pos="0">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7975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001">
              <a:srgbClr val="E6E6E6"/>
            </a:gs>
            <a:gs pos="3000">
              <a:srgbClr val="7D8496"/>
            </a:gs>
            <a:gs pos="0">
              <a:schemeClr val="bg1"/>
            </a:gs>
            <a:gs pos="0">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solidFill>
                  <a:prstClr val="black">
                    <a:tint val="75000"/>
                  </a:prstClr>
                </a:solidFill>
              </a:rPr>
              <a:pPr/>
              <a:t>1/20/2023</a:t>
            </a:fld>
            <a:endParaRPr lang="en-US" dirty="0">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453114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8.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6620" y="4077072"/>
            <a:ext cx="8229600" cy="2592288"/>
          </a:xfrm>
        </p:spPr>
        <p:txBody>
          <a:bodyPr>
            <a:noAutofit/>
          </a:bodyPr>
          <a:lstStyle/>
          <a:p>
            <a:pPr algn="l"/>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u-RU" sz="1100" dirty="0" smtClean="0">
                <a:latin typeface="Times New Roman" pitchFamily="18" charset="0"/>
                <a:cs typeface="Times New Roman" pitchFamily="18" charset="0"/>
              </a:rPr>
              <a:t>Основание:</a:t>
            </a:r>
            <a:r>
              <a:rPr lang="ru-RU" sz="1100" dirty="0">
                <a:latin typeface="Times New Roman" pitchFamily="18" charset="0"/>
                <a:cs typeface="Times New Roman" pitchFamily="18" charset="0"/>
              </a:rPr>
              <a:t/>
            </a:r>
            <a:br>
              <a:rPr lang="ru-RU" sz="1100" dirty="0">
                <a:latin typeface="Times New Roman" pitchFamily="18" charset="0"/>
                <a:cs typeface="Times New Roman" pitchFamily="18" charset="0"/>
              </a:rPr>
            </a:br>
            <a:r>
              <a:rPr lang="ru-RU" sz="1100" dirty="0">
                <a:latin typeface="Times New Roman" pitchFamily="18" charset="0"/>
                <a:cs typeface="Times New Roman" pitchFamily="18" charset="0"/>
              </a:rPr>
              <a:t>Бюджетный кодекс Российской </a:t>
            </a:r>
            <a:r>
              <a:rPr lang="ru-RU" sz="1100" dirty="0" smtClean="0">
                <a:latin typeface="Times New Roman" pitchFamily="18" charset="0"/>
                <a:cs typeface="Times New Roman" pitchFamily="18" charset="0"/>
              </a:rPr>
              <a:t>Федерации</a:t>
            </a:r>
            <a:r>
              <a:rPr lang="ru-RU" sz="1100" b="1" dirty="0">
                <a:latin typeface="Times New Roman" pitchFamily="18" charset="0"/>
                <a:cs typeface="Times New Roman" pitchFamily="18" charset="0"/>
              </a:rPr>
              <a:t/>
            </a:r>
            <a:br>
              <a:rPr lang="ru-RU" sz="1100" b="1" dirty="0">
                <a:latin typeface="Times New Roman" pitchFamily="18" charset="0"/>
                <a:cs typeface="Times New Roman" pitchFamily="18" charset="0"/>
              </a:rPr>
            </a:br>
            <a:r>
              <a:rPr lang="ru-RU" sz="1100" b="1" dirty="0">
                <a:latin typeface="Times New Roman" pitchFamily="18" charset="0"/>
                <a:cs typeface="Times New Roman" pitchFamily="18" charset="0"/>
              </a:rPr>
              <a:t>Статья 142.2. Субсидии бюджету субъекта Российской Федерации из местных бюджетов</a:t>
            </a:r>
            <a:br>
              <a:rPr lang="ru-RU" sz="1100" b="1" dirty="0">
                <a:latin typeface="Times New Roman" pitchFamily="18" charset="0"/>
                <a:cs typeface="Times New Roman" pitchFamily="18" charset="0"/>
              </a:rPr>
            </a:br>
            <a:r>
              <a:rPr lang="ru-RU" sz="1100" dirty="0">
                <a:latin typeface="Times New Roman" pitchFamily="18" charset="0"/>
                <a:cs typeface="Times New Roman" pitchFamily="18" charset="0"/>
              </a:rPr>
              <a:t>Законом субъекта Российской Федерации может быть предусмотрено предоставление бюджету субъекта Российской Федерации субсидий из бюджетов городских, сельских поселений (внутригородских районов) и (или) муниципальных районов (муниципальных округов, городских округов, городских округов с внутригородским делением), в которых в отчетном финансовом году расчетные налоговые доходы местных бюджетов (без учета налоговых доходов по дополнительным нормативам отчислений) превышали уровень, установленный законом субъекта Российской Федерации.</a:t>
            </a:r>
            <a:br>
              <a:rPr lang="ru-RU" sz="1100" dirty="0">
                <a:latin typeface="Times New Roman" pitchFamily="18" charset="0"/>
                <a:cs typeface="Times New Roman" pitchFamily="18" charset="0"/>
              </a:rPr>
            </a:br>
            <a:r>
              <a:rPr lang="ru-RU" sz="1100" dirty="0" smtClean="0">
                <a:latin typeface="Times New Roman" pitchFamily="18" charset="0"/>
                <a:cs typeface="Times New Roman" pitchFamily="18" charset="0"/>
              </a:rPr>
              <a:t/>
            </a:r>
            <a:br>
              <a:rPr lang="ru-RU" sz="1100" dirty="0" smtClean="0">
                <a:latin typeface="Times New Roman" pitchFamily="18" charset="0"/>
                <a:cs typeface="Times New Roman" pitchFamily="18" charset="0"/>
              </a:rPr>
            </a:br>
            <a:r>
              <a:rPr lang="ru-RU" sz="1000" dirty="0" smtClean="0">
                <a:latin typeface="Times New Roman" pitchFamily="18" charset="0"/>
                <a:cs typeface="Times New Roman" pitchFamily="18" charset="0"/>
              </a:rPr>
              <a:t>Закон Красноярского края «О межбюджетных отношениях </a:t>
            </a:r>
            <a:r>
              <a:rPr lang="ru-RU" sz="1000" dirty="0">
                <a:latin typeface="Times New Roman" pitchFamily="18" charset="0"/>
                <a:cs typeface="Times New Roman" pitchFamily="18" charset="0"/>
              </a:rPr>
              <a:t>в Красноярском крае» </a:t>
            </a:r>
            <a:r>
              <a:rPr lang="ru-RU" sz="1000" dirty="0" smtClean="0">
                <a:latin typeface="Times New Roman" pitchFamily="18" charset="0"/>
                <a:cs typeface="Times New Roman" pitchFamily="18" charset="0"/>
              </a:rPr>
              <a:t/>
            </a:r>
            <a:br>
              <a:rPr lang="ru-RU" sz="1000" dirty="0" smtClean="0">
                <a:latin typeface="Times New Roman" pitchFamily="18" charset="0"/>
                <a:cs typeface="Times New Roman" pitchFamily="18" charset="0"/>
              </a:rPr>
            </a:br>
            <a:r>
              <a:rPr lang="ru-RU" sz="1000" b="1" dirty="0" smtClean="0">
                <a:latin typeface="Times New Roman" pitchFamily="18" charset="0"/>
                <a:cs typeface="Times New Roman" pitchFamily="18" charset="0"/>
              </a:rPr>
              <a:t>Статья 15. </a:t>
            </a:r>
            <a:r>
              <a:rPr lang="ru-RU" sz="1000" b="1" dirty="0">
                <a:latin typeface="Times New Roman" pitchFamily="18" charset="0"/>
                <a:cs typeface="Times New Roman" pitchFamily="18" charset="0"/>
              </a:rPr>
              <a:t>Субсидии, предоставляемые из местных бюджетов</a:t>
            </a:r>
            <a:br>
              <a:rPr lang="ru-RU" sz="1000" b="1" dirty="0">
                <a:latin typeface="Times New Roman" pitchFamily="18" charset="0"/>
                <a:cs typeface="Times New Roman" pitchFamily="18" charset="0"/>
              </a:rPr>
            </a:br>
            <a:r>
              <a:rPr lang="ru-RU" sz="1000" dirty="0" smtClean="0">
                <a:latin typeface="Times New Roman" pitchFamily="18" charset="0"/>
                <a:cs typeface="Times New Roman" pitchFamily="18" charset="0"/>
              </a:rPr>
              <a:t>Муниципальные </a:t>
            </a:r>
            <a:r>
              <a:rPr lang="ru-RU" sz="1000" dirty="0">
                <a:latin typeface="Times New Roman" pitchFamily="18" charset="0"/>
                <a:cs typeface="Times New Roman" pitchFamily="18" charset="0"/>
              </a:rPr>
              <a:t>районы, муниципальные округа, городские округа, </a:t>
            </a:r>
            <a:r>
              <a:rPr lang="ru-RU" sz="1000" dirty="0" smtClean="0">
                <a:latin typeface="Times New Roman" pitchFamily="18" charset="0"/>
                <a:cs typeface="Times New Roman" pitchFamily="18" charset="0"/>
              </a:rPr>
              <a:t>в </a:t>
            </a:r>
            <a:r>
              <a:rPr lang="ru-RU" sz="1000" dirty="0">
                <a:latin typeface="Times New Roman" pitchFamily="18" charset="0"/>
                <a:cs typeface="Times New Roman" pitchFamily="18" charset="0"/>
              </a:rPr>
              <a:t>которых в отчетном финансовом году расчетные налоговые доходы </a:t>
            </a:r>
            <a:br>
              <a:rPr lang="ru-RU" sz="1000" dirty="0">
                <a:latin typeface="Times New Roman" pitchFamily="18" charset="0"/>
                <a:cs typeface="Times New Roman" pitchFamily="18" charset="0"/>
              </a:rPr>
            </a:br>
            <a:r>
              <a:rPr lang="ru-RU" sz="1000" dirty="0">
                <a:latin typeface="Times New Roman" pitchFamily="18" charset="0"/>
                <a:cs typeface="Times New Roman" pitchFamily="18" charset="0"/>
              </a:rPr>
              <a:t>(без учета налоговых доходов по дополнительным нормативам отчислений) превышали уровень, определенный по </a:t>
            </a:r>
            <a:r>
              <a:rPr lang="ru-RU" sz="1000" dirty="0" smtClean="0">
                <a:latin typeface="Times New Roman" pitchFamily="18" charset="0"/>
                <a:cs typeface="Times New Roman" pitchFamily="18" charset="0"/>
              </a:rPr>
              <a:t>методике согласно  приложению </a:t>
            </a:r>
            <a:r>
              <a:rPr lang="ru-RU" sz="1000" dirty="0">
                <a:latin typeface="Times New Roman" pitchFamily="18" charset="0"/>
                <a:cs typeface="Times New Roman" pitchFamily="18" charset="0"/>
              </a:rPr>
              <a:t>6 </a:t>
            </a:r>
            <a:r>
              <a:rPr lang="ru-RU" sz="1000" dirty="0" smtClean="0">
                <a:latin typeface="Times New Roman" pitchFamily="18" charset="0"/>
                <a:cs typeface="Times New Roman" pitchFamily="18" charset="0"/>
              </a:rPr>
              <a:t>к </a:t>
            </a:r>
            <a:r>
              <a:rPr lang="ru-RU" sz="1000" dirty="0">
                <a:latin typeface="Times New Roman" pitchFamily="18" charset="0"/>
                <a:cs typeface="Times New Roman" pitchFamily="18" charset="0"/>
              </a:rPr>
              <a:t>настоящему Закону, предусматривают на очередной финансовый год </a:t>
            </a:r>
            <a:r>
              <a:rPr lang="ru-RU" sz="1000" dirty="0" smtClean="0">
                <a:latin typeface="Times New Roman" pitchFamily="18" charset="0"/>
                <a:cs typeface="Times New Roman" pitchFamily="18" charset="0"/>
              </a:rPr>
              <a:t>в </a:t>
            </a:r>
            <a:r>
              <a:rPr lang="ru-RU" sz="1000" dirty="0">
                <a:latin typeface="Times New Roman" pitchFamily="18" charset="0"/>
                <a:cs typeface="Times New Roman" pitchFamily="18" charset="0"/>
              </a:rPr>
              <a:t>составе своих бюджетов предоставление субсидии краевому бюджету</a:t>
            </a:r>
            <a:r>
              <a:rPr lang="ru-RU" sz="1000" dirty="0" smtClean="0">
                <a:latin typeface="Times New Roman" pitchFamily="18" charset="0"/>
                <a:cs typeface="Times New Roman" pitchFamily="18" charset="0"/>
              </a:rPr>
              <a:t>.</a:t>
            </a:r>
            <a:br>
              <a:rPr lang="ru-RU" sz="1000" dirty="0" smtClean="0">
                <a:latin typeface="Times New Roman" pitchFamily="18" charset="0"/>
                <a:cs typeface="Times New Roman" pitchFamily="18" charset="0"/>
              </a:rPr>
            </a:br>
            <a:r>
              <a:rPr lang="ru-RU" sz="1000" dirty="0" smtClean="0">
                <a:latin typeface="Times New Roman" pitchFamily="18" charset="0"/>
                <a:cs typeface="Times New Roman" pitchFamily="18" charset="0"/>
              </a:rPr>
              <a:t/>
            </a:r>
            <a:br>
              <a:rPr lang="ru-RU" sz="1000" dirty="0" smtClean="0">
                <a:latin typeface="Times New Roman" pitchFamily="18" charset="0"/>
                <a:cs typeface="Times New Roman" pitchFamily="18" charset="0"/>
              </a:rPr>
            </a:br>
            <a:endParaRPr lang="ru-RU" sz="1000"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115421999"/>
              </p:ext>
            </p:extLst>
          </p:nvPr>
        </p:nvGraphicFramePr>
        <p:xfrm>
          <a:off x="577504" y="1196752"/>
          <a:ext cx="7920880" cy="2035448"/>
        </p:xfrm>
        <a:graphic>
          <a:graphicData uri="http://schemas.openxmlformats.org/drawingml/2006/table">
            <a:tbl>
              <a:tblPr firstRow="1" bandRow="1">
                <a:tableStyleId>{5C22544A-7EE6-4342-B048-85BDC9FD1C3A}</a:tableStyleId>
              </a:tblPr>
              <a:tblGrid>
                <a:gridCol w="2664296"/>
                <a:gridCol w="1296144"/>
                <a:gridCol w="1368152"/>
                <a:gridCol w="1296144"/>
                <a:gridCol w="1296144"/>
              </a:tblGrid>
              <a:tr h="663848">
                <a:tc>
                  <a:txBody>
                    <a:bodyPr/>
                    <a:lstStyle/>
                    <a:p>
                      <a:r>
                        <a:rPr lang="ru-RU" sz="1200" b="0" dirty="0" smtClean="0">
                          <a:solidFill>
                            <a:schemeClr val="tx1"/>
                          </a:solidFill>
                          <a:latin typeface="Times New Roman" pitchFamily="18" charset="0"/>
                          <a:cs typeface="Times New Roman" pitchFamily="18" charset="0"/>
                        </a:rPr>
                        <a:t>Наименование межбюджетного трансферта из бюджета Северо-Енисейского района *</a:t>
                      </a:r>
                      <a:endParaRPr lang="ru-RU" sz="12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200" b="0" dirty="0" smtClean="0">
                          <a:solidFill>
                            <a:schemeClr val="tx1"/>
                          </a:solidFill>
                          <a:latin typeface="Times New Roman" pitchFamily="18" charset="0"/>
                          <a:cs typeface="Times New Roman" pitchFamily="18" charset="0"/>
                        </a:rPr>
                        <a:t>2021 год</a:t>
                      </a:r>
                      <a:endParaRPr lang="ru-RU" sz="1200" b="0" dirty="0">
                        <a:solidFill>
                          <a:schemeClr val="tx1"/>
                        </a:solidFill>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200" b="0" dirty="0" smtClean="0">
                          <a:solidFill>
                            <a:schemeClr val="tx1"/>
                          </a:solidFill>
                          <a:latin typeface="Times New Roman" pitchFamily="18" charset="0"/>
                          <a:cs typeface="Times New Roman" pitchFamily="18" charset="0"/>
                        </a:rPr>
                        <a:t>2022 год</a:t>
                      </a:r>
                      <a:endParaRPr lang="ru-RU" sz="1200" b="0" dirty="0">
                        <a:solidFill>
                          <a:schemeClr val="tx1"/>
                        </a:solidFill>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200" b="0" dirty="0" smtClean="0">
                          <a:solidFill>
                            <a:schemeClr val="tx1"/>
                          </a:solidFill>
                          <a:latin typeface="Times New Roman" pitchFamily="18" charset="0"/>
                          <a:cs typeface="Times New Roman" pitchFamily="18" charset="0"/>
                        </a:rPr>
                        <a:t>2023 год</a:t>
                      </a:r>
                      <a:endParaRPr lang="ru-RU" sz="1200" b="0" dirty="0">
                        <a:solidFill>
                          <a:schemeClr val="tx1"/>
                        </a:solidFill>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ru-RU" sz="1200" b="0" dirty="0" smtClean="0">
                          <a:solidFill>
                            <a:schemeClr val="tx1"/>
                          </a:solidFill>
                          <a:latin typeface="Times New Roman" pitchFamily="18" charset="0"/>
                          <a:cs typeface="Times New Roman" pitchFamily="18" charset="0"/>
                        </a:rPr>
                        <a:t>2024 год</a:t>
                      </a:r>
                      <a:endParaRPr lang="ru-RU" sz="1200" b="0" dirty="0">
                        <a:solidFill>
                          <a:schemeClr val="tx1"/>
                        </a:solidFill>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68152">
                <a:tc>
                  <a:txBody>
                    <a:bodyPr/>
                    <a:lstStyle/>
                    <a:p>
                      <a:r>
                        <a:rPr lang="ru-RU" sz="1200" dirty="0" smtClean="0">
                          <a:latin typeface="Times New Roman" pitchFamily="18" charset="0"/>
                          <a:cs typeface="Times New Roman" pitchFamily="18" charset="0"/>
                        </a:rPr>
                        <a:t>Субсидия краевому бюджету из бюджета Северо-Енисейского района в соответствии с пунктом 1 статьи 15 Закона Красноярского края от 10.07.2007 года № 2-317 «О межбюджетных отношениях в Красноярском крае»</a:t>
                      </a:r>
                      <a:endParaRPr lang="ru-RU" sz="12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200" dirty="0" smtClean="0">
                          <a:latin typeface="Times New Roman" pitchFamily="18" charset="0"/>
                          <a:cs typeface="Times New Roman" pitchFamily="18" charset="0"/>
                        </a:rPr>
                        <a:t>200 000,0</a:t>
                      </a:r>
                      <a:endParaRPr lang="ru-RU" sz="1200" dirty="0">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200" dirty="0" smtClean="0">
                          <a:latin typeface="Times New Roman" pitchFamily="18" charset="0"/>
                          <a:cs typeface="Times New Roman" pitchFamily="18" charset="0"/>
                        </a:rPr>
                        <a:t>502 127,7</a:t>
                      </a:r>
                      <a:endParaRPr lang="ru-RU" sz="1200" dirty="0">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200" dirty="0" smtClean="0">
                          <a:latin typeface="Times New Roman" pitchFamily="18" charset="0"/>
                          <a:cs typeface="Times New Roman" pitchFamily="18" charset="0"/>
                        </a:rPr>
                        <a:t>428 895,9</a:t>
                      </a:r>
                      <a:endParaRPr lang="ru-RU" sz="1200" dirty="0">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ru-RU" sz="1200" dirty="0" smtClean="0">
                          <a:latin typeface="Times New Roman" pitchFamily="18" charset="0"/>
                          <a:cs typeface="Times New Roman" pitchFamily="18" charset="0"/>
                        </a:rPr>
                        <a:t>406 282,5</a:t>
                      </a:r>
                      <a:endParaRPr lang="ru-RU" sz="1200" dirty="0">
                        <a:latin typeface="Times New Roman" pitchFamily="18" charset="0"/>
                        <a:cs typeface="Times New Roman" pitchFamily="18" charset="0"/>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Заголовок 1"/>
          <p:cNvSpPr txBox="1">
            <a:spLocks/>
          </p:cNvSpPr>
          <p:nvPr/>
        </p:nvSpPr>
        <p:spPr>
          <a:xfrm>
            <a:off x="609600" y="332656"/>
            <a:ext cx="8229600"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Times New Roman" pitchFamily="18" charset="0"/>
                <a:cs typeface="Times New Roman" pitchFamily="18" charset="0"/>
              </a:rPr>
              <a:t>Межбюджетные трансферты из бюджета Северо-Енисейского района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краевому бюджету, (тыс. рублей)</a:t>
            </a:r>
            <a:endParaRPr lang="ru-RU" sz="1600" dirty="0">
              <a:latin typeface="Times New Roman" pitchFamily="18" charset="0"/>
              <a:cs typeface="Times New Roman" pitchFamily="18" charset="0"/>
            </a:endParaRPr>
          </a:p>
        </p:txBody>
      </p:sp>
      <p:sp>
        <p:nvSpPr>
          <p:cNvPr id="6" name="Прямоугольник 5"/>
          <p:cNvSpPr/>
          <p:nvPr/>
        </p:nvSpPr>
        <p:spPr>
          <a:xfrm>
            <a:off x="567295" y="3352518"/>
            <a:ext cx="792088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900" dirty="0" smtClean="0">
                <a:solidFill>
                  <a:schemeClr val="tx1"/>
                </a:solidFill>
                <a:latin typeface="Times New Roman" pitchFamily="18" charset="0"/>
                <a:cs typeface="Times New Roman" pitchFamily="18" charset="0"/>
              </a:rPr>
              <a:t>* В 2021 году  - иной </a:t>
            </a:r>
            <a:r>
              <a:rPr lang="ru-RU" sz="900" dirty="0">
                <a:solidFill>
                  <a:schemeClr val="tx1"/>
                </a:solidFill>
                <a:latin typeface="Times New Roman" pitchFamily="18" charset="0"/>
                <a:cs typeface="Times New Roman" pitchFamily="18" charset="0"/>
              </a:rPr>
              <a:t>межбюджетный трансферт из бюджета Северо-Енисейского района краевому бюджету на основании пункта 2. статьи 15.1 Закона Красноярского края от 10.07.2007 года № 2-317 «О межбюджетных отношениях в Красноярском крае» в соответствии с Соглашением, заключенным между Правительством Красноярского края и администрацией Северо-Енисейского района</a:t>
            </a:r>
          </a:p>
        </p:txBody>
      </p:sp>
    </p:spTree>
    <p:extLst>
      <p:ext uri="{BB962C8B-B14F-4D97-AF65-F5344CB8AC3E}">
        <p14:creationId xmlns:p14="http://schemas.microsoft.com/office/powerpoint/2010/main" val="407894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445949325"/>
              </p:ext>
            </p:extLst>
          </p:nvPr>
        </p:nvGraphicFramePr>
        <p:xfrm>
          <a:off x="8886" y="0"/>
          <a:ext cx="9099619" cy="4066107"/>
        </p:xfrm>
        <a:graphic>
          <a:graphicData uri="http://schemas.openxmlformats.org/drawingml/2006/table">
            <a:tbl>
              <a:tblPr firstRow="1" bandRow="1">
                <a:tableStyleId>{5C22544A-7EE6-4342-B048-85BDC9FD1C3A}</a:tableStyleId>
              </a:tblPr>
              <a:tblGrid>
                <a:gridCol w="2279405"/>
                <a:gridCol w="2279405"/>
                <a:gridCol w="2279405"/>
                <a:gridCol w="2261404"/>
              </a:tblGrid>
              <a:tr h="381550">
                <a:tc gridSpan="4">
                  <a:txBody>
                    <a:bodyPr/>
                    <a:lstStyle/>
                    <a:p>
                      <a:pPr algn="ctr"/>
                      <a:r>
                        <a:rPr lang="ru-RU" sz="1600" b="0" u="none" dirty="0" smtClean="0">
                          <a:solidFill>
                            <a:schemeClr val="tx1"/>
                          </a:solidFill>
                          <a:latin typeface="Times New Roman" pitchFamily="18" charset="0"/>
                          <a:cs typeface="Times New Roman" pitchFamily="18" charset="0"/>
                        </a:rPr>
                        <a:t>Межбюджетные трансферты перечисляемые из краевого бюд</a:t>
                      </a:r>
                      <a:r>
                        <a:rPr lang="ru-RU" sz="1600" b="0" u="none" baseline="0" dirty="0" smtClean="0">
                          <a:solidFill>
                            <a:schemeClr val="tx1"/>
                          </a:solidFill>
                          <a:latin typeface="Times New Roman" pitchFamily="18" charset="0"/>
                          <a:cs typeface="Times New Roman" pitchFamily="18" charset="0"/>
                        </a:rPr>
                        <a:t>жета, тыс. рублей</a:t>
                      </a:r>
                      <a:endParaRPr lang="ru-RU" sz="1600" b="0" u="none"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81550">
                <a:tc>
                  <a:txBody>
                    <a:bodyPr/>
                    <a:lstStyle/>
                    <a:p>
                      <a:pPr algn="ctr"/>
                      <a:r>
                        <a:rPr lang="ru-RU" sz="1200" b="0" u="none" dirty="0" smtClean="0">
                          <a:solidFill>
                            <a:schemeClr val="tx1"/>
                          </a:solidFill>
                          <a:latin typeface="Times New Roman" pitchFamily="18" charset="0"/>
                          <a:cs typeface="Times New Roman" pitchFamily="18" charset="0"/>
                        </a:rPr>
                        <a:t>Наименование </a:t>
                      </a:r>
                      <a:endParaRPr lang="ru-RU" sz="1200" b="0" u="none"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600" b="0" dirty="0" smtClean="0">
                          <a:solidFill>
                            <a:schemeClr val="tx1"/>
                          </a:solidFill>
                          <a:latin typeface="Times New Roman" pitchFamily="18" charset="0"/>
                          <a:cs typeface="Times New Roman" pitchFamily="18" charset="0"/>
                        </a:rPr>
                        <a:t>2022</a:t>
                      </a:r>
                      <a:endParaRPr lang="ru-RU"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600" b="0" dirty="0" smtClean="0">
                          <a:solidFill>
                            <a:schemeClr val="tx1"/>
                          </a:solidFill>
                          <a:latin typeface="Times New Roman" pitchFamily="18" charset="0"/>
                          <a:cs typeface="Times New Roman" pitchFamily="18" charset="0"/>
                        </a:rPr>
                        <a:t>2023</a:t>
                      </a:r>
                      <a:endParaRPr lang="ru-RU"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600" b="0" dirty="0" smtClean="0">
                          <a:solidFill>
                            <a:schemeClr val="tx1"/>
                          </a:solidFill>
                          <a:latin typeface="Times New Roman" pitchFamily="18" charset="0"/>
                          <a:cs typeface="Times New Roman" pitchFamily="18" charset="0"/>
                        </a:rPr>
                        <a:t>2024</a:t>
                      </a:r>
                      <a:endParaRPr lang="ru-RU" sz="16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80754">
                <a:tc>
                  <a:txBody>
                    <a:bodyPr/>
                    <a:lstStyle/>
                    <a:p>
                      <a:endParaRPr lang="ru-RU" sz="1600" b="0" u="none" dirty="0" smtClean="0">
                        <a:solidFill>
                          <a:schemeClr val="tx1"/>
                        </a:solidFill>
                        <a:latin typeface="Times New Roman" pitchFamily="18" charset="0"/>
                        <a:cs typeface="Times New Roman" pitchFamily="18" charset="0"/>
                      </a:endParaRPr>
                    </a:p>
                    <a:p>
                      <a:r>
                        <a:rPr lang="ru-RU" sz="1600" b="0" u="none" dirty="0" smtClean="0">
                          <a:solidFill>
                            <a:schemeClr val="tx1"/>
                          </a:solidFill>
                          <a:latin typeface="Times New Roman" pitchFamily="18" charset="0"/>
                          <a:cs typeface="Times New Roman" pitchFamily="18" charset="0"/>
                        </a:rPr>
                        <a:t>Субвенции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25</a:t>
                      </a:r>
                      <a:r>
                        <a:rPr lang="ru-RU" sz="1200" baseline="0" dirty="0" smtClean="0">
                          <a:solidFill>
                            <a:schemeClr val="tx1"/>
                          </a:solidFill>
                          <a:latin typeface="Times New Roman" pitchFamily="18" charset="0"/>
                          <a:cs typeface="Times New Roman" pitchFamily="18" charset="0"/>
                        </a:rPr>
                        <a:t> </a:t>
                      </a:r>
                      <a:r>
                        <a:rPr lang="ru-RU" sz="1200" baseline="0" dirty="0" smtClean="0">
                          <a:solidFill>
                            <a:schemeClr val="tx1"/>
                          </a:solidFill>
                          <a:latin typeface="Times New Roman" pitchFamily="18" charset="0"/>
                          <a:cs typeface="Times New Roman" pitchFamily="18" charset="0"/>
                        </a:rPr>
                        <a:t>субвенции</a:t>
                      </a:r>
                    </a:p>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24 </a:t>
                      </a:r>
                      <a:r>
                        <a:rPr lang="ru-RU" sz="1200" dirty="0" smtClean="0">
                          <a:solidFill>
                            <a:schemeClr val="tx1"/>
                          </a:solidFill>
                          <a:latin typeface="Times New Roman" pitchFamily="18" charset="0"/>
                          <a:cs typeface="Times New Roman" pitchFamily="18" charset="0"/>
                        </a:rPr>
                        <a:t>субвенции</a:t>
                      </a: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23 </a:t>
                      </a:r>
                      <a:r>
                        <a:rPr lang="ru-RU" sz="1200" dirty="0" smtClean="0">
                          <a:solidFill>
                            <a:schemeClr val="tx1"/>
                          </a:solidFill>
                          <a:latin typeface="Times New Roman" pitchFamily="18" charset="0"/>
                          <a:cs typeface="Times New Roman" pitchFamily="18" charset="0"/>
                        </a:rPr>
                        <a:t>субвенций</a:t>
                      </a: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19454">
                <a:tc>
                  <a:txBody>
                    <a:bodyPr/>
                    <a:lstStyle/>
                    <a:p>
                      <a:endParaRPr lang="ru-RU" sz="1600" b="0" u="none" dirty="0" smtClean="0">
                        <a:solidFill>
                          <a:schemeClr val="tx1"/>
                        </a:solidFill>
                        <a:latin typeface="Times New Roman" pitchFamily="18" charset="0"/>
                        <a:cs typeface="Times New Roman" pitchFamily="18" charset="0"/>
                      </a:endParaRPr>
                    </a:p>
                    <a:p>
                      <a:r>
                        <a:rPr lang="ru-RU" sz="1600" b="0" u="none" dirty="0" smtClean="0">
                          <a:solidFill>
                            <a:schemeClr val="tx1"/>
                          </a:solidFill>
                          <a:latin typeface="Times New Roman" pitchFamily="18" charset="0"/>
                          <a:cs typeface="Times New Roman" pitchFamily="18" charset="0"/>
                        </a:rPr>
                        <a:t>Субсидии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15 субсидий</a:t>
                      </a: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10 </a:t>
                      </a:r>
                      <a:r>
                        <a:rPr lang="ru-RU" sz="1200" dirty="0" smtClean="0">
                          <a:solidFill>
                            <a:schemeClr val="tx1"/>
                          </a:solidFill>
                          <a:latin typeface="Times New Roman" pitchFamily="18" charset="0"/>
                          <a:cs typeface="Times New Roman" pitchFamily="18" charset="0"/>
                        </a:rPr>
                        <a:t>субсидий</a:t>
                      </a: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200" dirty="0" smtClean="0">
                          <a:solidFill>
                            <a:schemeClr val="tx1"/>
                          </a:solidFill>
                          <a:latin typeface="Times New Roman" pitchFamily="18" charset="0"/>
                          <a:cs typeface="Times New Roman" pitchFamily="18" charset="0"/>
                        </a:rPr>
                        <a:t>9 </a:t>
                      </a:r>
                      <a:r>
                        <a:rPr lang="ru-RU" sz="1200" dirty="0" smtClean="0">
                          <a:solidFill>
                            <a:schemeClr val="tx1"/>
                          </a:solidFill>
                          <a:latin typeface="Times New Roman" pitchFamily="18" charset="0"/>
                          <a:cs typeface="Times New Roman" pitchFamily="18" charset="0"/>
                        </a:rPr>
                        <a:t>субсидий</a:t>
                      </a: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737509">
                <a:tc>
                  <a:txBody>
                    <a:bodyPr/>
                    <a:lstStyle/>
                    <a:p>
                      <a:r>
                        <a:rPr lang="ru-RU" sz="1600" b="0" u="none" dirty="0" smtClean="0">
                          <a:solidFill>
                            <a:schemeClr val="tx1"/>
                          </a:solidFill>
                          <a:latin typeface="Times New Roman" pitchFamily="18" charset="0"/>
                          <a:cs typeface="Times New Roman" pitchFamily="18" charset="0"/>
                        </a:rPr>
                        <a:t>Иные межбюджетные трансферты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ru-RU" sz="1000" dirty="0" smtClean="0">
                          <a:solidFill>
                            <a:schemeClr val="tx1"/>
                          </a:solidFill>
                          <a:latin typeface="Times New Roman" pitchFamily="18" charset="0"/>
                          <a:cs typeface="Times New Roman" pitchFamily="18" charset="0"/>
                        </a:rPr>
                        <a:t>7 Иных межбюджетных трансферта</a:t>
                      </a:r>
                    </a:p>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ru-RU" sz="1000" dirty="0" smtClean="0">
                          <a:solidFill>
                            <a:schemeClr val="tx1"/>
                          </a:solidFill>
                          <a:latin typeface="Times New Roman" pitchFamily="18" charset="0"/>
                          <a:cs typeface="Times New Roman" pitchFamily="18" charset="0"/>
                        </a:rPr>
                        <a:t>2 </a:t>
                      </a:r>
                      <a:r>
                        <a:rPr lang="ru-RU" sz="1000" b="0" u="none" dirty="0" smtClean="0">
                          <a:solidFill>
                            <a:schemeClr val="tx1"/>
                          </a:solidFill>
                          <a:latin typeface="Times New Roman" pitchFamily="18" charset="0"/>
                          <a:cs typeface="Times New Roman" pitchFamily="18" charset="0"/>
                        </a:rPr>
                        <a:t>Иных межбюджетных трансферта</a:t>
                      </a:r>
                    </a:p>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ru-RU" sz="1050" dirty="0" smtClean="0">
                          <a:solidFill>
                            <a:schemeClr val="tx1"/>
                          </a:solidFill>
                          <a:latin typeface="Times New Roman" pitchFamily="18" charset="0"/>
                          <a:cs typeface="Times New Roman" pitchFamily="18" charset="0"/>
                        </a:rPr>
                        <a:t>1 </a:t>
                      </a:r>
                      <a:r>
                        <a:rPr lang="ru-RU" sz="1050" b="0" u="none" dirty="0" smtClean="0">
                          <a:solidFill>
                            <a:schemeClr val="tx1"/>
                          </a:solidFill>
                          <a:latin typeface="Times New Roman" pitchFamily="18" charset="0"/>
                          <a:cs typeface="Times New Roman" pitchFamily="18" charset="0"/>
                        </a:rPr>
                        <a:t>Иной межбюджетный трансферт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065290">
                <a:tc>
                  <a:txBody>
                    <a:bodyPr/>
                    <a:lstStyle/>
                    <a:p>
                      <a:r>
                        <a:rPr lang="ru-RU" sz="1600" b="0" u="none" dirty="0" smtClean="0">
                          <a:solidFill>
                            <a:schemeClr val="tx1"/>
                          </a:solidFill>
                          <a:latin typeface="Times New Roman" pitchFamily="18" charset="0"/>
                          <a:cs typeface="Times New Roman" pitchFamily="18" charset="0"/>
                        </a:rPr>
                        <a:t>Всего</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lang="ru-RU" sz="12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9" name="Прямоугольник 8"/>
          <p:cNvSpPr/>
          <p:nvPr/>
        </p:nvSpPr>
        <p:spPr>
          <a:xfrm>
            <a:off x="2273737" y="1133684"/>
            <a:ext cx="2257000" cy="2880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420 905,3</a:t>
            </a:r>
            <a:endParaRPr lang="ru-RU" sz="12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4519478" y="1133997"/>
            <a:ext cx="2232248" cy="2880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ru-RU" sz="1200" dirty="0" smtClean="0">
                <a:solidFill>
                  <a:schemeClr val="tx1"/>
                </a:solidFill>
                <a:latin typeface="Times New Roman" pitchFamily="18" charset="0"/>
                <a:cs typeface="Times New Roman" pitchFamily="18" charset="0"/>
              </a:rPr>
              <a:t>389 726,0</a:t>
            </a:r>
            <a:endParaRPr lang="ru-RU" sz="1200" dirty="0">
              <a:solidFill>
                <a:schemeClr val="tx1"/>
              </a:solidFill>
              <a:latin typeface="Times New Roman" pitchFamily="18" charset="0"/>
              <a:cs typeface="Times New Roman" pitchFamily="18" charset="0"/>
            </a:endParaRPr>
          </a:p>
        </p:txBody>
      </p:sp>
      <p:sp>
        <p:nvSpPr>
          <p:cNvPr id="11" name="Прямоугольник 10"/>
          <p:cNvSpPr/>
          <p:nvPr/>
        </p:nvSpPr>
        <p:spPr>
          <a:xfrm>
            <a:off x="6751726" y="1142937"/>
            <a:ext cx="2232248" cy="2880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387 922,0</a:t>
            </a:r>
            <a:endParaRPr lang="ru-RU" sz="1200" dirty="0">
              <a:solidFill>
                <a:schemeClr val="tx1"/>
              </a:solidFill>
              <a:latin typeface="Times New Roman" pitchFamily="18" charset="0"/>
              <a:cs typeface="Times New Roman" pitchFamily="18" charset="0"/>
            </a:endParaRPr>
          </a:p>
        </p:txBody>
      </p:sp>
      <p:sp>
        <p:nvSpPr>
          <p:cNvPr id="12" name="Прямоугольник 11"/>
          <p:cNvSpPr/>
          <p:nvPr/>
        </p:nvSpPr>
        <p:spPr>
          <a:xfrm>
            <a:off x="2273737" y="1988840"/>
            <a:ext cx="2232248" cy="28803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55 487,7</a:t>
            </a:r>
            <a:endParaRPr lang="ru-RU" sz="1200" dirty="0">
              <a:solidFill>
                <a:schemeClr val="tx1"/>
              </a:solidFill>
              <a:latin typeface="Times New Roman" pitchFamily="18" charset="0"/>
              <a:cs typeface="Times New Roman" pitchFamily="18" charset="0"/>
            </a:endParaRPr>
          </a:p>
        </p:txBody>
      </p:sp>
      <p:sp>
        <p:nvSpPr>
          <p:cNvPr id="13" name="Прямоугольник 12"/>
          <p:cNvSpPr/>
          <p:nvPr/>
        </p:nvSpPr>
        <p:spPr>
          <a:xfrm>
            <a:off x="4519478" y="1978985"/>
            <a:ext cx="2232248" cy="28803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19 249,6</a:t>
            </a:r>
            <a:endParaRPr lang="ru-RU" sz="1200" dirty="0">
              <a:solidFill>
                <a:schemeClr val="tx1"/>
              </a:solidFill>
              <a:latin typeface="Times New Roman" pitchFamily="18" charset="0"/>
              <a:cs typeface="Times New Roman" pitchFamily="18" charset="0"/>
            </a:endParaRPr>
          </a:p>
        </p:txBody>
      </p:sp>
      <p:sp>
        <p:nvSpPr>
          <p:cNvPr id="14" name="Прямоугольник 13"/>
          <p:cNvSpPr/>
          <p:nvPr/>
        </p:nvSpPr>
        <p:spPr>
          <a:xfrm>
            <a:off x="6769498" y="1978985"/>
            <a:ext cx="2232248"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16 978,1</a:t>
            </a:r>
            <a:endParaRPr lang="ru-RU" sz="1200" dirty="0">
              <a:solidFill>
                <a:schemeClr val="tx1"/>
              </a:solidFill>
              <a:latin typeface="Times New Roman" pitchFamily="18" charset="0"/>
              <a:cs typeface="Times New Roman" pitchFamily="18" charset="0"/>
            </a:endParaRPr>
          </a:p>
        </p:txBody>
      </p:sp>
      <p:sp>
        <p:nvSpPr>
          <p:cNvPr id="15" name="Прямоугольник 14"/>
          <p:cNvSpPr/>
          <p:nvPr/>
        </p:nvSpPr>
        <p:spPr>
          <a:xfrm>
            <a:off x="52427" y="4066108"/>
            <a:ext cx="8956620" cy="216024"/>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dirty="0" smtClean="0">
                <a:latin typeface="Times New Roman" pitchFamily="18" charset="0"/>
                <a:cs typeface="Times New Roman" pitchFamily="18" charset="0"/>
              </a:rPr>
              <a:t>Расшифровка по межбюджетным трансфертам в разрезе главных распорядителей бюджетных средств</a:t>
            </a:r>
            <a:endParaRPr lang="ru-RU" sz="1400" dirty="0">
              <a:latin typeface="Times New Roman" pitchFamily="18" charset="0"/>
              <a:cs typeface="Times New Roman" pitchFamily="18" charset="0"/>
            </a:endParaRPr>
          </a:p>
        </p:txBody>
      </p:sp>
      <p:graphicFrame>
        <p:nvGraphicFramePr>
          <p:cNvPr id="22" name="Таблица 21"/>
          <p:cNvGraphicFramePr>
            <a:graphicFrameLocks noGrp="1"/>
          </p:cNvGraphicFramePr>
          <p:nvPr>
            <p:extLst>
              <p:ext uri="{D42A27DB-BD31-4B8C-83A1-F6EECF244321}">
                <p14:modId xmlns:p14="http://schemas.microsoft.com/office/powerpoint/2010/main" val="486954774"/>
              </p:ext>
            </p:extLst>
          </p:nvPr>
        </p:nvGraphicFramePr>
        <p:xfrm>
          <a:off x="1" y="4293096"/>
          <a:ext cx="9143999" cy="2554744"/>
        </p:xfrm>
        <a:graphic>
          <a:graphicData uri="http://schemas.openxmlformats.org/drawingml/2006/table">
            <a:tbl>
              <a:tblPr firstRow="1" bandRow="1">
                <a:tableStyleId>{5C22544A-7EE6-4342-B048-85BDC9FD1C3A}</a:tableStyleId>
              </a:tblPr>
              <a:tblGrid>
                <a:gridCol w="2123727"/>
                <a:gridCol w="792088"/>
                <a:gridCol w="936104"/>
                <a:gridCol w="720080"/>
                <a:gridCol w="792088"/>
                <a:gridCol w="792088"/>
                <a:gridCol w="836226"/>
                <a:gridCol w="747950"/>
                <a:gridCol w="720080"/>
                <a:gridCol w="683568"/>
              </a:tblGrid>
              <a:tr h="216024">
                <a:tc rowSpan="2">
                  <a:txBody>
                    <a:bodyPr/>
                    <a:lstStyle/>
                    <a:p>
                      <a:pPr algn="ctr"/>
                      <a:r>
                        <a:rPr lang="ru-RU" sz="800" dirty="0" smtClean="0">
                          <a:latin typeface="Times New Roman" pitchFamily="18" charset="0"/>
                          <a:cs typeface="Times New Roman" pitchFamily="18" charset="0"/>
                        </a:rPr>
                        <a:t>Главные распорядители</a:t>
                      </a:r>
                      <a:r>
                        <a:rPr lang="ru-RU" sz="800" baseline="0" dirty="0" smtClean="0">
                          <a:latin typeface="Times New Roman" pitchFamily="18" charset="0"/>
                          <a:cs typeface="Times New Roman" pitchFamily="18" charset="0"/>
                        </a:rPr>
                        <a:t> </a:t>
                      </a:r>
                    </a:p>
                    <a:p>
                      <a:pPr algn="ctr"/>
                      <a:r>
                        <a:rPr lang="ru-RU" sz="800" baseline="0" dirty="0" smtClean="0">
                          <a:latin typeface="Times New Roman" pitchFamily="18" charset="0"/>
                          <a:cs typeface="Times New Roman" pitchFamily="18" charset="0"/>
                        </a:rPr>
                        <a:t>бюджетных средств</a:t>
                      </a:r>
                      <a:endParaRPr lang="ru-RU" sz="800" dirty="0">
                        <a:latin typeface="Times New Roman" pitchFamily="18" charset="0"/>
                        <a:cs typeface="Times New Roman" pitchFamily="18" charset="0"/>
                      </a:endParaRPr>
                    </a:p>
                  </a:txBody>
                  <a:tcPr/>
                </a:tc>
                <a:tc gridSpan="3">
                  <a:txBody>
                    <a:bodyPr/>
                    <a:lstStyle/>
                    <a:p>
                      <a:pPr algn="ctr"/>
                      <a:r>
                        <a:rPr lang="ru-RU" sz="900" dirty="0" smtClean="0">
                          <a:latin typeface="Times New Roman" pitchFamily="18" charset="0"/>
                          <a:cs typeface="Times New Roman" pitchFamily="18" charset="0"/>
                        </a:rPr>
                        <a:t>Субвенции</a:t>
                      </a:r>
                      <a:endParaRPr lang="ru-RU" sz="900" dirty="0">
                        <a:latin typeface="Times New Roman" pitchFamily="18" charset="0"/>
                        <a:cs typeface="Times New Roman" pitchFamily="18" charset="0"/>
                      </a:endParaRPr>
                    </a:p>
                  </a:txBody>
                  <a:tcPr/>
                </a:tc>
                <a:tc hMerge="1">
                  <a:txBody>
                    <a:bodyPr/>
                    <a:lstStyle/>
                    <a:p>
                      <a:pPr algn="ctr"/>
                      <a:endParaRPr lang="ru-RU" sz="1200" dirty="0">
                        <a:latin typeface="Times New Roman" pitchFamily="18" charset="0"/>
                        <a:cs typeface="Times New Roman" pitchFamily="18" charset="0"/>
                      </a:endParaRPr>
                    </a:p>
                  </a:txBody>
                  <a:tcPr/>
                </a:tc>
                <a:tc hMerge="1">
                  <a:txBody>
                    <a:bodyPr/>
                    <a:lstStyle/>
                    <a:p>
                      <a:pPr algn="ctr"/>
                      <a:endParaRPr lang="ru-RU" sz="1200" dirty="0">
                        <a:latin typeface="Times New Roman" pitchFamily="18" charset="0"/>
                        <a:cs typeface="Times New Roman" pitchFamily="18" charset="0"/>
                      </a:endParaRPr>
                    </a:p>
                  </a:txBody>
                  <a:tcPr/>
                </a:tc>
                <a:tc gridSpan="3">
                  <a:txBody>
                    <a:bodyPr/>
                    <a:lstStyle/>
                    <a:p>
                      <a:pPr algn="ctr"/>
                      <a:r>
                        <a:rPr lang="ru-RU" sz="900" dirty="0" smtClean="0">
                          <a:latin typeface="Times New Roman" pitchFamily="18" charset="0"/>
                          <a:cs typeface="Times New Roman" pitchFamily="18" charset="0"/>
                        </a:rPr>
                        <a:t>Субсидии</a:t>
                      </a:r>
                      <a:endParaRPr lang="ru-RU" sz="900" dirty="0">
                        <a:latin typeface="Times New Roman" pitchFamily="18" charset="0"/>
                        <a:cs typeface="Times New Roman" pitchFamily="18" charset="0"/>
                      </a:endParaRPr>
                    </a:p>
                  </a:txBody>
                  <a:tcPr/>
                </a:tc>
                <a:tc hMerge="1">
                  <a:txBody>
                    <a:bodyPr/>
                    <a:lstStyle/>
                    <a:p>
                      <a:pPr algn="ctr"/>
                      <a:endParaRPr lang="ru-RU" sz="1200" dirty="0">
                        <a:latin typeface="Times New Roman" pitchFamily="18" charset="0"/>
                        <a:cs typeface="Times New Roman" pitchFamily="18" charset="0"/>
                      </a:endParaRPr>
                    </a:p>
                  </a:txBody>
                  <a:tcPr/>
                </a:tc>
                <a:tc hMerge="1">
                  <a:txBody>
                    <a:bodyPr/>
                    <a:lstStyle/>
                    <a:p>
                      <a:pPr algn="ctr"/>
                      <a:endParaRPr lang="ru-RU" sz="1200" dirty="0">
                        <a:latin typeface="Times New Roman" pitchFamily="18" charset="0"/>
                        <a:cs typeface="Times New Roman" pitchFamily="18" charset="0"/>
                      </a:endParaRPr>
                    </a:p>
                  </a:txBody>
                  <a:tcPr/>
                </a:tc>
                <a:tc gridSpan="3">
                  <a:txBody>
                    <a:bodyPr/>
                    <a:lstStyle/>
                    <a:p>
                      <a:pPr algn="ctr"/>
                      <a:r>
                        <a:rPr lang="ru-RU" sz="900" dirty="0" smtClean="0">
                          <a:latin typeface="Times New Roman" pitchFamily="18" charset="0"/>
                          <a:cs typeface="Times New Roman" pitchFamily="18" charset="0"/>
                        </a:rPr>
                        <a:t>Иные МБТ</a:t>
                      </a:r>
                      <a:endParaRPr lang="ru-RU" sz="900" dirty="0">
                        <a:latin typeface="Times New Roman" pitchFamily="18" charset="0"/>
                        <a:cs typeface="Times New Roman" pitchFamily="18" charset="0"/>
                      </a:endParaRPr>
                    </a:p>
                  </a:txBody>
                  <a:tcPr/>
                </a:tc>
                <a:tc hMerge="1">
                  <a:txBody>
                    <a:bodyPr/>
                    <a:lstStyle/>
                    <a:p>
                      <a:pPr algn="ctr"/>
                      <a:endParaRPr lang="ru-RU" sz="900" dirty="0">
                        <a:latin typeface="Times New Roman" pitchFamily="18" charset="0"/>
                        <a:cs typeface="Times New Roman" pitchFamily="18" charset="0"/>
                      </a:endParaRPr>
                    </a:p>
                  </a:txBody>
                  <a:tcPr/>
                </a:tc>
                <a:tc hMerge="1">
                  <a:txBody>
                    <a:bodyPr/>
                    <a:lstStyle/>
                    <a:p>
                      <a:pPr algn="ctr"/>
                      <a:endParaRPr lang="ru-RU" sz="900" dirty="0">
                        <a:latin typeface="Times New Roman" pitchFamily="18" charset="0"/>
                        <a:cs typeface="Times New Roman" pitchFamily="18" charset="0"/>
                      </a:endParaRPr>
                    </a:p>
                  </a:txBody>
                  <a:tcPr/>
                </a:tc>
              </a:tr>
              <a:tr h="129534">
                <a:tc vMerge="1">
                  <a:txBody>
                    <a:bodyPr/>
                    <a:lstStyle/>
                    <a:p>
                      <a:pPr algn="ctr"/>
                      <a:endParaRPr lang="ru-RU" sz="1200"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2022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2023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2024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2022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2023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2024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2022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2023 год</a:t>
                      </a:r>
                      <a:endParaRPr lang="ru-RU" sz="900" b="0" u="none" dirty="0">
                        <a:latin typeface="Times New Roman" pitchFamily="18" charset="0"/>
                        <a:cs typeface="Times New Roman" pitchFamily="18" charset="0"/>
                      </a:endParaRPr>
                    </a:p>
                  </a:txBody>
                  <a:tcPr/>
                </a:tc>
                <a:tc>
                  <a:txBody>
                    <a:bodyPr/>
                    <a:lstStyle/>
                    <a:p>
                      <a:pPr algn="ctr"/>
                      <a:r>
                        <a:rPr lang="ru-RU" sz="900" b="0" u="none" dirty="0" smtClean="0">
                          <a:latin typeface="Times New Roman" pitchFamily="18" charset="0"/>
                          <a:cs typeface="Times New Roman" pitchFamily="18" charset="0"/>
                        </a:rPr>
                        <a:t>2024 год</a:t>
                      </a:r>
                      <a:endParaRPr lang="ru-RU" sz="900" b="0" u="none" dirty="0">
                        <a:latin typeface="Times New Roman" pitchFamily="18" charset="0"/>
                        <a:cs typeface="Times New Roman" pitchFamily="18" charset="0"/>
                      </a:endParaRPr>
                    </a:p>
                  </a:txBody>
                  <a:tcPr/>
                </a:tc>
              </a:tr>
              <a:tr h="260974">
                <a:tc>
                  <a:txBody>
                    <a:bodyPr/>
                    <a:lstStyle/>
                    <a:p>
                      <a:pPr algn="l"/>
                      <a:r>
                        <a:rPr lang="ru-RU" sz="800" dirty="0" smtClean="0">
                          <a:latin typeface="Times New Roman" pitchFamily="18" charset="0"/>
                          <a:cs typeface="Times New Roman" pitchFamily="18" charset="0"/>
                        </a:rPr>
                        <a:t>Администрация Северо-Енисейского района</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118 793,8</a:t>
                      </a:r>
                      <a:endParaRPr lang="ru-RU" sz="900" dirty="0" smtClean="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116 452,2</a:t>
                      </a:r>
                    </a:p>
                    <a:p>
                      <a:pPr algn="ct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116 312,4</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3 221,3</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3 965,9</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4 066,3</a:t>
                      </a:r>
                    </a:p>
                    <a:p>
                      <a:pPr algn="ct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14 697,9</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1 382,4</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1 382,4</a:t>
                      </a:r>
                      <a:endParaRPr lang="ru-RU" sz="900" dirty="0">
                        <a:latin typeface="Times New Roman" pitchFamily="18" charset="0"/>
                        <a:cs typeface="Times New Roman" pitchFamily="18" charset="0"/>
                      </a:endParaRPr>
                    </a:p>
                  </a:txBody>
                  <a:tcPr/>
                </a:tc>
              </a:tr>
              <a:tr h="343585">
                <a:tc>
                  <a:txBody>
                    <a:bodyPr/>
                    <a:lstStyle/>
                    <a:p>
                      <a:r>
                        <a:rPr lang="ru-RU" sz="800" dirty="0" smtClean="0">
                          <a:latin typeface="Times New Roman" pitchFamily="18" charset="0"/>
                          <a:cs typeface="Times New Roman" pitchFamily="18" charset="0"/>
                        </a:rPr>
                        <a:t>Управление образования администрации Северо-Енисейского района</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29299 631,3</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271 609,6</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271 609,6</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14 427,3</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13 821,4</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11 687,8</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17 </a:t>
                      </a:r>
                      <a:r>
                        <a:rPr lang="ru-RU" sz="900" dirty="0" smtClean="0">
                          <a:latin typeface="Times New Roman" pitchFamily="18" charset="0"/>
                          <a:cs typeface="Times New Roman" pitchFamily="18" charset="0"/>
                        </a:rPr>
                        <a:t>390,8</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17 225,5</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17 225,5</a:t>
                      </a:r>
                      <a:endParaRPr lang="ru-RU" sz="900" dirty="0">
                        <a:latin typeface="Times New Roman" pitchFamily="18" charset="0"/>
                        <a:cs typeface="Times New Roman" pitchFamily="18" charset="0"/>
                      </a:endParaRPr>
                    </a:p>
                  </a:txBody>
                  <a:tcPr/>
                </a:tc>
              </a:tr>
              <a:tr h="343585">
                <a:tc>
                  <a:txBody>
                    <a:bodyPr/>
                    <a:lstStyle/>
                    <a:p>
                      <a:r>
                        <a:rPr lang="ru-RU" sz="800" dirty="0" smtClean="0">
                          <a:latin typeface="Times New Roman" pitchFamily="18" charset="0"/>
                          <a:cs typeface="Times New Roman" pitchFamily="18" charset="0"/>
                        </a:rPr>
                        <a:t>Отдел культуры администрации Северо-Енисейского района</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26 744,0</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708,3</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470,1</a:t>
                      </a: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r>
              <a:tr h="472429">
                <a:tc>
                  <a:txBody>
                    <a:bodyPr/>
                    <a:lstStyle/>
                    <a:p>
                      <a:r>
                        <a:rPr lang="ru-RU" sz="800" dirty="0" smtClean="0">
                          <a:latin typeface="Times New Roman" pitchFamily="18" charset="0"/>
                          <a:cs typeface="Times New Roman" pitchFamily="18" charset="0"/>
                        </a:rPr>
                        <a:t>Отдел физической культуры,</a:t>
                      </a:r>
                      <a:r>
                        <a:rPr lang="ru-RU" sz="800" baseline="0" dirty="0" smtClean="0">
                          <a:latin typeface="Times New Roman" pitchFamily="18" charset="0"/>
                          <a:cs typeface="Times New Roman" pitchFamily="18" charset="0"/>
                        </a:rPr>
                        <a:t> спорта и молодежной политики Северо-Енисейского района</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8 095,1</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753,9</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753,9</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494,8</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r>
              <a:tr h="343585">
                <a:tc>
                  <a:txBody>
                    <a:bodyPr/>
                    <a:lstStyle/>
                    <a:p>
                      <a:r>
                        <a:rPr lang="ru-RU" sz="800" dirty="0" smtClean="0">
                          <a:latin typeface="Times New Roman" pitchFamily="18" charset="0"/>
                          <a:cs typeface="Times New Roman" pitchFamily="18" charset="0"/>
                        </a:rPr>
                        <a:t>Комитет по управлению муниципальным имуществом</a:t>
                      </a:r>
                      <a:r>
                        <a:rPr lang="ru-RU" sz="800" baseline="0" dirty="0" smtClean="0">
                          <a:latin typeface="Times New Roman" pitchFamily="18" charset="0"/>
                          <a:cs typeface="Times New Roman" pitchFamily="18" charset="0"/>
                        </a:rPr>
                        <a:t> Северо-Енисейского района</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2</a:t>
                      </a:r>
                      <a:r>
                        <a:rPr lang="ru-RU" sz="900" baseline="0" dirty="0" smtClean="0">
                          <a:latin typeface="Times New Roman" pitchFamily="18" charset="0"/>
                          <a:cs typeface="Times New Roman" pitchFamily="18" charset="0"/>
                        </a:rPr>
                        <a:t> 480,2</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1 664,2</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a:t>
                      </a:r>
                      <a:endParaRPr lang="ru-RU" sz="900" dirty="0">
                        <a:latin typeface="Times New Roman" pitchFamily="18" charset="0"/>
                        <a:cs typeface="Times New Roman" pitchFamily="18" charset="0"/>
                      </a:endParaRPr>
                    </a:p>
                  </a:txBody>
                  <a:tcPr/>
                </a:tc>
              </a:tr>
              <a:tr h="214741">
                <a:tc>
                  <a:txBody>
                    <a:bodyPr/>
                    <a:lstStyle/>
                    <a:p>
                      <a:pPr algn="l"/>
                      <a:r>
                        <a:rPr lang="ru-RU" sz="800" dirty="0" smtClean="0">
                          <a:latin typeface="Times New Roman" pitchFamily="18" charset="0"/>
                          <a:cs typeface="Times New Roman" pitchFamily="18" charset="0"/>
                        </a:rPr>
                        <a:t>Всего</a:t>
                      </a:r>
                      <a:endParaRPr lang="ru-RU" sz="8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420 905,3</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389 726,0</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387 922,0</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55 487,7</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19 249,6</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16 978,1</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32 </a:t>
                      </a:r>
                      <a:r>
                        <a:rPr lang="ru-RU" sz="900" dirty="0" smtClean="0">
                          <a:latin typeface="Times New Roman" pitchFamily="18" charset="0"/>
                          <a:cs typeface="Times New Roman" pitchFamily="18" charset="0"/>
                        </a:rPr>
                        <a:t>583,5</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18 607,9</a:t>
                      </a:r>
                      <a:endParaRPr lang="ru-RU" sz="900" dirty="0">
                        <a:latin typeface="Times New Roman" pitchFamily="18" charset="0"/>
                        <a:cs typeface="Times New Roman" pitchFamily="18" charset="0"/>
                      </a:endParaRPr>
                    </a:p>
                  </a:txBody>
                  <a:tcPr/>
                </a:tc>
                <a:tc>
                  <a:txBody>
                    <a:bodyPr/>
                    <a:lstStyle/>
                    <a:p>
                      <a:pPr algn="ctr"/>
                      <a:r>
                        <a:rPr lang="ru-RU" sz="900" dirty="0" smtClean="0">
                          <a:latin typeface="Times New Roman" pitchFamily="18" charset="0"/>
                          <a:cs typeface="Times New Roman" pitchFamily="18" charset="0"/>
                        </a:rPr>
                        <a:t>18 607,9</a:t>
                      </a:r>
                      <a:endParaRPr lang="ru-RU" sz="900" dirty="0">
                        <a:latin typeface="Times New Roman" pitchFamily="18" charset="0"/>
                        <a:cs typeface="Times New Roman" pitchFamily="18" charset="0"/>
                      </a:endParaRPr>
                    </a:p>
                  </a:txBody>
                  <a:tcPr/>
                </a:tc>
              </a:tr>
            </a:tbl>
          </a:graphicData>
        </a:graphic>
      </p:graphicFrame>
      <p:sp>
        <p:nvSpPr>
          <p:cNvPr id="23" name="Прямоугольник 22"/>
          <p:cNvSpPr/>
          <p:nvPr/>
        </p:nvSpPr>
        <p:spPr>
          <a:xfrm>
            <a:off x="2261839" y="2708920"/>
            <a:ext cx="2232248" cy="28803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32 </a:t>
            </a:r>
            <a:r>
              <a:rPr lang="ru-RU" sz="1200" dirty="0" smtClean="0">
                <a:solidFill>
                  <a:schemeClr val="tx1"/>
                </a:solidFill>
                <a:latin typeface="Times New Roman" pitchFamily="18" charset="0"/>
                <a:cs typeface="Times New Roman" pitchFamily="18" charset="0"/>
              </a:rPr>
              <a:t>583,5</a:t>
            </a:r>
            <a:endParaRPr lang="ru-RU" sz="1200" dirty="0">
              <a:solidFill>
                <a:schemeClr val="tx1"/>
              </a:solidFill>
              <a:latin typeface="Times New Roman" pitchFamily="18" charset="0"/>
              <a:cs typeface="Times New Roman" pitchFamily="18" charset="0"/>
            </a:endParaRPr>
          </a:p>
        </p:txBody>
      </p:sp>
      <p:sp>
        <p:nvSpPr>
          <p:cNvPr id="24" name="Прямоугольник 23"/>
          <p:cNvSpPr/>
          <p:nvPr/>
        </p:nvSpPr>
        <p:spPr>
          <a:xfrm>
            <a:off x="4515615" y="2697159"/>
            <a:ext cx="2259876" cy="28803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18 607,9</a:t>
            </a:r>
            <a:endParaRPr lang="ru-RU" sz="1200" dirty="0">
              <a:solidFill>
                <a:schemeClr val="tx1"/>
              </a:solidFill>
              <a:latin typeface="Times New Roman" pitchFamily="18" charset="0"/>
              <a:cs typeface="Times New Roman" pitchFamily="18" charset="0"/>
            </a:endParaRPr>
          </a:p>
        </p:txBody>
      </p:sp>
      <p:sp>
        <p:nvSpPr>
          <p:cNvPr id="25" name="Прямоугольник 24"/>
          <p:cNvSpPr/>
          <p:nvPr/>
        </p:nvSpPr>
        <p:spPr>
          <a:xfrm>
            <a:off x="6759868" y="2697159"/>
            <a:ext cx="2232248"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18 607,9</a:t>
            </a:r>
            <a:endParaRPr lang="ru-RU" sz="1200" dirty="0">
              <a:solidFill>
                <a:schemeClr val="tx1"/>
              </a:solidFill>
              <a:latin typeface="Times New Roman" pitchFamily="18" charset="0"/>
              <a:cs typeface="Times New Roman" pitchFamily="18" charset="0"/>
            </a:endParaRPr>
          </a:p>
        </p:txBody>
      </p:sp>
      <p:sp>
        <p:nvSpPr>
          <p:cNvPr id="26" name="Прямоугольник 25"/>
          <p:cNvSpPr/>
          <p:nvPr/>
        </p:nvSpPr>
        <p:spPr>
          <a:xfrm>
            <a:off x="2273737" y="3778076"/>
            <a:ext cx="2232248" cy="28803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508 976,5</a:t>
            </a:r>
            <a:endParaRPr lang="ru-RU" sz="1200" dirty="0">
              <a:solidFill>
                <a:schemeClr val="tx1"/>
              </a:solidFill>
              <a:latin typeface="Times New Roman" pitchFamily="18" charset="0"/>
              <a:cs typeface="Times New Roman" pitchFamily="18" charset="0"/>
            </a:endParaRPr>
          </a:p>
        </p:txBody>
      </p:sp>
      <p:sp>
        <p:nvSpPr>
          <p:cNvPr id="27" name="Прямоугольник 26"/>
          <p:cNvSpPr/>
          <p:nvPr/>
        </p:nvSpPr>
        <p:spPr>
          <a:xfrm>
            <a:off x="4519478" y="3778076"/>
            <a:ext cx="2259876" cy="288032"/>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427 583,5</a:t>
            </a:r>
            <a:endParaRPr lang="ru-RU" sz="1200" dirty="0">
              <a:solidFill>
                <a:schemeClr val="tx1"/>
              </a:solidFill>
              <a:latin typeface="Times New Roman" pitchFamily="18" charset="0"/>
              <a:cs typeface="Times New Roman" pitchFamily="18" charset="0"/>
            </a:endParaRPr>
          </a:p>
        </p:txBody>
      </p:sp>
      <p:sp>
        <p:nvSpPr>
          <p:cNvPr id="28" name="Прямоугольник 27"/>
          <p:cNvSpPr/>
          <p:nvPr/>
        </p:nvSpPr>
        <p:spPr>
          <a:xfrm>
            <a:off x="6751726" y="3778076"/>
            <a:ext cx="2232248" cy="28803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r"/>
            <a:r>
              <a:rPr lang="ru-RU" sz="1200" dirty="0" smtClean="0">
                <a:solidFill>
                  <a:schemeClr val="tx1"/>
                </a:solidFill>
                <a:latin typeface="Times New Roman" pitchFamily="18" charset="0"/>
                <a:cs typeface="Times New Roman" pitchFamily="18" charset="0"/>
              </a:rPr>
              <a:t>423 508,0</a:t>
            </a:r>
            <a:endParaRPr lang="ru-RU" sz="1200" dirty="0">
              <a:solidFill>
                <a:schemeClr val="tx1"/>
              </a:solidFill>
              <a:latin typeface="Times New Roman" pitchFamily="18" charset="0"/>
              <a:cs typeface="Times New Roman" pitchFamily="18" charset="0"/>
            </a:endParaRPr>
          </a:p>
        </p:txBody>
      </p:sp>
      <p:graphicFrame>
        <p:nvGraphicFramePr>
          <p:cNvPr id="21" name="Диаграмма 20"/>
          <p:cNvGraphicFramePr/>
          <p:nvPr>
            <p:extLst>
              <p:ext uri="{D42A27DB-BD31-4B8C-83A1-F6EECF244321}">
                <p14:modId xmlns:p14="http://schemas.microsoft.com/office/powerpoint/2010/main" val="3112093327"/>
              </p:ext>
            </p:extLst>
          </p:nvPr>
        </p:nvGraphicFramePr>
        <p:xfrm>
          <a:off x="2117823" y="2954271"/>
          <a:ext cx="2376264" cy="9251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9" name="Диаграмма 28"/>
          <p:cNvGraphicFramePr/>
          <p:nvPr>
            <p:extLst>
              <p:ext uri="{D42A27DB-BD31-4B8C-83A1-F6EECF244321}">
                <p14:modId xmlns:p14="http://schemas.microsoft.com/office/powerpoint/2010/main" val="289928959"/>
              </p:ext>
            </p:extLst>
          </p:nvPr>
        </p:nvGraphicFramePr>
        <p:xfrm>
          <a:off x="4361419" y="2924944"/>
          <a:ext cx="2432649" cy="9220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0" name="Диаграмма 29"/>
          <p:cNvGraphicFramePr/>
          <p:nvPr>
            <p:extLst>
              <p:ext uri="{D42A27DB-BD31-4B8C-83A1-F6EECF244321}">
                <p14:modId xmlns:p14="http://schemas.microsoft.com/office/powerpoint/2010/main" val="127351558"/>
              </p:ext>
            </p:extLst>
          </p:nvPr>
        </p:nvGraphicFramePr>
        <p:xfrm>
          <a:off x="6672064" y="2928392"/>
          <a:ext cx="2329682" cy="9518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344967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18223" y="2781943"/>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Первичный </a:t>
            </a:r>
            <a:r>
              <a:rPr lang="ru-RU" sz="1200" dirty="0" smtClean="0">
                <a:latin typeface="Times New Roman" pitchFamily="18" charset="0"/>
                <a:cs typeface="Times New Roman" pitchFamily="18" charset="0"/>
              </a:rPr>
              <a:t>воинский </a:t>
            </a:r>
            <a:r>
              <a:rPr lang="ru-RU" sz="1200" dirty="0">
                <a:latin typeface="Times New Roman" pitchFamily="18" charset="0"/>
                <a:cs typeface="Times New Roman" pitchFamily="18" charset="0"/>
              </a:rPr>
              <a:t>учет</a:t>
            </a:r>
          </a:p>
        </p:txBody>
      </p:sp>
      <p:sp>
        <p:nvSpPr>
          <p:cNvPr id="3" name="Пятиугольник 2"/>
          <p:cNvSpPr/>
          <p:nvPr/>
        </p:nvSpPr>
        <p:spPr>
          <a:xfrm>
            <a:off x="35462" y="1646608"/>
            <a:ext cx="5019868" cy="25241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Ограничение платы граждан за коммунальные услуги</a:t>
            </a:r>
          </a:p>
        </p:txBody>
      </p:sp>
      <p:sp>
        <p:nvSpPr>
          <p:cNvPr id="4" name="Пятиугольник 3"/>
          <p:cNvSpPr/>
          <p:nvPr/>
        </p:nvSpPr>
        <p:spPr>
          <a:xfrm>
            <a:off x="25987" y="3646039"/>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Присяжные заседатели</a:t>
            </a:r>
          </a:p>
        </p:txBody>
      </p:sp>
      <p:sp>
        <p:nvSpPr>
          <p:cNvPr id="5" name="Пятиугольник 4"/>
          <p:cNvSpPr/>
          <p:nvPr/>
        </p:nvSpPr>
        <p:spPr>
          <a:xfrm>
            <a:off x="7877" y="3069975"/>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Опека и попечительство </a:t>
            </a:r>
            <a:endParaRPr lang="ru-RU" sz="1200" dirty="0">
              <a:latin typeface="Times New Roman" pitchFamily="18" charset="0"/>
              <a:cs typeface="Times New Roman" pitchFamily="18" charset="0"/>
            </a:endParaRPr>
          </a:p>
        </p:txBody>
      </p:sp>
      <p:sp>
        <p:nvSpPr>
          <p:cNvPr id="6" name="Пятиугольник 5"/>
          <p:cNvSpPr/>
          <p:nvPr/>
        </p:nvSpPr>
        <p:spPr>
          <a:xfrm>
            <a:off x="0" y="2187053"/>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Комиссии по делам несовершеннолетних</a:t>
            </a:r>
            <a:endParaRPr lang="ru-RU" sz="1200" dirty="0">
              <a:latin typeface="Times New Roman" pitchFamily="18" charset="0"/>
              <a:cs typeface="Times New Roman" pitchFamily="18" charset="0"/>
            </a:endParaRPr>
          </a:p>
        </p:txBody>
      </p:sp>
      <p:sp>
        <p:nvSpPr>
          <p:cNvPr id="7" name="Пятиугольник 6"/>
          <p:cNvSpPr/>
          <p:nvPr/>
        </p:nvSpPr>
        <p:spPr>
          <a:xfrm>
            <a:off x="0" y="2493911"/>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Административные комиссии</a:t>
            </a:r>
            <a:endParaRPr lang="ru-RU" sz="1200" dirty="0">
              <a:latin typeface="Times New Roman" pitchFamily="18" charset="0"/>
              <a:cs typeface="Times New Roman" pitchFamily="18" charset="0"/>
            </a:endParaRPr>
          </a:p>
        </p:txBody>
      </p:sp>
      <p:sp>
        <p:nvSpPr>
          <p:cNvPr id="8" name="Пятиугольник 7"/>
          <p:cNvSpPr/>
          <p:nvPr/>
        </p:nvSpPr>
        <p:spPr>
          <a:xfrm>
            <a:off x="7877" y="3358007"/>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Коллективные договора</a:t>
            </a:r>
            <a:endParaRPr lang="ru-RU" sz="1200" dirty="0">
              <a:latin typeface="Times New Roman" pitchFamily="18" charset="0"/>
              <a:cs typeface="Times New Roman" pitchFamily="18" charset="0"/>
            </a:endParaRPr>
          </a:p>
        </p:txBody>
      </p:sp>
      <p:sp>
        <p:nvSpPr>
          <p:cNvPr id="10" name="Пятиугольник 9"/>
          <p:cNvSpPr/>
          <p:nvPr/>
        </p:nvSpPr>
        <p:spPr>
          <a:xfrm>
            <a:off x="18223" y="4243411"/>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Архивное дело</a:t>
            </a:r>
            <a:endParaRPr lang="ru-RU" sz="1200" dirty="0">
              <a:latin typeface="Times New Roman" pitchFamily="18" charset="0"/>
              <a:cs typeface="Times New Roman" pitchFamily="18" charset="0"/>
            </a:endParaRPr>
          </a:p>
        </p:txBody>
      </p:sp>
      <p:sp>
        <p:nvSpPr>
          <p:cNvPr id="11" name="Пятиугольник 10"/>
          <p:cNvSpPr/>
          <p:nvPr/>
        </p:nvSpPr>
        <p:spPr>
          <a:xfrm>
            <a:off x="26095" y="3955379"/>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Деятельность по обращению с животными без владельцев</a:t>
            </a:r>
            <a:endParaRPr lang="ru-RU" sz="1200" dirty="0">
              <a:latin typeface="Times New Roman" pitchFamily="18" charset="0"/>
              <a:cs typeface="Times New Roman" pitchFamily="18" charset="0"/>
            </a:endParaRPr>
          </a:p>
        </p:txBody>
      </p:sp>
      <p:sp>
        <p:nvSpPr>
          <p:cNvPr id="12" name="Пятиугольник 11"/>
          <p:cNvSpPr/>
          <p:nvPr/>
        </p:nvSpPr>
        <p:spPr>
          <a:xfrm>
            <a:off x="19645" y="1899021"/>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Переселение граждан из районов Крайнего Севера</a:t>
            </a:r>
            <a:endParaRPr lang="ru-RU" sz="1200" dirty="0">
              <a:latin typeface="Times New Roman" pitchFamily="18" charset="0"/>
              <a:cs typeface="Times New Roman" pitchFamily="18" charset="0"/>
            </a:endParaRPr>
          </a:p>
        </p:txBody>
      </p:sp>
      <p:sp>
        <p:nvSpPr>
          <p:cNvPr id="13" name="Пятиугольник 12"/>
          <p:cNvSpPr/>
          <p:nvPr/>
        </p:nvSpPr>
        <p:spPr>
          <a:xfrm>
            <a:off x="18223" y="1340768"/>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Компенсация выпадающих доходов энергоснабжающих организаций</a:t>
            </a:r>
            <a:endParaRPr lang="ru-RU" sz="1200" dirty="0">
              <a:latin typeface="Times New Roman" pitchFamily="18" charset="0"/>
              <a:cs typeface="Times New Roman" pitchFamily="18" charset="0"/>
            </a:endParaRPr>
          </a:p>
        </p:txBody>
      </p:sp>
      <p:graphicFrame>
        <p:nvGraphicFramePr>
          <p:cNvPr id="21" name="Таблица 20"/>
          <p:cNvGraphicFramePr>
            <a:graphicFrameLocks noGrp="1"/>
          </p:cNvGraphicFramePr>
          <p:nvPr>
            <p:extLst>
              <p:ext uri="{D42A27DB-BD31-4B8C-83A1-F6EECF244321}">
                <p14:modId xmlns:p14="http://schemas.microsoft.com/office/powerpoint/2010/main" val="2916989707"/>
              </p:ext>
            </p:extLst>
          </p:nvPr>
        </p:nvGraphicFramePr>
        <p:xfrm>
          <a:off x="5220072" y="2498148"/>
          <a:ext cx="3374469" cy="288032"/>
        </p:xfrm>
        <a:graphic>
          <a:graphicData uri="http://schemas.openxmlformats.org/drawingml/2006/table">
            <a:tbl>
              <a:tblPr firstRow="1" bandRow="1">
                <a:tableStyleId>{5C22544A-7EE6-4342-B048-85BDC9FD1C3A}</a:tableStyleId>
              </a:tblPr>
              <a:tblGrid>
                <a:gridCol w="1130860"/>
                <a:gridCol w="1130860"/>
                <a:gridCol w="1112749"/>
              </a:tblGrid>
              <a:tr h="288032">
                <a:tc>
                  <a:txBody>
                    <a:bodyPr/>
                    <a:lstStyle/>
                    <a:p>
                      <a:r>
                        <a:rPr lang="ru-RU" sz="1200" b="0" dirty="0" smtClean="0">
                          <a:solidFill>
                            <a:schemeClr val="tx1"/>
                          </a:solidFill>
                          <a:latin typeface="Times New Roman" pitchFamily="18" charset="0"/>
                          <a:cs typeface="Times New Roman" pitchFamily="18" charset="0"/>
                        </a:rPr>
                        <a:t>131,3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126,7</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126,7</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2" name="Таблица 21"/>
          <p:cNvGraphicFramePr>
            <a:graphicFrameLocks noGrp="1"/>
          </p:cNvGraphicFramePr>
          <p:nvPr>
            <p:extLst>
              <p:ext uri="{D42A27DB-BD31-4B8C-83A1-F6EECF244321}">
                <p14:modId xmlns:p14="http://schemas.microsoft.com/office/powerpoint/2010/main" val="2736248397"/>
              </p:ext>
            </p:extLst>
          </p:nvPr>
        </p:nvGraphicFramePr>
        <p:xfrm>
          <a:off x="5220072" y="1912217"/>
          <a:ext cx="3374469" cy="329436"/>
        </p:xfrm>
        <a:graphic>
          <a:graphicData uri="http://schemas.openxmlformats.org/drawingml/2006/table">
            <a:tbl>
              <a:tblPr firstRow="1" bandRow="1">
                <a:tableStyleId>{5C22544A-7EE6-4342-B048-85BDC9FD1C3A}</a:tableStyleId>
              </a:tblPr>
              <a:tblGrid>
                <a:gridCol w="1130860"/>
                <a:gridCol w="1130860"/>
                <a:gridCol w="1112749"/>
              </a:tblGrid>
              <a:tr h="329436">
                <a:tc>
                  <a:txBody>
                    <a:bodyPr/>
                    <a:lstStyle/>
                    <a:p>
                      <a:r>
                        <a:rPr lang="ru-RU" sz="1200" b="0" dirty="0" smtClean="0">
                          <a:solidFill>
                            <a:schemeClr val="tx1"/>
                          </a:solidFill>
                          <a:latin typeface="Times New Roman" pitchFamily="18" charset="0"/>
                          <a:cs typeface="Times New Roman" pitchFamily="18" charset="0"/>
                        </a:rPr>
                        <a:t>1 194,7</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1 052,7</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1 052,7</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3" name="Таблица 22"/>
          <p:cNvGraphicFramePr>
            <a:graphicFrameLocks noGrp="1"/>
          </p:cNvGraphicFramePr>
          <p:nvPr>
            <p:extLst>
              <p:ext uri="{D42A27DB-BD31-4B8C-83A1-F6EECF244321}">
                <p14:modId xmlns:p14="http://schemas.microsoft.com/office/powerpoint/2010/main" val="4215656161"/>
              </p:ext>
            </p:extLst>
          </p:nvPr>
        </p:nvGraphicFramePr>
        <p:xfrm>
          <a:off x="5220072" y="1635655"/>
          <a:ext cx="3374467" cy="274320"/>
        </p:xfrm>
        <a:graphic>
          <a:graphicData uri="http://schemas.openxmlformats.org/drawingml/2006/table">
            <a:tbl>
              <a:tblPr firstRow="1" bandRow="1">
                <a:tableStyleId>{5C22544A-7EE6-4342-B048-85BDC9FD1C3A}</a:tableStyleId>
              </a:tblPr>
              <a:tblGrid>
                <a:gridCol w="1130859"/>
                <a:gridCol w="1130859"/>
                <a:gridCol w="1112749"/>
              </a:tblGrid>
              <a:tr h="209616">
                <a:tc>
                  <a:txBody>
                    <a:bodyPr/>
                    <a:lstStyle/>
                    <a:p>
                      <a:r>
                        <a:rPr lang="ru-RU" sz="1200" b="0" dirty="0" smtClean="0">
                          <a:solidFill>
                            <a:schemeClr val="tx1"/>
                          </a:solidFill>
                          <a:latin typeface="Times New Roman" pitchFamily="18" charset="0"/>
                          <a:cs typeface="Times New Roman" pitchFamily="18" charset="0"/>
                        </a:rPr>
                        <a:t>105 </a:t>
                      </a:r>
                      <a:r>
                        <a:rPr lang="ru-RU" sz="1200" b="0" dirty="0" smtClean="0">
                          <a:solidFill>
                            <a:schemeClr val="tx1"/>
                          </a:solidFill>
                          <a:latin typeface="Times New Roman" pitchFamily="18" charset="0"/>
                          <a:cs typeface="Times New Roman" pitchFamily="18" charset="0"/>
                        </a:rPr>
                        <a:t>438,0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105 043,3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105 043,3</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4" name="Таблица 23"/>
          <p:cNvGraphicFramePr>
            <a:graphicFrameLocks noGrp="1"/>
          </p:cNvGraphicFramePr>
          <p:nvPr>
            <p:extLst>
              <p:ext uri="{D42A27DB-BD31-4B8C-83A1-F6EECF244321}">
                <p14:modId xmlns:p14="http://schemas.microsoft.com/office/powerpoint/2010/main" val="2001821750"/>
              </p:ext>
            </p:extLst>
          </p:nvPr>
        </p:nvGraphicFramePr>
        <p:xfrm>
          <a:off x="5220072" y="2152298"/>
          <a:ext cx="3374469" cy="322787"/>
        </p:xfrm>
        <a:graphic>
          <a:graphicData uri="http://schemas.openxmlformats.org/drawingml/2006/table">
            <a:tbl>
              <a:tblPr firstRow="1" bandRow="1">
                <a:tableStyleId>{5C22544A-7EE6-4342-B048-85BDC9FD1C3A}</a:tableStyleId>
              </a:tblPr>
              <a:tblGrid>
                <a:gridCol w="1130860"/>
                <a:gridCol w="1130860"/>
                <a:gridCol w="1112749"/>
              </a:tblGrid>
              <a:tr h="322787">
                <a:tc>
                  <a:txBody>
                    <a:bodyPr/>
                    <a:lstStyle/>
                    <a:p>
                      <a:r>
                        <a:rPr lang="ru-RU" sz="1200" b="0" dirty="0" smtClean="0">
                          <a:solidFill>
                            <a:schemeClr val="tx1"/>
                          </a:solidFill>
                          <a:latin typeface="Times New Roman" pitchFamily="18" charset="0"/>
                          <a:cs typeface="Times New Roman" pitchFamily="18" charset="0"/>
                        </a:rPr>
                        <a:t>1 187,5</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1 045,5</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1 045,5</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5" name="Таблица 24"/>
          <p:cNvGraphicFramePr>
            <a:graphicFrameLocks noGrp="1"/>
          </p:cNvGraphicFramePr>
          <p:nvPr>
            <p:extLst>
              <p:ext uri="{D42A27DB-BD31-4B8C-83A1-F6EECF244321}">
                <p14:modId xmlns:p14="http://schemas.microsoft.com/office/powerpoint/2010/main" val="1397253426"/>
              </p:ext>
            </p:extLst>
          </p:nvPr>
        </p:nvGraphicFramePr>
        <p:xfrm>
          <a:off x="5220072" y="3069975"/>
          <a:ext cx="3374467" cy="274320"/>
        </p:xfrm>
        <a:graphic>
          <a:graphicData uri="http://schemas.openxmlformats.org/drawingml/2006/table">
            <a:tbl>
              <a:tblPr firstRow="1" bandRow="1">
                <a:tableStyleId>{5C22544A-7EE6-4342-B048-85BDC9FD1C3A}</a:tableStyleId>
              </a:tblPr>
              <a:tblGrid>
                <a:gridCol w="1130859"/>
                <a:gridCol w="1130859"/>
                <a:gridCol w="1112749"/>
              </a:tblGrid>
              <a:tr h="273192">
                <a:tc>
                  <a:txBody>
                    <a:bodyPr/>
                    <a:lstStyle/>
                    <a:p>
                      <a:r>
                        <a:rPr lang="ru-RU" sz="1200" b="0" dirty="0" smtClean="0">
                          <a:solidFill>
                            <a:schemeClr val="tx1"/>
                          </a:solidFill>
                          <a:latin typeface="Times New Roman" pitchFamily="18" charset="0"/>
                          <a:cs typeface="Times New Roman" pitchFamily="18" charset="0"/>
                        </a:rPr>
                        <a:t>1 333,3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1 191,3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1 030,7</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6" name="Таблица 25"/>
          <p:cNvGraphicFramePr>
            <a:graphicFrameLocks noGrp="1"/>
          </p:cNvGraphicFramePr>
          <p:nvPr>
            <p:extLst>
              <p:ext uri="{D42A27DB-BD31-4B8C-83A1-F6EECF244321}">
                <p14:modId xmlns:p14="http://schemas.microsoft.com/office/powerpoint/2010/main" val="3350275530"/>
              </p:ext>
            </p:extLst>
          </p:nvPr>
        </p:nvGraphicFramePr>
        <p:xfrm>
          <a:off x="5220072" y="3633267"/>
          <a:ext cx="3374469" cy="275051"/>
        </p:xfrm>
        <a:graphic>
          <a:graphicData uri="http://schemas.openxmlformats.org/drawingml/2006/table">
            <a:tbl>
              <a:tblPr firstRow="1" bandRow="1">
                <a:tableStyleId>{5C22544A-7EE6-4342-B048-85BDC9FD1C3A}</a:tableStyleId>
              </a:tblPr>
              <a:tblGrid>
                <a:gridCol w="1130860"/>
                <a:gridCol w="1130860"/>
                <a:gridCol w="1112749"/>
              </a:tblGrid>
              <a:tr h="275051">
                <a:tc>
                  <a:txBody>
                    <a:bodyPr/>
                    <a:lstStyle/>
                    <a:p>
                      <a:r>
                        <a:rPr lang="ru-RU" sz="1200" b="0" dirty="0" smtClean="0">
                          <a:solidFill>
                            <a:schemeClr val="tx1"/>
                          </a:solidFill>
                          <a:latin typeface="Times New Roman" pitchFamily="18" charset="0"/>
                          <a:cs typeface="Times New Roman" pitchFamily="18" charset="0"/>
                        </a:rPr>
                        <a:t>105,6</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3,1</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2,8</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7" name="Таблица 26"/>
          <p:cNvGraphicFramePr>
            <a:graphicFrameLocks noGrp="1"/>
          </p:cNvGraphicFramePr>
          <p:nvPr>
            <p:extLst>
              <p:ext uri="{D42A27DB-BD31-4B8C-83A1-F6EECF244321}">
                <p14:modId xmlns:p14="http://schemas.microsoft.com/office/powerpoint/2010/main" val="414943801"/>
              </p:ext>
            </p:extLst>
          </p:nvPr>
        </p:nvGraphicFramePr>
        <p:xfrm>
          <a:off x="5220072" y="3928715"/>
          <a:ext cx="3374469" cy="274320"/>
        </p:xfrm>
        <a:graphic>
          <a:graphicData uri="http://schemas.openxmlformats.org/drawingml/2006/table">
            <a:tbl>
              <a:tblPr firstRow="1" bandRow="1">
                <a:tableStyleId>{5C22544A-7EE6-4342-B048-85BDC9FD1C3A}</a:tableStyleId>
              </a:tblPr>
              <a:tblGrid>
                <a:gridCol w="1130860"/>
                <a:gridCol w="1130860"/>
                <a:gridCol w="1112749"/>
              </a:tblGrid>
              <a:tr h="261605">
                <a:tc>
                  <a:txBody>
                    <a:bodyPr/>
                    <a:lstStyle/>
                    <a:p>
                      <a:r>
                        <a:rPr lang="ru-RU" sz="1200" b="0" dirty="0" smtClean="0">
                          <a:solidFill>
                            <a:schemeClr val="tx1"/>
                          </a:solidFill>
                          <a:latin typeface="Times New Roman" pitchFamily="18" charset="0"/>
                          <a:cs typeface="Times New Roman" pitchFamily="18" charset="0"/>
                        </a:rPr>
                        <a:t>2 297,6</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1 361,3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1 361,3</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8" name="Таблица 27"/>
          <p:cNvGraphicFramePr>
            <a:graphicFrameLocks noGrp="1"/>
          </p:cNvGraphicFramePr>
          <p:nvPr>
            <p:extLst>
              <p:ext uri="{D42A27DB-BD31-4B8C-83A1-F6EECF244321}">
                <p14:modId xmlns:p14="http://schemas.microsoft.com/office/powerpoint/2010/main" val="2957142830"/>
              </p:ext>
            </p:extLst>
          </p:nvPr>
        </p:nvGraphicFramePr>
        <p:xfrm>
          <a:off x="5220072" y="4195478"/>
          <a:ext cx="3397159" cy="274320"/>
        </p:xfrm>
        <a:graphic>
          <a:graphicData uri="http://schemas.openxmlformats.org/drawingml/2006/table">
            <a:tbl>
              <a:tblPr firstRow="1" bandRow="1">
                <a:tableStyleId>{5C22544A-7EE6-4342-B048-85BDC9FD1C3A}</a:tableStyleId>
              </a:tblPr>
              <a:tblGrid>
                <a:gridCol w="1138464"/>
                <a:gridCol w="1138464"/>
                <a:gridCol w="1120231"/>
              </a:tblGrid>
              <a:tr h="0">
                <a:tc>
                  <a:txBody>
                    <a:bodyPr/>
                    <a:lstStyle/>
                    <a:p>
                      <a:r>
                        <a:rPr lang="ru-RU" sz="1200" b="0" dirty="0" smtClean="0">
                          <a:solidFill>
                            <a:schemeClr val="tx1"/>
                          </a:solidFill>
                          <a:latin typeface="Times New Roman" pitchFamily="18" charset="0"/>
                          <a:cs typeface="Times New Roman" pitchFamily="18" charset="0"/>
                        </a:rPr>
                        <a:t>601,7</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533,1</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533,1</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395126126"/>
              </p:ext>
            </p:extLst>
          </p:nvPr>
        </p:nvGraphicFramePr>
        <p:xfrm>
          <a:off x="5220072" y="1364145"/>
          <a:ext cx="3374463" cy="274320"/>
        </p:xfrm>
        <a:graphic>
          <a:graphicData uri="http://schemas.openxmlformats.org/drawingml/2006/table">
            <a:tbl>
              <a:tblPr firstRow="1" bandRow="1">
                <a:tableStyleId>{5C22544A-7EE6-4342-B048-85BDC9FD1C3A}</a:tableStyleId>
              </a:tblPr>
              <a:tblGrid>
                <a:gridCol w="1130858"/>
                <a:gridCol w="1130858"/>
                <a:gridCol w="1112747"/>
              </a:tblGrid>
              <a:tr h="251170">
                <a:tc>
                  <a:txBody>
                    <a:bodyPr/>
                    <a:lstStyle/>
                    <a:p>
                      <a:r>
                        <a:rPr lang="ru-RU" sz="1200" b="0" dirty="0" smtClean="0">
                          <a:solidFill>
                            <a:schemeClr val="tx1"/>
                          </a:solidFill>
                          <a:latin typeface="Times New Roman" pitchFamily="18" charset="0"/>
                          <a:cs typeface="Times New Roman" pitchFamily="18" charset="0"/>
                        </a:rPr>
                        <a:t>5 </a:t>
                      </a:r>
                      <a:r>
                        <a:rPr lang="ru-RU" sz="1200" b="0" dirty="0" smtClean="0">
                          <a:solidFill>
                            <a:schemeClr val="tx1"/>
                          </a:solidFill>
                          <a:latin typeface="Times New Roman" pitchFamily="18" charset="0"/>
                          <a:cs typeface="Times New Roman" pitchFamily="18" charset="0"/>
                        </a:rPr>
                        <a:t>823,5</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5 438,8</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5 438,8</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30" name="Таблица 29"/>
          <p:cNvGraphicFramePr>
            <a:graphicFrameLocks noGrp="1"/>
          </p:cNvGraphicFramePr>
          <p:nvPr>
            <p:extLst>
              <p:ext uri="{D42A27DB-BD31-4B8C-83A1-F6EECF244321}">
                <p14:modId xmlns:p14="http://schemas.microsoft.com/office/powerpoint/2010/main" val="1879104337"/>
              </p:ext>
            </p:extLst>
          </p:nvPr>
        </p:nvGraphicFramePr>
        <p:xfrm>
          <a:off x="5220072" y="3358007"/>
          <a:ext cx="3374469" cy="293377"/>
        </p:xfrm>
        <a:graphic>
          <a:graphicData uri="http://schemas.openxmlformats.org/drawingml/2006/table">
            <a:tbl>
              <a:tblPr firstRow="1" bandRow="1">
                <a:tableStyleId>{5C22544A-7EE6-4342-B048-85BDC9FD1C3A}</a:tableStyleId>
              </a:tblPr>
              <a:tblGrid>
                <a:gridCol w="1130860"/>
                <a:gridCol w="1130860"/>
                <a:gridCol w="1112749"/>
              </a:tblGrid>
              <a:tr h="293377">
                <a:tc>
                  <a:txBody>
                    <a:bodyPr/>
                    <a:lstStyle/>
                    <a:p>
                      <a:r>
                        <a:rPr lang="ru-RU" sz="1200" b="0" dirty="0" smtClean="0">
                          <a:solidFill>
                            <a:schemeClr val="tx1"/>
                          </a:solidFill>
                          <a:latin typeface="Times New Roman" pitchFamily="18" charset="0"/>
                          <a:cs typeface="Times New Roman" pitchFamily="18" charset="0"/>
                        </a:rPr>
                        <a:t>45,5</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39,8</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39,8</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59991650"/>
              </p:ext>
            </p:extLst>
          </p:nvPr>
        </p:nvGraphicFramePr>
        <p:xfrm>
          <a:off x="5220072" y="2791840"/>
          <a:ext cx="3374469" cy="278135"/>
        </p:xfrm>
        <a:graphic>
          <a:graphicData uri="http://schemas.openxmlformats.org/drawingml/2006/table">
            <a:tbl>
              <a:tblPr firstRow="1" bandRow="1">
                <a:tableStyleId>{5C22544A-7EE6-4342-B048-85BDC9FD1C3A}</a:tableStyleId>
              </a:tblPr>
              <a:tblGrid>
                <a:gridCol w="1130860"/>
                <a:gridCol w="1130860"/>
                <a:gridCol w="1112749"/>
              </a:tblGrid>
              <a:tr h="278135">
                <a:tc>
                  <a:txBody>
                    <a:bodyPr/>
                    <a:lstStyle/>
                    <a:p>
                      <a:r>
                        <a:rPr lang="ru-RU" sz="1200" b="0" dirty="0" smtClean="0">
                          <a:solidFill>
                            <a:schemeClr val="tx1"/>
                          </a:solidFill>
                          <a:latin typeface="Times New Roman" pitchFamily="18" charset="0"/>
                          <a:cs typeface="Times New Roman" pitchFamily="18" charset="0"/>
                        </a:rPr>
                        <a:t>628,3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610,7</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631,8</a:t>
                      </a:r>
                      <a:endParaRPr lang="ru-RU" sz="1200" b="0" dirty="0">
                        <a:solidFill>
                          <a:schemeClr val="tx1"/>
                        </a:solidFill>
                        <a:latin typeface="Times New Roman" pitchFamily="18" charset="0"/>
                        <a:cs typeface="Times New Roman" pitchFamily="18" charset="0"/>
                      </a:endParaRPr>
                    </a:p>
                  </a:txBody>
                  <a:tcPr/>
                </a:tc>
              </a:tr>
            </a:tbl>
          </a:graphicData>
        </a:graphic>
      </p:graphicFrame>
      <p:sp>
        <p:nvSpPr>
          <p:cNvPr id="34" name="Пятиугольник 33"/>
          <p:cNvSpPr/>
          <p:nvPr/>
        </p:nvSpPr>
        <p:spPr>
          <a:xfrm>
            <a:off x="25987" y="850744"/>
            <a:ext cx="3177861" cy="31702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r>
              <a:rPr lang="ru-RU" sz="1400" dirty="0" smtClean="0">
                <a:latin typeface="Times New Roman" pitchFamily="18" charset="0"/>
                <a:cs typeface="Times New Roman" pitchFamily="18" charset="0"/>
              </a:rPr>
              <a:t>Субвенции (переданные полномочия)</a:t>
            </a:r>
            <a:endParaRPr lang="ru-RU" sz="1400" dirty="0">
              <a:latin typeface="Times New Roman" pitchFamily="18" charset="0"/>
              <a:cs typeface="Times New Roman" pitchFamily="18" charset="0"/>
            </a:endParaRPr>
          </a:p>
        </p:txBody>
      </p:sp>
      <p:graphicFrame>
        <p:nvGraphicFramePr>
          <p:cNvPr id="35" name="Таблица 34"/>
          <p:cNvGraphicFramePr>
            <a:graphicFrameLocks noGrp="1"/>
          </p:cNvGraphicFramePr>
          <p:nvPr>
            <p:extLst>
              <p:ext uri="{D42A27DB-BD31-4B8C-83A1-F6EECF244321}">
                <p14:modId xmlns:p14="http://schemas.microsoft.com/office/powerpoint/2010/main" val="147292605"/>
              </p:ext>
            </p:extLst>
          </p:nvPr>
        </p:nvGraphicFramePr>
        <p:xfrm>
          <a:off x="5220072" y="552150"/>
          <a:ext cx="3365589" cy="370840"/>
        </p:xfrm>
        <a:graphic>
          <a:graphicData uri="http://schemas.openxmlformats.org/drawingml/2006/table">
            <a:tbl>
              <a:tblPr firstRow="1" bandRow="1">
                <a:tableStyleId>{5C22544A-7EE6-4342-B048-85BDC9FD1C3A}</a:tableStyleId>
              </a:tblPr>
              <a:tblGrid>
                <a:gridCol w="1121863"/>
                <a:gridCol w="1121863"/>
                <a:gridCol w="1121863"/>
              </a:tblGrid>
              <a:tr h="370840">
                <a:tc>
                  <a:txBody>
                    <a:bodyPr/>
                    <a:lstStyle/>
                    <a:p>
                      <a:r>
                        <a:rPr lang="ru-RU" sz="1600" b="0" u="none" dirty="0" smtClean="0">
                          <a:latin typeface="Times New Roman" pitchFamily="18" charset="0"/>
                          <a:cs typeface="Times New Roman" pitchFamily="18" charset="0"/>
                        </a:rPr>
                        <a:t>2022</a:t>
                      </a:r>
                      <a:endParaRPr lang="ru-RU" sz="1600" b="0" u="none"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none" dirty="0" smtClean="0">
                          <a:latin typeface="Times New Roman" pitchFamily="18" charset="0"/>
                          <a:cs typeface="Times New Roman" pitchFamily="18" charset="0"/>
                        </a:rPr>
                        <a:t>2023</a:t>
                      </a:r>
                      <a:endParaRPr lang="ru-RU" sz="1600" b="0" u="none"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none" dirty="0" smtClean="0">
                          <a:latin typeface="Times New Roman" pitchFamily="18" charset="0"/>
                          <a:cs typeface="Times New Roman" pitchFamily="18" charset="0"/>
                        </a:rPr>
                        <a:t>2024</a:t>
                      </a:r>
                      <a:endParaRPr lang="ru-RU" sz="1600" b="0" u="none" dirty="0">
                        <a:latin typeface="Times New Roman" pitchFamily="18" charset="0"/>
                        <a:cs typeface="Times New Roman" pitchFamily="18" charset="0"/>
                      </a:endParaRPr>
                    </a:p>
                  </a:txBody>
                  <a:tcPr>
                    <a:solidFill>
                      <a:schemeClr val="bg1">
                        <a:lumMod val="50000"/>
                      </a:schemeClr>
                    </a:solidFill>
                  </a:tcPr>
                </a:tc>
              </a:tr>
            </a:tbl>
          </a:graphicData>
        </a:graphic>
      </p:graphicFrame>
      <p:graphicFrame>
        <p:nvGraphicFramePr>
          <p:cNvPr id="38" name="Таблица 37"/>
          <p:cNvGraphicFramePr>
            <a:graphicFrameLocks noGrp="1"/>
          </p:cNvGraphicFramePr>
          <p:nvPr>
            <p:extLst>
              <p:ext uri="{D42A27DB-BD31-4B8C-83A1-F6EECF244321}">
                <p14:modId xmlns:p14="http://schemas.microsoft.com/office/powerpoint/2010/main" val="1481785515"/>
              </p:ext>
            </p:extLst>
          </p:nvPr>
        </p:nvGraphicFramePr>
        <p:xfrm>
          <a:off x="5220072" y="4504123"/>
          <a:ext cx="3414916" cy="276048"/>
        </p:xfrm>
        <a:graphic>
          <a:graphicData uri="http://schemas.openxmlformats.org/drawingml/2006/table">
            <a:tbl>
              <a:tblPr firstRow="1" bandRow="1">
                <a:tableStyleId>{5C22544A-7EE6-4342-B048-85BDC9FD1C3A}</a:tableStyleId>
              </a:tblPr>
              <a:tblGrid>
                <a:gridCol w="1144415"/>
                <a:gridCol w="1144415"/>
                <a:gridCol w="1126086"/>
              </a:tblGrid>
              <a:tr h="276048">
                <a:tc>
                  <a:txBody>
                    <a:bodyPr/>
                    <a:lstStyle/>
                    <a:p>
                      <a:r>
                        <a:rPr lang="ru-RU" sz="1200" b="0" dirty="0" smtClean="0">
                          <a:solidFill>
                            <a:schemeClr val="tx1"/>
                          </a:solidFill>
                          <a:latin typeface="Times New Roman" pitchFamily="18" charset="0"/>
                          <a:cs typeface="Times New Roman" pitchFamily="18" charset="0"/>
                        </a:rPr>
                        <a:t>6,8</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5,9</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5,9</a:t>
                      </a:r>
                      <a:endParaRPr lang="ru-RU" sz="1200" b="0" dirty="0">
                        <a:solidFill>
                          <a:schemeClr val="tx1"/>
                        </a:solidFill>
                        <a:latin typeface="Times New Roman" pitchFamily="18" charset="0"/>
                        <a:cs typeface="Times New Roman" pitchFamily="18" charset="0"/>
                      </a:endParaRPr>
                    </a:p>
                  </a:txBody>
                  <a:tcPr/>
                </a:tc>
              </a:tr>
            </a:tbl>
          </a:graphicData>
        </a:graphic>
      </p:graphicFrame>
      <p:sp>
        <p:nvSpPr>
          <p:cNvPr id="39" name="Пятиугольник 38"/>
          <p:cNvSpPr/>
          <p:nvPr/>
        </p:nvSpPr>
        <p:spPr>
          <a:xfrm>
            <a:off x="18223" y="4541320"/>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Дети сироты (сертификаты)</a:t>
            </a:r>
            <a:endParaRPr lang="ru-RU" sz="1200" dirty="0">
              <a:latin typeface="Times New Roman" pitchFamily="18" charset="0"/>
              <a:cs typeface="Times New Roman" pitchFamily="18" charset="0"/>
            </a:endParaRPr>
          </a:p>
        </p:txBody>
      </p:sp>
      <p:sp>
        <p:nvSpPr>
          <p:cNvPr id="41" name="Пятиугольник 40"/>
          <p:cNvSpPr/>
          <p:nvPr/>
        </p:nvSpPr>
        <p:spPr>
          <a:xfrm>
            <a:off x="35462" y="4829352"/>
            <a:ext cx="2825119" cy="32784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r>
              <a:rPr lang="ru-RU" sz="1400" dirty="0" smtClean="0">
                <a:latin typeface="Times New Roman" pitchFamily="18" charset="0"/>
                <a:cs typeface="Times New Roman" pitchFamily="18" charset="0"/>
              </a:rPr>
              <a:t>Субсидии (</a:t>
            </a:r>
            <a:r>
              <a:rPr lang="ru-RU" sz="1400" dirty="0" err="1" smtClean="0">
                <a:latin typeface="Times New Roman" pitchFamily="18" charset="0"/>
                <a:cs typeface="Times New Roman" pitchFamily="18" charset="0"/>
              </a:rPr>
              <a:t>софинансирование</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p:txBody>
      </p:sp>
      <p:sp>
        <p:nvSpPr>
          <p:cNvPr id="43" name="Пятиугольник 42"/>
          <p:cNvSpPr/>
          <p:nvPr/>
        </p:nvSpPr>
        <p:spPr>
          <a:xfrm>
            <a:off x="35462" y="5078150"/>
            <a:ext cx="5040560" cy="2160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Молодая семья</a:t>
            </a:r>
            <a:endParaRPr lang="ru-RU" sz="1200" dirty="0">
              <a:latin typeface="Times New Roman" pitchFamily="18" charset="0"/>
              <a:cs typeface="Times New Roman" pitchFamily="18" charset="0"/>
            </a:endParaRPr>
          </a:p>
        </p:txBody>
      </p:sp>
      <p:sp>
        <p:nvSpPr>
          <p:cNvPr id="45" name="Пятиугольник 44"/>
          <p:cNvSpPr/>
          <p:nvPr/>
        </p:nvSpPr>
        <p:spPr>
          <a:xfrm>
            <a:off x="35462" y="5297735"/>
            <a:ext cx="5040560" cy="2160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Содержание единой дежурно-диспетчерской службы</a:t>
            </a:r>
            <a:endParaRPr lang="ru-RU" sz="1200" dirty="0">
              <a:latin typeface="Times New Roman" pitchFamily="18" charset="0"/>
              <a:cs typeface="Times New Roman" pitchFamily="18" charset="0"/>
            </a:endParaRPr>
          </a:p>
        </p:txBody>
      </p:sp>
      <p:graphicFrame>
        <p:nvGraphicFramePr>
          <p:cNvPr id="47" name="Таблица 46"/>
          <p:cNvGraphicFramePr>
            <a:graphicFrameLocks noGrp="1"/>
          </p:cNvGraphicFramePr>
          <p:nvPr>
            <p:extLst>
              <p:ext uri="{D42A27DB-BD31-4B8C-83A1-F6EECF244321}">
                <p14:modId xmlns:p14="http://schemas.microsoft.com/office/powerpoint/2010/main" val="2254794655"/>
              </p:ext>
            </p:extLst>
          </p:nvPr>
        </p:nvGraphicFramePr>
        <p:xfrm>
          <a:off x="5220072" y="5268587"/>
          <a:ext cx="3384375" cy="274320"/>
        </p:xfrm>
        <a:graphic>
          <a:graphicData uri="http://schemas.openxmlformats.org/drawingml/2006/table">
            <a:tbl>
              <a:tblPr firstRow="1" bandRow="1">
                <a:tableStyleId>{5C22544A-7EE6-4342-B048-85BDC9FD1C3A}</a:tableStyleId>
              </a:tblPr>
              <a:tblGrid>
                <a:gridCol w="1134180"/>
                <a:gridCol w="1134180"/>
                <a:gridCol w="1116015"/>
              </a:tblGrid>
              <a:tr h="0">
                <a:tc>
                  <a:txBody>
                    <a:bodyPr/>
                    <a:lstStyle/>
                    <a:p>
                      <a:r>
                        <a:rPr lang="ru-RU" sz="1200" b="0" dirty="0" smtClean="0">
                          <a:solidFill>
                            <a:schemeClr val="tx1"/>
                          </a:solidFill>
                          <a:latin typeface="Times New Roman" pitchFamily="18" charset="0"/>
                          <a:cs typeface="Times New Roman" pitchFamily="18" charset="0"/>
                        </a:rPr>
                        <a:t>20,0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200,0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200,0</a:t>
                      </a:r>
                      <a:endParaRPr lang="ru-RU" sz="1200" b="0" dirty="0">
                        <a:solidFill>
                          <a:schemeClr val="tx1"/>
                        </a:solidFill>
                        <a:latin typeface="Times New Roman" pitchFamily="18" charset="0"/>
                        <a:cs typeface="Times New Roman" pitchFamily="18" charset="0"/>
                      </a:endParaRPr>
                    </a:p>
                  </a:txBody>
                  <a:tcPr/>
                </a:tc>
              </a:tr>
            </a:tbl>
          </a:graphicData>
        </a:graphic>
      </p:graphicFrame>
      <p:graphicFrame>
        <p:nvGraphicFramePr>
          <p:cNvPr id="48" name="Таблица 47"/>
          <p:cNvGraphicFramePr>
            <a:graphicFrameLocks noGrp="1"/>
          </p:cNvGraphicFramePr>
          <p:nvPr>
            <p:extLst>
              <p:ext uri="{D42A27DB-BD31-4B8C-83A1-F6EECF244321}">
                <p14:modId xmlns:p14="http://schemas.microsoft.com/office/powerpoint/2010/main" val="3909156639"/>
              </p:ext>
            </p:extLst>
          </p:nvPr>
        </p:nvGraphicFramePr>
        <p:xfrm>
          <a:off x="5220072" y="5020032"/>
          <a:ext cx="3384375" cy="274320"/>
        </p:xfrm>
        <a:graphic>
          <a:graphicData uri="http://schemas.openxmlformats.org/drawingml/2006/table">
            <a:tbl>
              <a:tblPr firstRow="1" bandRow="1">
                <a:tableStyleId>{5C22544A-7EE6-4342-B048-85BDC9FD1C3A}</a:tableStyleId>
              </a:tblPr>
              <a:tblGrid>
                <a:gridCol w="1134180"/>
                <a:gridCol w="1134180"/>
                <a:gridCol w="1116015"/>
              </a:tblGrid>
              <a:tr h="174028">
                <a:tc>
                  <a:txBody>
                    <a:bodyPr/>
                    <a:lstStyle/>
                    <a:p>
                      <a:r>
                        <a:rPr lang="ru-RU" sz="1200" b="0" dirty="0" smtClean="0">
                          <a:solidFill>
                            <a:schemeClr val="tx1"/>
                          </a:solidFill>
                          <a:latin typeface="Times New Roman" pitchFamily="18" charset="0"/>
                          <a:cs typeface="Times New Roman" pitchFamily="18" charset="0"/>
                        </a:rPr>
                        <a:t>3</a:t>
                      </a:r>
                      <a:r>
                        <a:rPr lang="ru-RU" sz="1200" b="0" baseline="0" dirty="0" smtClean="0">
                          <a:solidFill>
                            <a:schemeClr val="tx1"/>
                          </a:solidFill>
                          <a:latin typeface="Times New Roman" pitchFamily="18" charset="0"/>
                          <a:cs typeface="Times New Roman" pitchFamily="18" charset="0"/>
                        </a:rPr>
                        <a:t> 201,3</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3 766,0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3 866,0</a:t>
                      </a:r>
                      <a:endParaRPr lang="ru-RU" sz="1200" b="0" dirty="0">
                        <a:solidFill>
                          <a:schemeClr val="tx1"/>
                        </a:solidFill>
                        <a:latin typeface="Times New Roman" pitchFamily="18" charset="0"/>
                        <a:cs typeface="Times New Roman" pitchFamily="18" charset="0"/>
                      </a:endParaRPr>
                    </a:p>
                  </a:txBody>
                  <a:tcPr/>
                </a:tc>
              </a:tr>
            </a:tbl>
          </a:graphicData>
        </a:graphic>
      </p:graphicFrame>
      <p:sp>
        <p:nvSpPr>
          <p:cNvPr id="9" name="Прямоугольник 8"/>
          <p:cNvSpPr/>
          <p:nvPr/>
        </p:nvSpPr>
        <p:spPr>
          <a:xfrm>
            <a:off x="18223" y="0"/>
            <a:ext cx="8961074" cy="5486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ru-RU" sz="1400" dirty="0" smtClean="0">
                <a:latin typeface="Times New Roman" pitchFamily="18" charset="0"/>
                <a:cs typeface="Times New Roman" pitchFamily="18" charset="0"/>
              </a:rPr>
              <a:t>Распределение межбюджетных трансфертов из федерального и краевого бюджета по главным распорядителям бюджетных средств, в соответствии с переданными полномочиями и в рамках </a:t>
            </a:r>
            <a:r>
              <a:rPr lang="ru-RU" sz="1400" dirty="0" err="1" smtClean="0">
                <a:latin typeface="Times New Roman" pitchFamily="18" charset="0"/>
                <a:cs typeface="Times New Roman" pitchFamily="18" charset="0"/>
              </a:rPr>
              <a:t>софинансирования</a:t>
            </a:r>
            <a:r>
              <a:rPr lang="ru-RU" sz="1400" dirty="0" smtClean="0">
                <a:latin typeface="Times New Roman" pitchFamily="18" charset="0"/>
                <a:cs typeface="Times New Roman" pitchFamily="18" charset="0"/>
              </a:rPr>
              <a:t>, тыс. рублей </a:t>
            </a:r>
            <a:endParaRPr lang="ru-RU" sz="1400" dirty="0">
              <a:latin typeface="Times New Roman" pitchFamily="18" charset="0"/>
              <a:cs typeface="Times New Roman" pitchFamily="18" charset="0"/>
            </a:endParaRPr>
          </a:p>
        </p:txBody>
      </p:sp>
      <p:sp>
        <p:nvSpPr>
          <p:cNvPr id="14" name="Прямоугольник 13"/>
          <p:cNvSpPr/>
          <p:nvPr/>
        </p:nvSpPr>
        <p:spPr>
          <a:xfrm>
            <a:off x="35462" y="548680"/>
            <a:ext cx="4806288" cy="2829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400" dirty="0" smtClean="0">
                <a:latin typeface="Times New Roman" pitchFamily="18" charset="0"/>
                <a:cs typeface="Times New Roman" pitchFamily="18" charset="0"/>
              </a:rPr>
              <a:t>Администрация Северо-Енисейского района</a:t>
            </a:r>
            <a:endParaRPr lang="ru-RU" sz="1400" dirty="0">
              <a:latin typeface="Times New Roman" pitchFamily="18" charset="0"/>
              <a:cs typeface="Times New Roman" pitchFamily="18" charset="0"/>
            </a:endParaRPr>
          </a:p>
        </p:txBody>
      </p:sp>
      <p:sp>
        <p:nvSpPr>
          <p:cNvPr id="40" name="Пятиугольник 39"/>
          <p:cNvSpPr/>
          <p:nvPr/>
        </p:nvSpPr>
        <p:spPr>
          <a:xfrm>
            <a:off x="18223" y="5726335"/>
            <a:ext cx="4752562" cy="27419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r>
              <a:rPr lang="ru-RU" sz="1400" dirty="0" smtClean="0">
                <a:latin typeface="Times New Roman" pitchFamily="18" charset="0"/>
                <a:cs typeface="Times New Roman" pitchFamily="18" charset="0"/>
              </a:rPr>
              <a:t>Иные межбюджетные трансферты</a:t>
            </a:r>
            <a:endParaRPr lang="ru-RU" sz="1400" dirty="0">
              <a:latin typeface="Times New Roman" pitchFamily="18" charset="0"/>
              <a:cs typeface="Times New Roman" pitchFamily="18" charset="0"/>
            </a:endParaRPr>
          </a:p>
        </p:txBody>
      </p:sp>
      <p:sp>
        <p:nvSpPr>
          <p:cNvPr id="49" name="Пятиугольник 48"/>
          <p:cNvSpPr/>
          <p:nvPr/>
        </p:nvSpPr>
        <p:spPr>
          <a:xfrm>
            <a:off x="-3218" y="6162058"/>
            <a:ext cx="5040560" cy="2298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Обеспечение </a:t>
            </a:r>
            <a:r>
              <a:rPr lang="ru-RU" sz="1200" dirty="0">
                <a:latin typeface="Times New Roman" pitchFamily="18" charset="0"/>
                <a:cs typeface="Times New Roman" pitchFamily="18" charset="0"/>
              </a:rPr>
              <a:t>первичных мер пожарной безопасности</a:t>
            </a:r>
          </a:p>
        </p:txBody>
      </p:sp>
      <p:graphicFrame>
        <p:nvGraphicFramePr>
          <p:cNvPr id="50" name="Таблица 49"/>
          <p:cNvGraphicFramePr>
            <a:graphicFrameLocks noGrp="1"/>
          </p:cNvGraphicFramePr>
          <p:nvPr>
            <p:extLst>
              <p:ext uri="{D42A27DB-BD31-4B8C-83A1-F6EECF244321}">
                <p14:modId xmlns:p14="http://schemas.microsoft.com/office/powerpoint/2010/main" val="2216945015"/>
              </p:ext>
            </p:extLst>
          </p:nvPr>
        </p:nvGraphicFramePr>
        <p:xfrm>
          <a:off x="5220072" y="6090240"/>
          <a:ext cx="3384375" cy="731520"/>
        </p:xfrm>
        <a:graphic>
          <a:graphicData uri="http://schemas.openxmlformats.org/drawingml/2006/table">
            <a:tbl>
              <a:tblPr firstRow="1" bandRow="1">
                <a:tableStyleId>{5C22544A-7EE6-4342-B048-85BDC9FD1C3A}</a:tableStyleId>
              </a:tblPr>
              <a:tblGrid>
                <a:gridCol w="1134180"/>
                <a:gridCol w="1134180"/>
                <a:gridCol w="1116015"/>
              </a:tblGrid>
              <a:tr h="184958">
                <a:tc>
                  <a:txBody>
                    <a:bodyPr/>
                    <a:lstStyle/>
                    <a:p>
                      <a:r>
                        <a:rPr lang="ru-RU" sz="1000" b="0" dirty="0" smtClean="0">
                          <a:solidFill>
                            <a:schemeClr val="tx1"/>
                          </a:solidFill>
                          <a:latin typeface="Times New Roman" pitchFamily="18" charset="0"/>
                          <a:cs typeface="Times New Roman" pitchFamily="18" charset="0"/>
                        </a:rPr>
                        <a:t>1 382,4</a:t>
                      </a:r>
                      <a:endParaRPr lang="ru-RU" sz="1000" b="0" dirty="0">
                        <a:solidFill>
                          <a:schemeClr val="tx1"/>
                        </a:solidFill>
                        <a:latin typeface="Times New Roman" pitchFamily="18" charset="0"/>
                        <a:cs typeface="Times New Roman" pitchFamily="18" charset="0"/>
                      </a:endParaRPr>
                    </a:p>
                  </a:txBody>
                  <a:tcPr/>
                </a:tc>
                <a:tc>
                  <a:txBody>
                    <a:bodyPr/>
                    <a:lstStyle/>
                    <a:p>
                      <a:r>
                        <a:rPr lang="ru-RU" sz="1000" b="0" dirty="0" smtClean="0">
                          <a:solidFill>
                            <a:schemeClr val="tx1"/>
                          </a:solidFill>
                          <a:latin typeface="Times New Roman" pitchFamily="18" charset="0"/>
                          <a:cs typeface="Times New Roman" pitchFamily="18" charset="0"/>
                        </a:rPr>
                        <a:t>1 382,4</a:t>
                      </a:r>
                      <a:endParaRPr lang="ru-RU" sz="1000" b="0" dirty="0">
                        <a:solidFill>
                          <a:schemeClr val="tx1"/>
                        </a:solidFill>
                        <a:latin typeface="Times New Roman" pitchFamily="18" charset="0"/>
                        <a:cs typeface="Times New Roman" pitchFamily="18" charset="0"/>
                      </a:endParaRPr>
                    </a:p>
                  </a:txBody>
                  <a:tcPr/>
                </a:tc>
                <a:tc>
                  <a:txBody>
                    <a:bodyPr/>
                    <a:lstStyle/>
                    <a:p>
                      <a:r>
                        <a:rPr lang="ru-RU" sz="1000" b="0" dirty="0" smtClean="0">
                          <a:solidFill>
                            <a:schemeClr val="tx1"/>
                          </a:solidFill>
                          <a:latin typeface="Times New Roman" pitchFamily="18" charset="0"/>
                          <a:cs typeface="Times New Roman" pitchFamily="18" charset="0"/>
                        </a:rPr>
                        <a:t>1 382,4</a:t>
                      </a:r>
                      <a:endParaRPr lang="ru-RU" sz="1000" b="0" dirty="0">
                        <a:solidFill>
                          <a:schemeClr val="tx1"/>
                        </a:solidFill>
                        <a:latin typeface="Times New Roman" pitchFamily="18" charset="0"/>
                        <a:cs typeface="Times New Roman" pitchFamily="18" charset="0"/>
                      </a:endParaRPr>
                    </a:p>
                  </a:txBody>
                  <a:tcPr/>
                </a:tc>
              </a:tr>
              <a:tr h="1849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000" dirty="0" smtClean="0">
                          <a:latin typeface="Times New Roman" pitchFamily="18" charset="0"/>
                          <a:cs typeface="Times New Roman" pitchFamily="18" charset="0"/>
                        </a:rPr>
                        <a:t>3</a:t>
                      </a:r>
                      <a:r>
                        <a:rPr lang="ru-RU" sz="1000" baseline="0" dirty="0" smtClean="0">
                          <a:latin typeface="Times New Roman" pitchFamily="18" charset="0"/>
                          <a:cs typeface="Times New Roman" pitchFamily="18" charset="0"/>
                        </a:rPr>
                        <a:t> 500,0</a:t>
                      </a:r>
                      <a:endParaRPr lang="ru-RU" sz="1000" dirty="0">
                        <a:latin typeface="Times New Roman" pitchFamily="18" charset="0"/>
                        <a:cs typeface="Times New Roman" pitchFamily="18" charset="0"/>
                      </a:endParaRPr>
                    </a:p>
                  </a:txBody>
                  <a:tcPr>
                    <a:solidFill>
                      <a:schemeClr val="accent1">
                        <a:lumMod val="60000"/>
                        <a:lumOff val="40000"/>
                      </a:schemeClr>
                    </a:solidFill>
                  </a:tcPr>
                </a:tc>
                <a:tc>
                  <a:txBody>
                    <a:bodyPr/>
                    <a:lstStyle/>
                    <a:p>
                      <a:r>
                        <a:rPr lang="ru-RU" sz="1000" dirty="0" smtClean="0">
                          <a:latin typeface="Times New Roman" pitchFamily="18" charset="0"/>
                          <a:cs typeface="Times New Roman" pitchFamily="18" charset="0"/>
                        </a:rPr>
                        <a:t>0,0</a:t>
                      </a:r>
                      <a:endParaRPr lang="ru-RU" sz="1000" dirty="0">
                        <a:latin typeface="Times New Roman" pitchFamily="18" charset="0"/>
                        <a:cs typeface="Times New Roman" pitchFamily="18" charset="0"/>
                      </a:endParaRPr>
                    </a:p>
                  </a:txBody>
                  <a:tcPr>
                    <a:solidFill>
                      <a:schemeClr val="accent1">
                        <a:lumMod val="60000"/>
                        <a:lumOff val="40000"/>
                      </a:schemeClr>
                    </a:solidFill>
                  </a:tcPr>
                </a:tc>
                <a:tc>
                  <a:txBody>
                    <a:bodyPr/>
                    <a:lstStyle/>
                    <a:p>
                      <a:r>
                        <a:rPr lang="ru-RU" sz="1000" dirty="0" smtClean="0">
                          <a:latin typeface="Times New Roman" pitchFamily="18" charset="0"/>
                          <a:cs typeface="Times New Roman" pitchFamily="18" charset="0"/>
                        </a:rPr>
                        <a:t>0,0</a:t>
                      </a:r>
                      <a:endParaRPr lang="ru-RU" sz="1000" dirty="0">
                        <a:latin typeface="Times New Roman" pitchFamily="18" charset="0"/>
                        <a:cs typeface="Times New Roman" pitchFamily="18" charset="0"/>
                      </a:endParaRPr>
                    </a:p>
                  </a:txBody>
                  <a:tcPr>
                    <a:solidFill>
                      <a:schemeClr val="accent1">
                        <a:lumMod val="60000"/>
                        <a:lumOff val="40000"/>
                      </a:schemeClr>
                    </a:solidFill>
                  </a:tcPr>
                </a:tc>
              </a:tr>
              <a:tr h="1849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000" dirty="0" smtClean="0">
                          <a:latin typeface="Times New Roman" pitchFamily="18" charset="0"/>
                          <a:cs typeface="Times New Roman" pitchFamily="18" charset="0"/>
                        </a:rPr>
                        <a:t>4 815,5</a:t>
                      </a:r>
                      <a:endParaRPr lang="ru-RU" sz="1000" dirty="0">
                        <a:latin typeface="Times New Roman" pitchFamily="18" charset="0"/>
                        <a:cs typeface="Times New Roman" pitchFamily="18" charset="0"/>
                      </a:endParaRPr>
                    </a:p>
                  </a:txBody>
                  <a:tcPr>
                    <a:solidFill>
                      <a:schemeClr val="accent1">
                        <a:lumMod val="60000"/>
                        <a:lumOff val="40000"/>
                      </a:schemeClr>
                    </a:solidFill>
                  </a:tcPr>
                </a:tc>
                <a:tc>
                  <a:txBody>
                    <a:bodyPr/>
                    <a:lstStyle/>
                    <a:p>
                      <a:r>
                        <a:rPr lang="ru-RU" sz="1000" dirty="0" smtClean="0">
                          <a:latin typeface="Times New Roman" pitchFamily="18" charset="0"/>
                          <a:cs typeface="Times New Roman" pitchFamily="18" charset="0"/>
                        </a:rPr>
                        <a:t>0,0</a:t>
                      </a:r>
                      <a:endParaRPr lang="ru-RU" sz="1000" dirty="0">
                        <a:latin typeface="Times New Roman" pitchFamily="18" charset="0"/>
                        <a:cs typeface="Times New Roman" pitchFamily="18" charset="0"/>
                      </a:endParaRPr>
                    </a:p>
                  </a:txBody>
                  <a:tcPr>
                    <a:solidFill>
                      <a:schemeClr val="accent1">
                        <a:lumMod val="60000"/>
                        <a:lumOff val="40000"/>
                      </a:schemeClr>
                    </a:solidFill>
                  </a:tcPr>
                </a:tc>
                <a:tc>
                  <a:txBody>
                    <a:bodyPr/>
                    <a:lstStyle/>
                    <a:p>
                      <a:r>
                        <a:rPr lang="ru-RU" sz="1000" dirty="0" smtClean="0">
                          <a:latin typeface="Times New Roman" pitchFamily="18" charset="0"/>
                          <a:cs typeface="Times New Roman" pitchFamily="18" charset="0"/>
                        </a:rPr>
                        <a:t>0,0</a:t>
                      </a:r>
                      <a:endParaRPr lang="ru-RU" sz="1000" dirty="0">
                        <a:latin typeface="Times New Roman" pitchFamily="18" charset="0"/>
                        <a:cs typeface="Times New Roman" pitchFamily="18" charset="0"/>
                      </a:endParaRPr>
                    </a:p>
                  </a:txBody>
                  <a:tcPr>
                    <a:solidFill>
                      <a:schemeClr val="accent1">
                        <a:lumMod val="60000"/>
                        <a:lumOff val="40000"/>
                      </a:schemeClr>
                    </a:solidFill>
                  </a:tcPr>
                </a:tc>
              </a:tr>
            </a:tbl>
          </a:graphicData>
        </a:graphic>
      </p:graphicFrame>
      <p:sp>
        <p:nvSpPr>
          <p:cNvPr id="44" name="Пятиугольник 43"/>
          <p:cNvSpPr/>
          <p:nvPr/>
        </p:nvSpPr>
        <p:spPr>
          <a:xfrm>
            <a:off x="-15326" y="6391924"/>
            <a:ext cx="5040560" cy="2298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Формирование комфортной среды</a:t>
            </a:r>
            <a:endParaRPr lang="ru-RU" sz="1200" dirty="0">
              <a:latin typeface="Times New Roman" pitchFamily="18" charset="0"/>
              <a:cs typeface="Times New Roman" pitchFamily="18" charset="0"/>
            </a:endParaRPr>
          </a:p>
        </p:txBody>
      </p:sp>
      <p:sp>
        <p:nvSpPr>
          <p:cNvPr id="52" name="Пятиугольник 51"/>
          <p:cNvSpPr/>
          <p:nvPr/>
        </p:nvSpPr>
        <p:spPr>
          <a:xfrm>
            <a:off x="-2469" y="6591894"/>
            <a:ext cx="5040560" cy="2298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Реализация </a:t>
            </a:r>
            <a:r>
              <a:rPr lang="ru-RU" sz="1200" dirty="0">
                <a:latin typeface="Times New Roman" pitchFamily="18" charset="0"/>
                <a:cs typeface="Times New Roman" pitchFamily="18" charset="0"/>
              </a:rPr>
              <a:t>мероприятий по поддержке местных инициатив</a:t>
            </a:r>
          </a:p>
        </p:txBody>
      </p:sp>
      <p:sp>
        <p:nvSpPr>
          <p:cNvPr id="53" name="Пятиугольник 52"/>
          <p:cNvSpPr/>
          <p:nvPr/>
        </p:nvSpPr>
        <p:spPr>
          <a:xfrm>
            <a:off x="19645" y="5932192"/>
            <a:ext cx="5040560" cy="2298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Благоустройство </a:t>
            </a:r>
            <a:r>
              <a:rPr lang="ru-RU" sz="1200" dirty="0">
                <a:latin typeface="Times New Roman" pitchFamily="18" charset="0"/>
                <a:cs typeface="Times New Roman" pitchFamily="18" charset="0"/>
              </a:rPr>
              <a:t>кладбищ </a:t>
            </a:r>
          </a:p>
        </p:txBody>
      </p:sp>
      <p:graphicFrame>
        <p:nvGraphicFramePr>
          <p:cNvPr id="54" name="Таблица 53"/>
          <p:cNvGraphicFramePr>
            <a:graphicFrameLocks noGrp="1"/>
          </p:cNvGraphicFramePr>
          <p:nvPr>
            <p:extLst>
              <p:ext uri="{D42A27DB-BD31-4B8C-83A1-F6EECF244321}">
                <p14:modId xmlns:p14="http://schemas.microsoft.com/office/powerpoint/2010/main" val="1877506083"/>
              </p:ext>
            </p:extLst>
          </p:nvPr>
        </p:nvGraphicFramePr>
        <p:xfrm>
          <a:off x="5220072" y="5863430"/>
          <a:ext cx="3384375" cy="274320"/>
        </p:xfrm>
        <a:graphic>
          <a:graphicData uri="http://schemas.openxmlformats.org/drawingml/2006/table">
            <a:tbl>
              <a:tblPr firstRow="1" bandRow="1">
                <a:tableStyleId>{5C22544A-7EE6-4342-B048-85BDC9FD1C3A}</a:tableStyleId>
              </a:tblPr>
              <a:tblGrid>
                <a:gridCol w="1134180"/>
                <a:gridCol w="1134180"/>
                <a:gridCol w="1116015"/>
              </a:tblGrid>
              <a:tr h="174028">
                <a:tc>
                  <a:txBody>
                    <a:bodyPr/>
                    <a:lstStyle/>
                    <a:p>
                      <a:r>
                        <a:rPr lang="ru-RU" sz="1200" b="0" dirty="0" smtClean="0">
                          <a:solidFill>
                            <a:schemeClr val="tx1"/>
                          </a:solidFill>
                          <a:latin typeface="Times New Roman" pitchFamily="18" charset="0"/>
                          <a:cs typeface="Times New Roman" pitchFamily="18" charset="0"/>
                        </a:rPr>
                        <a:t>5 000,0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0,0</a:t>
                      </a:r>
                      <a:endParaRPr lang="ru-RU" sz="1200" b="0" dirty="0">
                        <a:solidFill>
                          <a:schemeClr val="tx1"/>
                        </a:solidFill>
                        <a:latin typeface="Times New Roman" pitchFamily="18" charset="0"/>
                        <a:cs typeface="Times New Roman" pitchFamily="18" charset="0"/>
                      </a:endParaRPr>
                    </a:p>
                  </a:txBody>
                  <a:tcPr/>
                </a:tc>
                <a:tc>
                  <a:txBody>
                    <a:bodyPr/>
                    <a:lstStyle/>
                    <a:p>
                      <a:r>
                        <a:rPr lang="ru-RU" sz="1200" b="0" dirty="0" smtClean="0">
                          <a:solidFill>
                            <a:schemeClr val="tx1"/>
                          </a:solidFill>
                          <a:latin typeface="Times New Roman" pitchFamily="18" charset="0"/>
                          <a:cs typeface="Times New Roman" pitchFamily="18" charset="0"/>
                        </a:rPr>
                        <a:t>0,0</a:t>
                      </a:r>
                      <a:endParaRPr lang="ru-RU" sz="1200" b="0" dirty="0">
                        <a:solidFill>
                          <a:schemeClr val="tx1"/>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73781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43398" y="2373770"/>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Питание в школах</a:t>
            </a:r>
            <a:endParaRPr lang="ru-RU" sz="1200" dirty="0">
              <a:latin typeface="Times New Roman" pitchFamily="18" charset="0"/>
              <a:cs typeface="Times New Roman" pitchFamily="18" charset="0"/>
            </a:endParaRPr>
          </a:p>
        </p:txBody>
      </p:sp>
      <p:sp>
        <p:nvSpPr>
          <p:cNvPr id="3" name="Пятиугольник 2"/>
          <p:cNvSpPr/>
          <p:nvPr/>
        </p:nvSpPr>
        <p:spPr>
          <a:xfrm>
            <a:off x="64090" y="908452"/>
            <a:ext cx="5019868"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Компенсация родительской платы</a:t>
            </a:r>
          </a:p>
        </p:txBody>
      </p:sp>
      <p:sp>
        <p:nvSpPr>
          <p:cNvPr id="4" name="Пятиугольник 3"/>
          <p:cNvSpPr/>
          <p:nvPr/>
        </p:nvSpPr>
        <p:spPr>
          <a:xfrm>
            <a:off x="43398" y="3056602"/>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Органы опеки</a:t>
            </a:r>
          </a:p>
        </p:txBody>
      </p:sp>
      <p:sp>
        <p:nvSpPr>
          <p:cNvPr id="5" name="Пятиугольник 4"/>
          <p:cNvSpPr/>
          <p:nvPr/>
        </p:nvSpPr>
        <p:spPr>
          <a:xfrm>
            <a:off x="50776" y="2716552"/>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Присмотр и уход</a:t>
            </a:r>
          </a:p>
        </p:txBody>
      </p:sp>
      <p:sp>
        <p:nvSpPr>
          <p:cNvPr id="6" name="Пятиугольник 5"/>
          <p:cNvSpPr/>
          <p:nvPr/>
        </p:nvSpPr>
        <p:spPr>
          <a:xfrm>
            <a:off x="69021" y="1666510"/>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Организация отдыха</a:t>
            </a:r>
          </a:p>
        </p:txBody>
      </p:sp>
      <p:sp>
        <p:nvSpPr>
          <p:cNvPr id="7" name="Пятиугольник 6"/>
          <p:cNvSpPr/>
          <p:nvPr/>
        </p:nvSpPr>
        <p:spPr>
          <a:xfrm>
            <a:off x="64090" y="2031980"/>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Общее образование</a:t>
            </a:r>
          </a:p>
        </p:txBody>
      </p:sp>
      <p:sp>
        <p:nvSpPr>
          <p:cNvPr id="12" name="Пятиугольник 11"/>
          <p:cNvSpPr/>
          <p:nvPr/>
        </p:nvSpPr>
        <p:spPr>
          <a:xfrm>
            <a:off x="69021" y="1283290"/>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Дошкольное образование</a:t>
            </a:r>
          </a:p>
        </p:txBody>
      </p:sp>
      <p:sp>
        <p:nvSpPr>
          <p:cNvPr id="13" name="Пятиугольник 12"/>
          <p:cNvSpPr/>
          <p:nvPr/>
        </p:nvSpPr>
        <p:spPr>
          <a:xfrm>
            <a:off x="43398" y="3811697"/>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Приведение зданий и сооружений общеобразовательных организаций </a:t>
            </a:r>
          </a:p>
        </p:txBody>
      </p:sp>
      <p:graphicFrame>
        <p:nvGraphicFramePr>
          <p:cNvPr id="21" name="Таблица 20"/>
          <p:cNvGraphicFramePr>
            <a:graphicFrameLocks noGrp="1"/>
          </p:cNvGraphicFramePr>
          <p:nvPr>
            <p:extLst>
              <p:ext uri="{D42A27DB-BD31-4B8C-83A1-F6EECF244321}">
                <p14:modId xmlns:p14="http://schemas.microsoft.com/office/powerpoint/2010/main" val="1396727294"/>
              </p:ext>
            </p:extLst>
          </p:nvPr>
        </p:nvGraphicFramePr>
        <p:xfrm>
          <a:off x="5229980" y="2031980"/>
          <a:ext cx="2448273" cy="288032"/>
        </p:xfrm>
        <a:graphic>
          <a:graphicData uri="http://schemas.openxmlformats.org/drawingml/2006/table">
            <a:tbl>
              <a:tblPr firstRow="1" bandRow="1">
                <a:tableStyleId>{5C22544A-7EE6-4342-B048-85BDC9FD1C3A}</a:tableStyleId>
              </a:tblPr>
              <a:tblGrid>
                <a:gridCol w="820471"/>
                <a:gridCol w="820471"/>
                <a:gridCol w="807331"/>
              </a:tblGrid>
              <a:tr h="288032">
                <a:tc>
                  <a:txBody>
                    <a:bodyPr/>
                    <a:lstStyle/>
                    <a:p>
                      <a:r>
                        <a:rPr lang="ru-RU" sz="1200" dirty="0" smtClean="0">
                          <a:latin typeface="Times New Roman" pitchFamily="18" charset="0"/>
                          <a:cs typeface="Times New Roman" pitchFamily="18" charset="0"/>
                        </a:rPr>
                        <a:t>183</a:t>
                      </a:r>
                      <a:r>
                        <a:rPr lang="ru-RU" sz="1200" baseline="0" dirty="0" smtClean="0">
                          <a:latin typeface="Times New Roman" pitchFamily="18" charset="0"/>
                          <a:cs typeface="Times New Roman" pitchFamily="18" charset="0"/>
                        </a:rPr>
                        <a:t> 900,2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165 502,3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165 502,3</a:t>
                      </a:r>
                      <a:endParaRPr lang="ru-RU" sz="1200" dirty="0">
                        <a:latin typeface="Times New Roman" pitchFamily="18" charset="0"/>
                        <a:cs typeface="Times New Roman" pitchFamily="18" charset="0"/>
                      </a:endParaRPr>
                    </a:p>
                  </a:txBody>
                  <a:tcPr/>
                </a:tc>
              </a:tr>
            </a:tbl>
          </a:graphicData>
        </a:graphic>
      </p:graphicFrame>
      <p:graphicFrame>
        <p:nvGraphicFramePr>
          <p:cNvPr id="22" name="Таблица 21"/>
          <p:cNvGraphicFramePr>
            <a:graphicFrameLocks noGrp="1"/>
          </p:cNvGraphicFramePr>
          <p:nvPr>
            <p:extLst>
              <p:ext uri="{D42A27DB-BD31-4B8C-83A1-F6EECF244321}">
                <p14:modId xmlns:p14="http://schemas.microsoft.com/office/powerpoint/2010/main" val="1077756654"/>
              </p:ext>
            </p:extLst>
          </p:nvPr>
        </p:nvGraphicFramePr>
        <p:xfrm>
          <a:off x="5220072" y="1283290"/>
          <a:ext cx="2448273" cy="329436"/>
        </p:xfrm>
        <a:graphic>
          <a:graphicData uri="http://schemas.openxmlformats.org/drawingml/2006/table">
            <a:tbl>
              <a:tblPr firstRow="1" bandRow="1">
                <a:tableStyleId>{5C22544A-7EE6-4342-B048-85BDC9FD1C3A}</a:tableStyleId>
              </a:tblPr>
              <a:tblGrid>
                <a:gridCol w="820471"/>
                <a:gridCol w="820471"/>
                <a:gridCol w="807331"/>
              </a:tblGrid>
              <a:tr h="329436">
                <a:tc>
                  <a:txBody>
                    <a:bodyPr/>
                    <a:lstStyle/>
                    <a:p>
                      <a:r>
                        <a:rPr lang="ru-RU" sz="1200" dirty="0" smtClean="0">
                          <a:latin typeface="Times New Roman" pitchFamily="18" charset="0"/>
                          <a:cs typeface="Times New Roman" pitchFamily="18" charset="0"/>
                        </a:rPr>
                        <a:t>98 708,5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86 195,9</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86 195,9</a:t>
                      </a:r>
                      <a:endParaRPr lang="ru-RU" sz="1200" dirty="0">
                        <a:latin typeface="Times New Roman" pitchFamily="18" charset="0"/>
                        <a:cs typeface="Times New Roman" pitchFamily="18" charset="0"/>
                      </a:endParaRPr>
                    </a:p>
                  </a:txBody>
                  <a:tcPr/>
                </a:tc>
              </a:tr>
            </a:tbl>
          </a:graphicData>
        </a:graphic>
      </p:graphicFrame>
      <p:graphicFrame>
        <p:nvGraphicFramePr>
          <p:cNvPr id="23" name="Таблица 22"/>
          <p:cNvGraphicFramePr>
            <a:graphicFrameLocks noGrp="1"/>
          </p:cNvGraphicFramePr>
          <p:nvPr>
            <p:extLst>
              <p:ext uri="{D42A27DB-BD31-4B8C-83A1-F6EECF244321}">
                <p14:modId xmlns:p14="http://schemas.microsoft.com/office/powerpoint/2010/main" val="3820573309"/>
              </p:ext>
            </p:extLst>
          </p:nvPr>
        </p:nvGraphicFramePr>
        <p:xfrm>
          <a:off x="5220072" y="944468"/>
          <a:ext cx="2448271" cy="274320"/>
        </p:xfrm>
        <a:graphic>
          <a:graphicData uri="http://schemas.openxmlformats.org/drawingml/2006/table">
            <a:tbl>
              <a:tblPr firstRow="1" bandRow="1">
                <a:tableStyleId>{5C22544A-7EE6-4342-B048-85BDC9FD1C3A}</a:tableStyleId>
              </a:tblPr>
              <a:tblGrid>
                <a:gridCol w="820470"/>
                <a:gridCol w="820470"/>
                <a:gridCol w="807331"/>
              </a:tblGrid>
              <a:tr h="209616">
                <a:tc>
                  <a:txBody>
                    <a:bodyPr/>
                    <a:lstStyle/>
                    <a:p>
                      <a:r>
                        <a:rPr lang="ru-RU" sz="1200" dirty="0" smtClean="0">
                          <a:latin typeface="Times New Roman" pitchFamily="18" charset="0"/>
                          <a:cs typeface="Times New Roman" pitchFamily="18" charset="0"/>
                        </a:rPr>
                        <a:t>890,2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4 490,2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4 490,2</a:t>
                      </a:r>
                      <a:endParaRPr lang="ru-RU" sz="1200" dirty="0">
                        <a:latin typeface="Times New Roman" pitchFamily="18" charset="0"/>
                        <a:cs typeface="Times New Roman" pitchFamily="18" charset="0"/>
                      </a:endParaRPr>
                    </a:p>
                  </a:txBody>
                  <a:tcPr/>
                </a:tc>
              </a:tr>
            </a:tbl>
          </a:graphicData>
        </a:graphic>
      </p:graphicFrame>
      <p:graphicFrame>
        <p:nvGraphicFramePr>
          <p:cNvPr id="24" name="Таблица 23"/>
          <p:cNvGraphicFramePr>
            <a:graphicFrameLocks noGrp="1"/>
          </p:cNvGraphicFramePr>
          <p:nvPr>
            <p:extLst>
              <p:ext uri="{D42A27DB-BD31-4B8C-83A1-F6EECF244321}">
                <p14:modId xmlns:p14="http://schemas.microsoft.com/office/powerpoint/2010/main" val="2088496906"/>
              </p:ext>
            </p:extLst>
          </p:nvPr>
        </p:nvGraphicFramePr>
        <p:xfrm>
          <a:off x="5220072" y="1666510"/>
          <a:ext cx="2448273" cy="322787"/>
        </p:xfrm>
        <a:graphic>
          <a:graphicData uri="http://schemas.openxmlformats.org/drawingml/2006/table">
            <a:tbl>
              <a:tblPr firstRow="1" bandRow="1">
                <a:tableStyleId>{5C22544A-7EE6-4342-B048-85BDC9FD1C3A}</a:tableStyleId>
              </a:tblPr>
              <a:tblGrid>
                <a:gridCol w="820471"/>
                <a:gridCol w="820471"/>
                <a:gridCol w="807331"/>
              </a:tblGrid>
              <a:tr h="322787">
                <a:tc>
                  <a:txBody>
                    <a:bodyPr/>
                    <a:lstStyle/>
                    <a:p>
                      <a:r>
                        <a:rPr lang="ru-RU" sz="1200" dirty="0" smtClean="0">
                          <a:latin typeface="Times New Roman" pitchFamily="18" charset="0"/>
                          <a:cs typeface="Times New Roman" pitchFamily="18" charset="0"/>
                        </a:rPr>
                        <a:t>3 858,5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4 274,5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4 274,5</a:t>
                      </a:r>
                      <a:endParaRPr lang="ru-RU" sz="1200" dirty="0">
                        <a:latin typeface="Times New Roman" pitchFamily="18" charset="0"/>
                        <a:cs typeface="Times New Roman" pitchFamily="18" charset="0"/>
                      </a:endParaRPr>
                    </a:p>
                  </a:txBody>
                  <a:tcPr/>
                </a:tc>
              </a:tr>
            </a:tbl>
          </a:graphicData>
        </a:graphic>
      </p:graphicFrame>
      <p:graphicFrame>
        <p:nvGraphicFramePr>
          <p:cNvPr id="25" name="Таблица 24"/>
          <p:cNvGraphicFramePr>
            <a:graphicFrameLocks noGrp="1"/>
          </p:cNvGraphicFramePr>
          <p:nvPr>
            <p:extLst>
              <p:ext uri="{D42A27DB-BD31-4B8C-83A1-F6EECF244321}">
                <p14:modId xmlns:p14="http://schemas.microsoft.com/office/powerpoint/2010/main" val="3913491919"/>
              </p:ext>
            </p:extLst>
          </p:nvPr>
        </p:nvGraphicFramePr>
        <p:xfrm>
          <a:off x="5220072" y="2716958"/>
          <a:ext cx="2448273" cy="274320"/>
        </p:xfrm>
        <a:graphic>
          <a:graphicData uri="http://schemas.openxmlformats.org/drawingml/2006/table">
            <a:tbl>
              <a:tblPr firstRow="1" bandRow="1">
                <a:tableStyleId>{5C22544A-7EE6-4342-B048-85BDC9FD1C3A}</a:tableStyleId>
              </a:tblPr>
              <a:tblGrid>
                <a:gridCol w="820471"/>
                <a:gridCol w="820471"/>
                <a:gridCol w="807331"/>
              </a:tblGrid>
              <a:tr h="273192">
                <a:tc>
                  <a:txBody>
                    <a:bodyPr/>
                    <a:lstStyle/>
                    <a:p>
                      <a:r>
                        <a:rPr lang="ru-RU" sz="1200" dirty="0" smtClean="0">
                          <a:latin typeface="Times New Roman" pitchFamily="18" charset="0"/>
                          <a:cs typeface="Times New Roman" pitchFamily="18" charset="0"/>
                        </a:rPr>
                        <a:t>55,8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66,3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66,3</a:t>
                      </a:r>
                      <a:endParaRPr lang="ru-RU" sz="1200" dirty="0">
                        <a:latin typeface="Times New Roman" pitchFamily="18" charset="0"/>
                        <a:cs typeface="Times New Roman" pitchFamily="18" charset="0"/>
                      </a:endParaRPr>
                    </a:p>
                  </a:txBody>
                  <a:tcPr/>
                </a:tc>
              </a:tr>
            </a:tbl>
          </a:graphicData>
        </a:graphic>
      </p:graphicFrame>
      <p:graphicFrame>
        <p:nvGraphicFramePr>
          <p:cNvPr id="26" name="Таблица 25"/>
          <p:cNvGraphicFramePr>
            <a:graphicFrameLocks noGrp="1"/>
          </p:cNvGraphicFramePr>
          <p:nvPr>
            <p:extLst>
              <p:ext uri="{D42A27DB-BD31-4B8C-83A1-F6EECF244321}">
                <p14:modId xmlns:p14="http://schemas.microsoft.com/office/powerpoint/2010/main" val="535371060"/>
              </p:ext>
            </p:extLst>
          </p:nvPr>
        </p:nvGraphicFramePr>
        <p:xfrm>
          <a:off x="5220072" y="3056602"/>
          <a:ext cx="2448273" cy="357717"/>
        </p:xfrm>
        <a:graphic>
          <a:graphicData uri="http://schemas.openxmlformats.org/drawingml/2006/table">
            <a:tbl>
              <a:tblPr firstRow="1" bandRow="1">
                <a:tableStyleId>{5C22544A-7EE6-4342-B048-85BDC9FD1C3A}</a:tableStyleId>
              </a:tblPr>
              <a:tblGrid>
                <a:gridCol w="820471"/>
                <a:gridCol w="820471"/>
                <a:gridCol w="807331"/>
              </a:tblGrid>
              <a:tr h="357717">
                <a:tc>
                  <a:txBody>
                    <a:bodyPr/>
                    <a:lstStyle/>
                    <a:p>
                      <a:r>
                        <a:rPr lang="ru-RU" sz="1200" dirty="0" smtClean="0">
                          <a:latin typeface="Times New Roman" pitchFamily="18" charset="0"/>
                          <a:cs typeface="Times New Roman" pitchFamily="18" charset="0"/>
                        </a:rPr>
                        <a:t>3 326,3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3 042,2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3 042,2</a:t>
                      </a:r>
                      <a:endParaRPr lang="ru-RU" sz="1200" dirty="0">
                        <a:latin typeface="Times New Roman" pitchFamily="18" charset="0"/>
                        <a:cs typeface="Times New Roman" pitchFamily="18" charset="0"/>
                      </a:endParaRPr>
                    </a:p>
                  </a:txBody>
                  <a:tcPr/>
                </a:tc>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2274217141"/>
              </p:ext>
            </p:extLst>
          </p:nvPr>
        </p:nvGraphicFramePr>
        <p:xfrm>
          <a:off x="5220072" y="2393741"/>
          <a:ext cx="2448273" cy="278135"/>
        </p:xfrm>
        <a:graphic>
          <a:graphicData uri="http://schemas.openxmlformats.org/drawingml/2006/table">
            <a:tbl>
              <a:tblPr firstRow="1" bandRow="1">
                <a:tableStyleId>{5C22544A-7EE6-4342-B048-85BDC9FD1C3A}</a:tableStyleId>
              </a:tblPr>
              <a:tblGrid>
                <a:gridCol w="820471"/>
                <a:gridCol w="820471"/>
                <a:gridCol w="807331"/>
              </a:tblGrid>
              <a:tr h="278135">
                <a:tc>
                  <a:txBody>
                    <a:bodyPr/>
                    <a:lstStyle/>
                    <a:p>
                      <a:r>
                        <a:rPr lang="ru-RU" sz="1200" dirty="0" smtClean="0">
                          <a:latin typeface="Times New Roman" pitchFamily="18" charset="0"/>
                          <a:cs typeface="Times New Roman" pitchFamily="18" charset="0"/>
                        </a:rPr>
                        <a:t>8 891,8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8 038,2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8 038,2</a:t>
                      </a:r>
                      <a:endParaRPr lang="ru-RU" sz="1200" dirty="0">
                        <a:latin typeface="Times New Roman" pitchFamily="18" charset="0"/>
                        <a:cs typeface="Times New Roman" pitchFamily="18" charset="0"/>
                      </a:endParaRPr>
                    </a:p>
                  </a:txBody>
                  <a:tcPr/>
                </a:tc>
              </a:tr>
            </a:tbl>
          </a:graphicData>
        </a:graphic>
      </p:graphicFrame>
      <p:sp>
        <p:nvSpPr>
          <p:cNvPr id="34" name="Пятиугольник 33"/>
          <p:cNvSpPr/>
          <p:nvPr/>
        </p:nvSpPr>
        <p:spPr>
          <a:xfrm>
            <a:off x="72939" y="548412"/>
            <a:ext cx="2842878" cy="36004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Субвенции </a:t>
            </a:r>
            <a:r>
              <a:rPr lang="ru-RU" sz="1200" dirty="0">
                <a:latin typeface="Times New Roman" pitchFamily="18" charset="0"/>
                <a:cs typeface="Times New Roman" pitchFamily="18" charset="0"/>
              </a:rPr>
              <a:t>(переданные полномочия)</a:t>
            </a:r>
          </a:p>
          <a:p>
            <a:endParaRPr lang="ru-RU" sz="1200" dirty="0">
              <a:latin typeface="Times New Roman" pitchFamily="18" charset="0"/>
              <a:cs typeface="Times New Roman" pitchFamily="18" charset="0"/>
            </a:endParaRPr>
          </a:p>
        </p:txBody>
      </p:sp>
      <p:graphicFrame>
        <p:nvGraphicFramePr>
          <p:cNvPr id="35" name="Таблица 34"/>
          <p:cNvGraphicFramePr>
            <a:graphicFrameLocks noGrp="1"/>
          </p:cNvGraphicFramePr>
          <p:nvPr>
            <p:extLst>
              <p:ext uri="{D42A27DB-BD31-4B8C-83A1-F6EECF244321}">
                <p14:modId xmlns:p14="http://schemas.microsoft.com/office/powerpoint/2010/main" val="901785302"/>
              </p:ext>
            </p:extLst>
          </p:nvPr>
        </p:nvGraphicFramePr>
        <p:xfrm>
          <a:off x="5273823" y="512676"/>
          <a:ext cx="2448273" cy="370840"/>
        </p:xfrm>
        <a:graphic>
          <a:graphicData uri="http://schemas.openxmlformats.org/drawingml/2006/table">
            <a:tbl>
              <a:tblPr firstRow="1" bandRow="1">
                <a:tableStyleId>{5C22544A-7EE6-4342-B048-85BDC9FD1C3A}</a:tableStyleId>
              </a:tblPr>
              <a:tblGrid>
                <a:gridCol w="816091"/>
                <a:gridCol w="816091"/>
                <a:gridCol w="816091"/>
              </a:tblGrid>
              <a:tr h="370840">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sp>
        <p:nvSpPr>
          <p:cNvPr id="41" name="Пятиугольник 40"/>
          <p:cNvSpPr/>
          <p:nvPr/>
        </p:nvSpPr>
        <p:spPr>
          <a:xfrm>
            <a:off x="43398" y="3392996"/>
            <a:ext cx="2342739" cy="36004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Субсидии </a:t>
            </a:r>
            <a:r>
              <a:rPr lang="ru-RU" sz="1200" dirty="0">
                <a:latin typeface="Times New Roman" pitchFamily="18" charset="0"/>
                <a:cs typeface="Times New Roman" pitchFamily="18" charset="0"/>
              </a:rPr>
              <a:t>(</a:t>
            </a:r>
            <a:r>
              <a:rPr lang="ru-RU" sz="1200" dirty="0" err="1">
                <a:latin typeface="Times New Roman" pitchFamily="18" charset="0"/>
                <a:cs typeface="Times New Roman" pitchFamily="18" charset="0"/>
              </a:rPr>
              <a:t>софинансирование</a:t>
            </a:r>
            <a:r>
              <a:rPr lang="ru-RU" sz="1200" dirty="0">
                <a:latin typeface="Times New Roman" pitchFamily="18" charset="0"/>
                <a:cs typeface="Times New Roman" pitchFamily="18" charset="0"/>
              </a:rPr>
              <a:t>)</a:t>
            </a:r>
          </a:p>
          <a:p>
            <a:endParaRPr lang="ru-RU" sz="1200" dirty="0">
              <a:latin typeface="Times New Roman" pitchFamily="18" charset="0"/>
              <a:cs typeface="Times New Roman" pitchFamily="18" charset="0"/>
            </a:endParaRPr>
          </a:p>
        </p:txBody>
      </p:sp>
      <p:graphicFrame>
        <p:nvGraphicFramePr>
          <p:cNvPr id="42" name="Таблица 41"/>
          <p:cNvGraphicFramePr>
            <a:graphicFrameLocks noGrp="1"/>
          </p:cNvGraphicFramePr>
          <p:nvPr>
            <p:extLst>
              <p:ext uri="{D42A27DB-BD31-4B8C-83A1-F6EECF244321}">
                <p14:modId xmlns:p14="http://schemas.microsoft.com/office/powerpoint/2010/main" val="3578441609"/>
              </p:ext>
            </p:extLst>
          </p:nvPr>
        </p:nvGraphicFramePr>
        <p:xfrm>
          <a:off x="5244718" y="3411929"/>
          <a:ext cx="2448273" cy="370840"/>
        </p:xfrm>
        <a:graphic>
          <a:graphicData uri="http://schemas.openxmlformats.org/drawingml/2006/table">
            <a:tbl>
              <a:tblPr firstRow="1" bandRow="1">
                <a:tableStyleId>{5C22544A-7EE6-4342-B048-85BDC9FD1C3A}</a:tableStyleId>
              </a:tblPr>
              <a:tblGrid>
                <a:gridCol w="816091"/>
                <a:gridCol w="816091"/>
                <a:gridCol w="816091"/>
              </a:tblGrid>
              <a:tr h="370840">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sp>
        <p:nvSpPr>
          <p:cNvPr id="43" name="Пятиугольник 42"/>
          <p:cNvSpPr/>
          <p:nvPr/>
        </p:nvSpPr>
        <p:spPr>
          <a:xfrm>
            <a:off x="43398" y="4160841"/>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Бесплатное горячее </a:t>
            </a:r>
            <a:r>
              <a:rPr lang="ru-RU" sz="1200" dirty="0">
                <a:latin typeface="Times New Roman" pitchFamily="18" charset="0"/>
                <a:cs typeface="Times New Roman" pitchFamily="18" charset="0"/>
              </a:rPr>
              <a:t>питание</a:t>
            </a:r>
          </a:p>
        </p:txBody>
      </p:sp>
      <p:sp>
        <p:nvSpPr>
          <p:cNvPr id="45" name="Пятиугольник 44"/>
          <p:cNvSpPr/>
          <p:nvPr/>
        </p:nvSpPr>
        <p:spPr>
          <a:xfrm>
            <a:off x="28188" y="4535864"/>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a:latin typeface="Times New Roman" pitchFamily="18" charset="0"/>
                <a:cs typeface="Times New Roman" pitchFamily="18" charset="0"/>
              </a:rPr>
              <a:t>Точка роста</a:t>
            </a:r>
          </a:p>
        </p:txBody>
      </p:sp>
      <p:graphicFrame>
        <p:nvGraphicFramePr>
          <p:cNvPr id="46" name="Таблица 45"/>
          <p:cNvGraphicFramePr>
            <a:graphicFrameLocks noGrp="1"/>
          </p:cNvGraphicFramePr>
          <p:nvPr>
            <p:extLst>
              <p:ext uri="{D42A27DB-BD31-4B8C-83A1-F6EECF244321}">
                <p14:modId xmlns:p14="http://schemas.microsoft.com/office/powerpoint/2010/main" val="3128396433"/>
              </p:ext>
            </p:extLst>
          </p:nvPr>
        </p:nvGraphicFramePr>
        <p:xfrm>
          <a:off x="5239780" y="4547848"/>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2 395,1</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graphicFrame>
        <p:nvGraphicFramePr>
          <p:cNvPr id="47" name="Таблица 46"/>
          <p:cNvGraphicFramePr>
            <a:graphicFrameLocks noGrp="1"/>
          </p:cNvGraphicFramePr>
          <p:nvPr>
            <p:extLst>
              <p:ext uri="{D42A27DB-BD31-4B8C-83A1-F6EECF244321}">
                <p14:modId xmlns:p14="http://schemas.microsoft.com/office/powerpoint/2010/main" val="742198547"/>
              </p:ext>
            </p:extLst>
          </p:nvPr>
        </p:nvGraphicFramePr>
        <p:xfrm>
          <a:off x="5232244" y="4099729"/>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10 952,7</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11 246,3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11 507,8</a:t>
                      </a:r>
                      <a:endParaRPr lang="ru-RU" sz="1200" dirty="0">
                        <a:latin typeface="Times New Roman" pitchFamily="18" charset="0"/>
                        <a:cs typeface="Times New Roman" pitchFamily="18" charset="0"/>
                      </a:endParaRPr>
                    </a:p>
                  </a:txBody>
                  <a:tcPr/>
                </a:tc>
              </a:tr>
            </a:tbl>
          </a:graphicData>
        </a:graphic>
      </p:graphicFrame>
      <p:graphicFrame>
        <p:nvGraphicFramePr>
          <p:cNvPr id="48" name="Таблица 47"/>
          <p:cNvGraphicFramePr>
            <a:graphicFrameLocks noGrp="1"/>
          </p:cNvGraphicFramePr>
          <p:nvPr>
            <p:extLst>
              <p:ext uri="{D42A27DB-BD31-4B8C-83A1-F6EECF244321}">
                <p14:modId xmlns:p14="http://schemas.microsoft.com/office/powerpoint/2010/main" val="1450697264"/>
              </p:ext>
            </p:extLst>
          </p:nvPr>
        </p:nvGraphicFramePr>
        <p:xfrm>
          <a:off x="5239780" y="3800209"/>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225,0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180,0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180,0</a:t>
                      </a:r>
                      <a:endParaRPr lang="ru-RU" sz="1200" dirty="0">
                        <a:latin typeface="Times New Roman" pitchFamily="18" charset="0"/>
                        <a:cs typeface="Times New Roman" pitchFamily="18" charset="0"/>
                      </a:endParaRPr>
                    </a:p>
                  </a:txBody>
                  <a:tcPr/>
                </a:tc>
              </a:tr>
            </a:tbl>
          </a:graphicData>
        </a:graphic>
      </p:graphicFrame>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2096" y="5589240"/>
            <a:ext cx="1411054" cy="1277973"/>
          </a:xfrm>
          <a:prstGeom prst="rect">
            <a:avLst/>
          </a:prstGeom>
        </p:spPr>
      </p:pic>
      <p:pic>
        <p:nvPicPr>
          <p:cNvPr id="14" name="Рисунок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92991" y="512676"/>
            <a:ext cx="1440160" cy="1247312"/>
          </a:xfrm>
          <a:prstGeom prst="rect">
            <a:avLst/>
          </a:prstGeom>
        </p:spPr>
      </p:pic>
      <p:sp>
        <p:nvSpPr>
          <p:cNvPr id="8" name="Прямоугольник 7"/>
          <p:cNvSpPr/>
          <p:nvPr/>
        </p:nvSpPr>
        <p:spPr>
          <a:xfrm>
            <a:off x="6300192" y="0"/>
            <a:ext cx="2843808" cy="26064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r"/>
            <a:r>
              <a:rPr lang="ru-RU" sz="1400" dirty="0" smtClean="0">
                <a:latin typeface="Times New Roman" pitchFamily="18" charset="0"/>
                <a:cs typeface="Times New Roman" pitchFamily="18" charset="0"/>
              </a:rPr>
              <a:t>продолжение</a:t>
            </a:r>
            <a:endParaRPr lang="ru-RU" sz="1400" dirty="0">
              <a:latin typeface="Times New Roman" pitchFamily="18" charset="0"/>
              <a:cs typeface="Times New Roman" pitchFamily="18" charset="0"/>
            </a:endParaRPr>
          </a:p>
        </p:txBody>
      </p:sp>
      <p:sp>
        <p:nvSpPr>
          <p:cNvPr id="30" name="Прямоугольник 29"/>
          <p:cNvSpPr/>
          <p:nvPr/>
        </p:nvSpPr>
        <p:spPr>
          <a:xfrm>
            <a:off x="78792" y="130324"/>
            <a:ext cx="5005165" cy="3823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200" dirty="0" smtClean="0">
                <a:latin typeface="Times New Roman" pitchFamily="18" charset="0"/>
                <a:cs typeface="Times New Roman" pitchFamily="18" charset="0"/>
              </a:rPr>
              <a:t>Управление образования администрация Северо-Енисейского района</a:t>
            </a:r>
            <a:endParaRPr lang="ru-RU" sz="1200" dirty="0">
              <a:latin typeface="Times New Roman" pitchFamily="18" charset="0"/>
              <a:cs typeface="Times New Roman" pitchFamily="18" charset="0"/>
            </a:endParaRPr>
          </a:p>
        </p:txBody>
      </p:sp>
      <p:sp>
        <p:nvSpPr>
          <p:cNvPr id="32" name="Пятиугольник 31"/>
          <p:cNvSpPr/>
          <p:nvPr/>
        </p:nvSpPr>
        <p:spPr>
          <a:xfrm>
            <a:off x="43798" y="5301811"/>
            <a:ext cx="2342739" cy="360040"/>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Иные межбюджетные трансферты</a:t>
            </a:r>
            <a:endParaRPr lang="ru-RU" sz="1200" dirty="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graphicFrame>
        <p:nvGraphicFramePr>
          <p:cNvPr id="33" name="Таблица 32"/>
          <p:cNvGraphicFramePr>
            <a:graphicFrameLocks noGrp="1"/>
          </p:cNvGraphicFramePr>
          <p:nvPr>
            <p:extLst>
              <p:ext uri="{D42A27DB-BD31-4B8C-83A1-F6EECF244321}">
                <p14:modId xmlns:p14="http://schemas.microsoft.com/office/powerpoint/2010/main" val="2506892639"/>
              </p:ext>
            </p:extLst>
          </p:nvPr>
        </p:nvGraphicFramePr>
        <p:xfrm>
          <a:off x="5244719" y="5296411"/>
          <a:ext cx="2448273" cy="370840"/>
        </p:xfrm>
        <a:graphic>
          <a:graphicData uri="http://schemas.openxmlformats.org/drawingml/2006/table">
            <a:tbl>
              <a:tblPr firstRow="1" bandRow="1">
                <a:tableStyleId>{5C22544A-7EE6-4342-B048-85BDC9FD1C3A}</a:tableStyleId>
              </a:tblPr>
              <a:tblGrid>
                <a:gridCol w="816091"/>
                <a:gridCol w="816091"/>
                <a:gridCol w="816091"/>
              </a:tblGrid>
              <a:tr h="370840">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sp>
        <p:nvSpPr>
          <p:cNvPr id="36" name="Пятиугольник 35"/>
          <p:cNvSpPr/>
          <p:nvPr/>
        </p:nvSpPr>
        <p:spPr>
          <a:xfrm>
            <a:off x="26051" y="5790782"/>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Вознаграждение </a:t>
            </a:r>
            <a:r>
              <a:rPr lang="ru-RU" sz="1200" dirty="0">
                <a:latin typeface="Times New Roman" pitchFamily="18" charset="0"/>
                <a:cs typeface="Times New Roman" pitchFamily="18" charset="0"/>
              </a:rPr>
              <a:t>за классное руководство педагогическим работникам</a:t>
            </a:r>
          </a:p>
        </p:txBody>
      </p:sp>
      <p:graphicFrame>
        <p:nvGraphicFramePr>
          <p:cNvPr id="37" name="Таблица 36"/>
          <p:cNvGraphicFramePr>
            <a:graphicFrameLocks noGrp="1"/>
          </p:cNvGraphicFramePr>
          <p:nvPr>
            <p:extLst>
              <p:ext uri="{D42A27DB-BD31-4B8C-83A1-F6EECF244321}">
                <p14:modId xmlns:p14="http://schemas.microsoft.com/office/powerpoint/2010/main" val="709024033"/>
              </p:ext>
            </p:extLst>
          </p:nvPr>
        </p:nvGraphicFramePr>
        <p:xfrm>
          <a:off x="5239781" y="5796774"/>
          <a:ext cx="2453209" cy="276048"/>
        </p:xfrm>
        <a:graphic>
          <a:graphicData uri="http://schemas.openxmlformats.org/drawingml/2006/table">
            <a:tbl>
              <a:tblPr firstRow="1" bandRow="1">
                <a:tableStyleId>{5C22544A-7EE6-4342-B048-85BDC9FD1C3A}</a:tableStyleId>
              </a:tblPr>
              <a:tblGrid>
                <a:gridCol w="822125"/>
                <a:gridCol w="822125"/>
                <a:gridCol w="808959"/>
              </a:tblGrid>
              <a:tr h="276048">
                <a:tc>
                  <a:txBody>
                    <a:bodyPr/>
                    <a:lstStyle/>
                    <a:p>
                      <a:r>
                        <a:rPr lang="ru-RU" sz="1200" dirty="0" smtClean="0">
                          <a:latin typeface="Times New Roman" pitchFamily="18" charset="0"/>
                          <a:cs typeface="Times New Roman" pitchFamily="18" charset="0"/>
                        </a:rPr>
                        <a:t>17 390,8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17</a:t>
                      </a:r>
                      <a:r>
                        <a:rPr lang="ru-RU" sz="1200" baseline="0" dirty="0" smtClean="0">
                          <a:latin typeface="Times New Roman" pitchFamily="18" charset="0"/>
                          <a:cs typeface="Times New Roman" pitchFamily="18" charset="0"/>
                        </a:rPr>
                        <a:t> 225,5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17 225,5</a:t>
                      </a:r>
                      <a:endParaRPr lang="ru-RU" sz="1200" dirty="0">
                        <a:latin typeface="Times New Roman" pitchFamily="18" charset="0"/>
                        <a:cs typeface="Times New Roman" pitchFamily="18" charset="0"/>
                      </a:endParaRPr>
                    </a:p>
                  </a:txBody>
                  <a:tcPr/>
                </a:tc>
              </a:tr>
            </a:tbl>
          </a:graphicData>
        </a:graphic>
      </p:graphicFrame>
      <p:sp>
        <p:nvSpPr>
          <p:cNvPr id="38" name="Пятиугольник 37"/>
          <p:cNvSpPr/>
          <p:nvPr/>
        </p:nvSpPr>
        <p:spPr>
          <a:xfrm>
            <a:off x="16951" y="4881329"/>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Модернизация школьных систем образования </a:t>
            </a:r>
            <a:endParaRPr lang="ru-RU" sz="1200" dirty="0">
              <a:latin typeface="Times New Roman" pitchFamily="18" charset="0"/>
              <a:cs typeface="Times New Roman" pitchFamily="18" charset="0"/>
            </a:endParaRPr>
          </a:p>
        </p:txBody>
      </p:sp>
      <p:graphicFrame>
        <p:nvGraphicFramePr>
          <p:cNvPr id="39" name="Таблица 38"/>
          <p:cNvGraphicFramePr>
            <a:graphicFrameLocks noGrp="1"/>
          </p:cNvGraphicFramePr>
          <p:nvPr>
            <p:extLst>
              <p:ext uri="{D42A27DB-BD31-4B8C-83A1-F6EECF244321}">
                <p14:modId xmlns:p14="http://schemas.microsoft.com/office/powerpoint/2010/main" val="3997731326"/>
              </p:ext>
            </p:extLst>
          </p:nvPr>
        </p:nvGraphicFramePr>
        <p:xfrm>
          <a:off x="5239780" y="4893313"/>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6</a:t>
                      </a:r>
                      <a:r>
                        <a:rPr lang="ru-RU" sz="1200" baseline="0" dirty="0" smtClean="0">
                          <a:latin typeface="Times New Roman" pitchFamily="18" charset="0"/>
                          <a:cs typeface="Times New Roman" pitchFamily="18" charset="0"/>
                        </a:rPr>
                        <a:t> 250,3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697589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60132" y="3301484"/>
            <a:ext cx="5040560" cy="34354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На поддержку деятельности муниципальных ресурсных центров поддержки добровольчества (волонтерства)</a:t>
            </a:r>
            <a:endParaRPr lang="ru-RU" sz="1200" dirty="0">
              <a:latin typeface="Times New Roman" pitchFamily="18" charset="0"/>
              <a:cs typeface="Times New Roman" pitchFamily="18" charset="0"/>
            </a:endParaRPr>
          </a:p>
        </p:txBody>
      </p:sp>
      <p:sp>
        <p:nvSpPr>
          <p:cNvPr id="5" name="Пятиугольник 4"/>
          <p:cNvSpPr/>
          <p:nvPr/>
        </p:nvSpPr>
        <p:spPr>
          <a:xfrm>
            <a:off x="60132" y="3706186"/>
            <a:ext cx="5040560" cy="31590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На </a:t>
            </a:r>
            <a:r>
              <a:rPr lang="ru-RU" sz="1200" dirty="0">
                <a:latin typeface="Times New Roman" pitchFamily="18" charset="0"/>
                <a:cs typeface="Times New Roman" pitchFamily="18" charset="0"/>
              </a:rPr>
              <a:t>оснащение объектов спортивной инфраструктуры спортивно-технологическим оборудованием</a:t>
            </a:r>
          </a:p>
        </p:txBody>
      </p:sp>
      <p:sp>
        <p:nvSpPr>
          <p:cNvPr id="7" name="Пятиугольник 6"/>
          <p:cNvSpPr/>
          <p:nvPr/>
        </p:nvSpPr>
        <p:spPr>
          <a:xfrm>
            <a:off x="60132" y="2954044"/>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На поддержку деятельности молодежных центров</a:t>
            </a:r>
            <a:endParaRPr lang="ru-RU" sz="1200" dirty="0">
              <a:latin typeface="Times New Roman" pitchFamily="18" charset="0"/>
              <a:cs typeface="Times New Roman" pitchFamily="18" charset="0"/>
            </a:endParaRPr>
          </a:p>
        </p:txBody>
      </p:sp>
      <p:sp>
        <p:nvSpPr>
          <p:cNvPr id="13" name="Пятиугольник 12"/>
          <p:cNvSpPr/>
          <p:nvPr/>
        </p:nvSpPr>
        <p:spPr>
          <a:xfrm>
            <a:off x="33497" y="836712"/>
            <a:ext cx="5040560" cy="21602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Книжный фонд</a:t>
            </a:r>
            <a:endParaRPr lang="ru-RU" sz="1200" dirty="0">
              <a:latin typeface="Times New Roman" pitchFamily="18" charset="0"/>
              <a:cs typeface="Times New Roman" pitchFamily="18" charset="0"/>
            </a:endParaRPr>
          </a:p>
        </p:txBody>
      </p:sp>
      <p:graphicFrame>
        <p:nvGraphicFramePr>
          <p:cNvPr id="21" name="Таблица 20"/>
          <p:cNvGraphicFramePr>
            <a:graphicFrameLocks noGrp="1"/>
          </p:cNvGraphicFramePr>
          <p:nvPr>
            <p:extLst>
              <p:ext uri="{D42A27DB-BD31-4B8C-83A1-F6EECF244321}">
                <p14:modId xmlns:p14="http://schemas.microsoft.com/office/powerpoint/2010/main" val="115349526"/>
              </p:ext>
            </p:extLst>
          </p:nvPr>
        </p:nvGraphicFramePr>
        <p:xfrm>
          <a:off x="5220072" y="2924944"/>
          <a:ext cx="2448273" cy="288032"/>
        </p:xfrm>
        <a:graphic>
          <a:graphicData uri="http://schemas.openxmlformats.org/drawingml/2006/table">
            <a:tbl>
              <a:tblPr firstRow="1" bandRow="1">
                <a:tableStyleId>{5C22544A-7EE6-4342-B048-85BDC9FD1C3A}</a:tableStyleId>
              </a:tblPr>
              <a:tblGrid>
                <a:gridCol w="820471"/>
                <a:gridCol w="820471"/>
                <a:gridCol w="807331"/>
              </a:tblGrid>
              <a:tr h="288032">
                <a:tc>
                  <a:txBody>
                    <a:bodyPr/>
                    <a:lstStyle/>
                    <a:p>
                      <a:r>
                        <a:rPr lang="ru-RU" sz="1200" dirty="0" smtClean="0">
                          <a:latin typeface="Times New Roman" pitchFamily="18" charset="0"/>
                          <a:cs typeface="Times New Roman" pitchFamily="18" charset="0"/>
                        </a:rPr>
                        <a:t>340,</a:t>
                      </a:r>
                      <a:r>
                        <a:rPr lang="ru-RU" sz="1200" dirty="0">
                          <a:latin typeface="Times New Roman" pitchFamily="18" charset="0"/>
                          <a:cs typeface="Times New Roman" pitchFamily="18" charset="0"/>
                        </a:rPr>
                        <a:t>1</a:t>
                      </a:r>
                      <a:endParaRPr lang="ru-RU" sz="1200" dirty="0" smtClean="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253,9</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253,9</a:t>
                      </a:r>
                      <a:endParaRPr lang="ru-RU" sz="1200" dirty="0">
                        <a:latin typeface="Times New Roman" pitchFamily="18" charset="0"/>
                        <a:cs typeface="Times New Roman" pitchFamily="18" charset="0"/>
                      </a:endParaRPr>
                    </a:p>
                  </a:txBody>
                  <a:tcPr/>
                </a:tc>
              </a:tr>
            </a:tbl>
          </a:graphicData>
        </a:graphic>
      </p:graphicFrame>
      <p:graphicFrame>
        <p:nvGraphicFramePr>
          <p:cNvPr id="25" name="Таблица 24"/>
          <p:cNvGraphicFramePr>
            <a:graphicFrameLocks noGrp="1"/>
          </p:cNvGraphicFramePr>
          <p:nvPr>
            <p:extLst>
              <p:ext uri="{D42A27DB-BD31-4B8C-83A1-F6EECF244321}">
                <p14:modId xmlns:p14="http://schemas.microsoft.com/office/powerpoint/2010/main" val="3589213926"/>
              </p:ext>
            </p:extLst>
          </p:nvPr>
        </p:nvGraphicFramePr>
        <p:xfrm>
          <a:off x="5220072" y="3747771"/>
          <a:ext cx="2448273" cy="274320"/>
        </p:xfrm>
        <a:graphic>
          <a:graphicData uri="http://schemas.openxmlformats.org/drawingml/2006/table">
            <a:tbl>
              <a:tblPr firstRow="1" bandRow="1">
                <a:tableStyleId>{5C22544A-7EE6-4342-B048-85BDC9FD1C3A}</a:tableStyleId>
              </a:tblPr>
              <a:tblGrid>
                <a:gridCol w="820471"/>
                <a:gridCol w="820471"/>
                <a:gridCol w="807331"/>
              </a:tblGrid>
              <a:tr h="273192">
                <a:tc>
                  <a:txBody>
                    <a:bodyPr/>
                    <a:lstStyle/>
                    <a:p>
                      <a:r>
                        <a:rPr lang="ru-RU" sz="1200" dirty="0" smtClean="0">
                          <a:latin typeface="Times New Roman" pitchFamily="18" charset="0"/>
                          <a:cs typeface="Times New Roman" pitchFamily="18" charset="0"/>
                        </a:rPr>
                        <a:t>3 150,0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graphicFrame>
        <p:nvGraphicFramePr>
          <p:cNvPr id="29" name="Таблица 28"/>
          <p:cNvGraphicFramePr>
            <a:graphicFrameLocks noGrp="1"/>
          </p:cNvGraphicFramePr>
          <p:nvPr>
            <p:extLst>
              <p:ext uri="{D42A27DB-BD31-4B8C-83A1-F6EECF244321}">
                <p14:modId xmlns:p14="http://schemas.microsoft.com/office/powerpoint/2010/main" val="2571624625"/>
              </p:ext>
            </p:extLst>
          </p:nvPr>
        </p:nvGraphicFramePr>
        <p:xfrm>
          <a:off x="5220072" y="760994"/>
          <a:ext cx="2448270" cy="329436"/>
        </p:xfrm>
        <a:graphic>
          <a:graphicData uri="http://schemas.openxmlformats.org/drawingml/2006/table">
            <a:tbl>
              <a:tblPr firstRow="1" bandRow="1">
                <a:tableStyleId>{5C22544A-7EE6-4342-B048-85BDC9FD1C3A}</a:tableStyleId>
              </a:tblPr>
              <a:tblGrid>
                <a:gridCol w="820470"/>
                <a:gridCol w="820470"/>
                <a:gridCol w="807330"/>
              </a:tblGrid>
              <a:tr h="329436">
                <a:tc>
                  <a:txBody>
                    <a:bodyPr/>
                    <a:lstStyle/>
                    <a:p>
                      <a:r>
                        <a:rPr lang="ru-RU" sz="1200" dirty="0" smtClean="0">
                          <a:latin typeface="Times New Roman" pitchFamily="18" charset="0"/>
                          <a:cs typeface="Times New Roman" pitchFamily="18" charset="0"/>
                        </a:rPr>
                        <a:t>112,3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112,3</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112,3</a:t>
                      </a:r>
                      <a:endParaRPr lang="ru-RU" sz="1200" dirty="0">
                        <a:latin typeface="Times New Roman" pitchFamily="18" charset="0"/>
                        <a:cs typeface="Times New Roman" pitchFamily="18" charset="0"/>
                      </a:endParaRPr>
                    </a:p>
                  </a:txBody>
                  <a:tcPr/>
                </a:tc>
              </a:tr>
            </a:tbl>
          </a:graphicData>
        </a:graphic>
      </p:graphicFrame>
      <p:graphicFrame>
        <p:nvGraphicFramePr>
          <p:cNvPr id="31" name="Таблица 30"/>
          <p:cNvGraphicFramePr>
            <a:graphicFrameLocks noGrp="1"/>
          </p:cNvGraphicFramePr>
          <p:nvPr>
            <p:extLst>
              <p:ext uri="{D42A27DB-BD31-4B8C-83A1-F6EECF244321}">
                <p14:modId xmlns:p14="http://schemas.microsoft.com/office/powerpoint/2010/main" val="1193032602"/>
              </p:ext>
            </p:extLst>
          </p:nvPr>
        </p:nvGraphicFramePr>
        <p:xfrm>
          <a:off x="5220072" y="3334186"/>
          <a:ext cx="2448273" cy="278135"/>
        </p:xfrm>
        <a:graphic>
          <a:graphicData uri="http://schemas.openxmlformats.org/drawingml/2006/table">
            <a:tbl>
              <a:tblPr firstRow="1" bandRow="1">
                <a:tableStyleId>{5C22544A-7EE6-4342-B048-85BDC9FD1C3A}</a:tableStyleId>
              </a:tblPr>
              <a:tblGrid>
                <a:gridCol w="820471"/>
                <a:gridCol w="820471"/>
                <a:gridCol w="807331"/>
              </a:tblGrid>
              <a:tr h="278135">
                <a:tc>
                  <a:txBody>
                    <a:bodyPr/>
                    <a:lstStyle/>
                    <a:p>
                      <a:r>
                        <a:rPr lang="ru-RU" sz="1200" dirty="0" smtClean="0">
                          <a:latin typeface="Times New Roman" pitchFamily="18" charset="0"/>
                          <a:cs typeface="Times New Roman" pitchFamily="18" charset="0"/>
                        </a:rPr>
                        <a:t>500,0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500,0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500,0</a:t>
                      </a:r>
                      <a:endParaRPr lang="ru-RU" sz="1200" dirty="0">
                        <a:latin typeface="Times New Roman" pitchFamily="18" charset="0"/>
                        <a:cs typeface="Times New Roman" pitchFamily="18" charset="0"/>
                      </a:endParaRPr>
                    </a:p>
                  </a:txBody>
                  <a:tcPr/>
                </a:tc>
              </a:tr>
            </a:tbl>
          </a:graphicData>
        </a:graphic>
      </p:graphicFrame>
      <p:sp>
        <p:nvSpPr>
          <p:cNvPr id="34" name="Пятиугольник 33"/>
          <p:cNvSpPr/>
          <p:nvPr/>
        </p:nvSpPr>
        <p:spPr>
          <a:xfrm>
            <a:off x="25823" y="549611"/>
            <a:ext cx="2915816" cy="286167"/>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4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Субсидии (</a:t>
            </a:r>
            <a:r>
              <a:rPr lang="ru-RU" sz="1200" dirty="0" err="1" smtClean="0">
                <a:latin typeface="Times New Roman" pitchFamily="18" charset="0"/>
                <a:cs typeface="Times New Roman" pitchFamily="18" charset="0"/>
              </a:rPr>
              <a:t>софинансирование</a:t>
            </a:r>
            <a:r>
              <a:rPr lang="ru-RU" sz="1200" dirty="0">
                <a:latin typeface="Times New Roman" pitchFamily="18" charset="0"/>
                <a:cs typeface="Times New Roman" pitchFamily="18" charset="0"/>
              </a:rPr>
              <a:t>)</a:t>
            </a:r>
          </a:p>
          <a:p>
            <a:endParaRPr lang="ru-RU" sz="1400" dirty="0">
              <a:latin typeface="Times New Roman" pitchFamily="18" charset="0"/>
              <a:cs typeface="Times New Roman" pitchFamily="18" charset="0"/>
            </a:endParaRPr>
          </a:p>
        </p:txBody>
      </p:sp>
      <p:graphicFrame>
        <p:nvGraphicFramePr>
          <p:cNvPr id="35" name="Таблица 34"/>
          <p:cNvGraphicFramePr>
            <a:graphicFrameLocks noGrp="1"/>
          </p:cNvGraphicFramePr>
          <p:nvPr>
            <p:extLst>
              <p:ext uri="{D42A27DB-BD31-4B8C-83A1-F6EECF244321}">
                <p14:modId xmlns:p14="http://schemas.microsoft.com/office/powerpoint/2010/main" val="2865861549"/>
              </p:ext>
            </p:extLst>
          </p:nvPr>
        </p:nvGraphicFramePr>
        <p:xfrm>
          <a:off x="5220072" y="260648"/>
          <a:ext cx="2448273" cy="335280"/>
        </p:xfrm>
        <a:graphic>
          <a:graphicData uri="http://schemas.openxmlformats.org/drawingml/2006/table">
            <a:tbl>
              <a:tblPr firstRow="1" bandRow="1">
                <a:tableStyleId>{5C22544A-7EE6-4342-B048-85BDC9FD1C3A}</a:tableStyleId>
              </a:tblPr>
              <a:tblGrid>
                <a:gridCol w="816091"/>
                <a:gridCol w="816091"/>
                <a:gridCol w="816091"/>
              </a:tblGrid>
              <a:tr h="273522">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sp>
        <p:nvSpPr>
          <p:cNvPr id="43" name="Пятиугольник 42"/>
          <p:cNvSpPr/>
          <p:nvPr/>
        </p:nvSpPr>
        <p:spPr>
          <a:xfrm>
            <a:off x="60132" y="4670163"/>
            <a:ext cx="5040560" cy="35155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Модернизация и укрепление материально-технической базы</a:t>
            </a:r>
            <a:endParaRPr lang="ru-RU" sz="1200" dirty="0">
              <a:latin typeface="Times New Roman" pitchFamily="18" charset="0"/>
              <a:cs typeface="Times New Roman" pitchFamily="18" charset="0"/>
            </a:endParaRPr>
          </a:p>
        </p:txBody>
      </p:sp>
      <p:graphicFrame>
        <p:nvGraphicFramePr>
          <p:cNvPr id="48" name="Таблица 47"/>
          <p:cNvGraphicFramePr>
            <a:graphicFrameLocks noGrp="1"/>
          </p:cNvGraphicFramePr>
          <p:nvPr>
            <p:extLst>
              <p:ext uri="{D42A27DB-BD31-4B8C-83A1-F6EECF244321}">
                <p14:modId xmlns:p14="http://schemas.microsoft.com/office/powerpoint/2010/main" val="1173371390"/>
              </p:ext>
            </p:extLst>
          </p:nvPr>
        </p:nvGraphicFramePr>
        <p:xfrm>
          <a:off x="5220072" y="4745666"/>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3 584,8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
        <p:nvSpPr>
          <p:cNvPr id="40" name="Пятиугольник 39"/>
          <p:cNvSpPr/>
          <p:nvPr/>
        </p:nvSpPr>
        <p:spPr>
          <a:xfrm>
            <a:off x="60132" y="2679349"/>
            <a:ext cx="2936570" cy="245595"/>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4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Субсидии </a:t>
            </a:r>
            <a:r>
              <a:rPr lang="ru-RU" sz="1200" dirty="0">
                <a:latin typeface="Times New Roman" pitchFamily="18" charset="0"/>
                <a:cs typeface="Times New Roman" pitchFamily="18" charset="0"/>
              </a:rPr>
              <a:t>(</a:t>
            </a:r>
            <a:r>
              <a:rPr lang="ru-RU" sz="1200" dirty="0" err="1">
                <a:latin typeface="Times New Roman" pitchFamily="18" charset="0"/>
                <a:cs typeface="Times New Roman" pitchFamily="18" charset="0"/>
              </a:rPr>
              <a:t>софинансирование</a:t>
            </a:r>
            <a:r>
              <a:rPr lang="ru-RU" sz="1200" dirty="0">
                <a:latin typeface="Times New Roman" pitchFamily="18" charset="0"/>
                <a:cs typeface="Times New Roman" pitchFamily="18" charset="0"/>
              </a:rPr>
              <a:t>)</a:t>
            </a:r>
          </a:p>
          <a:p>
            <a:endParaRPr lang="ru-RU" sz="1200" dirty="0">
              <a:latin typeface="Times New Roman" pitchFamily="18" charset="0"/>
              <a:cs typeface="Times New Roman" pitchFamily="18" charset="0"/>
            </a:endParaRPr>
          </a:p>
        </p:txBody>
      </p:sp>
      <p:graphicFrame>
        <p:nvGraphicFramePr>
          <p:cNvPr id="49" name="Таблица 48"/>
          <p:cNvGraphicFramePr>
            <a:graphicFrameLocks noGrp="1"/>
          </p:cNvGraphicFramePr>
          <p:nvPr>
            <p:extLst>
              <p:ext uri="{D42A27DB-BD31-4B8C-83A1-F6EECF244321}">
                <p14:modId xmlns:p14="http://schemas.microsoft.com/office/powerpoint/2010/main" val="2174338591"/>
              </p:ext>
            </p:extLst>
          </p:nvPr>
        </p:nvGraphicFramePr>
        <p:xfrm>
          <a:off x="5220072" y="2307945"/>
          <a:ext cx="2448273" cy="387218"/>
        </p:xfrm>
        <a:graphic>
          <a:graphicData uri="http://schemas.openxmlformats.org/drawingml/2006/table">
            <a:tbl>
              <a:tblPr firstRow="1" bandRow="1">
                <a:tableStyleId>{5C22544A-7EE6-4342-B048-85BDC9FD1C3A}</a:tableStyleId>
              </a:tblPr>
              <a:tblGrid>
                <a:gridCol w="816091"/>
                <a:gridCol w="816091"/>
                <a:gridCol w="816091"/>
              </a:tblGrid>
              <a:tr h="387218">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sp>
        <p:nvSpPr>
          <p:cNvPr id="23" name="Прямоугольник 22"/>
          <p:cNvSpPr/>
          <p:nvPr/>
        </p:nvSpPr>
        <p:spPr>
          <a:xfrm>
            <a:off x="7812360" y="0"/>
            <a:ext cx="1331639" cy="26064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r"/>
            <a:r>
              <a:rPr lang="ru-RU" sz="1400" dirty="0" smtClean="0">
                <a:latin typeface="Times New Roman" pitchFamily="18" charset="0"/>
                <a:cs typeface="Times New Roman" pitchFamily="18" charset="0"/>
              </a:rPr>
              <a:t>продолжение</a:t>
            </a:r>
            <a:endParaRPr lang="ru-RU" sz="1400" dirty="0">
              <a:latin typeface="Times New Roman" pitchFamily="18" charset="0"/>
              <a:cs typeface="Times New Roman" pitchFamily="18" charset="0"/>
            </a:endParaRPr>
          </a:p>
        </p:txBody>
      </p:sp>
      <p:sp>
        <p:nvSpPr>
          <p:cNvPr id="22" name="Прямоугольник 21"/>
          <p:cNvSpPr/>
          <p:nvPr/>
        </p:nvSpPr>
        <p:spPr>
          <a:xfrm>
            <a:off x="9092" y="251244"/>
            <a:ext cx="4806288" cy="2829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200" dirty="0" smtClean="0">
                <a:latin typeface="Times New Roman" pitchFamily="18" charset="0"/>
                <a:cs typeface="Times New Roman" pitchFamily="18" charset="0"/>
              </a:rPr>
              <a:t>Отдел культуры администрации Северо-Енисейского района</a:t>
            </a:r>
            <a:endParaRPr lang="ru-RU" sz="1200" dirty="0">
              <a:latin typeface="Times New Roman" pitchFamily="18" charset="0"/>
              <a:cs typeface="Times New Roman" pitchFamily="18" charset="0"/>
            </a:endParaRPr>
          </a:p>
        </p:txBody>
      </p:sp>
      <p:sp>
        <p:nvSpPr>
          <p:cNvPr id="24" name="Прямоугольник 23"/>
          <p:cNvSpPr/>
          <p:nvPr/>
        </p:nvSpPr>
        <p:spPr>
          <a:xfrm>
            <a:off x="60132" y="2287364"/>
            <a:ext cx="4806288" cy="37641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200" dirty="0" smtClean="0">
                <a:latin typeface="Times New Roman" pitchFamily="18" charset="0"/>
                <a:cs typeface="Times New Roman" pitchFamily="18" charset="0"/>
              </a:rPr>
              <a:t>Отдел физической культуры, спорта и молодежной политики администрации Северо-Енисейского района</a:t>
            </a:r>
            <a:endParaRPr lang="ru-RU" sz="1200" dirty="0">
              <a:latin typeface="Times New Roman" pitchFamily="18" charset="0"/>
              <a:cs typeface="Times New Roman" pitchFamily="18" charset="0"/>
            </a:endParaRPr>
          </a:p>
        </p:txBody>
      </p:sp>
      <p:sp>
        <p:nvSpPr>
          <p:cNvPr id="27" name="Пятиугольник 26"/>
          <p:cNvSpPr/>
          <p:nvPr/>
        </p:nvSpPr>
        <p:spPr>
          <a:xfrm>
            <a:off x="42375" y="1090430"/>
            <a:ext cx="5058317" cy="35165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Модернизация </a:t>
            </a:r>
            <a:r>
              <a:rPr lang="ru-RU" sz="1200" dirty="0">
                <a:latin typeface="Times New Roman" pitchFamily="18" charset="0"/>
                <a:cs typeface="Times New Roman" pitchFamily="18" charset="0"/>
              </a:rPr>
              <a:t>библиотек в части комплектования книжных фондов</a:t>
            </a:r>
          </a:p>
        </p:txBody>
      </p:sp>
      <p:sp>
        <p:nvSpPr>
          <p:cNvPr id="28" name="Пятиугольник 27"/>
          <p:cNvSpPr/>
          <p:nvPr/>
        </p:nvSpPr>
        <p:spPr>
          <a:xfrm>
            <a:off x="51253" y="1480558"/>
            <a:ext cx="5040560" cy="432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Обеспечение </a:t>
            </a:r>
            <a:r>
              <a:rPr lang="ru-RU" sz="1200" dirty="0">
                <a:latin typeface="Times New Roman" pitchFamily="18" charset="0"/>
                <a:cs typeface="Times New Roman" pitchFamily="18" charset="0"/>
              </a:rPr>
              <a:t>развития и укрепления материально-технической базы домов культуры</a:t>
            </a:r>
          </a:p>
        </p:txBody>
      </p:sp>
      <p:graphicFrame>
        <p:nvGraphicFramePr>
          <p:cNvPr id="30" name="Таблица 29"/>
          <p:cNvGraphicFramePr>
            <a:graphicFrameLocks noGrp="1"/>
          </p:cNvGraphicFramePr>
          <p:nvPr>
            <p:extLst>
              <p:ext uri="{D42A27DB-BD31-4B8C-83A1-F6EECF244321}">
                <p14:modId xmlns:p14="http://schemas.microsoft.com/office/powerpoint/2010/main" val="994903209"/>
              </p:ext>
            </p:extLst>
          </p:nvPr>
        </p:nvGraphicFramePr>
        <p:xfrm>
          <a:off x="5220072" y="1112650"/>
          <a:ext cx="2448270" cy="329436"/>
        </p:xfrm>
        <a:graphic>
          <a:graphicData uri="http://schemas.openxmlformats.org/drawingml/2006/table">
            <a:tbl>
              <a:tblPr firstRow="1" bandRow="1">
                <a:tableStyleId>{5C22544A-7EE6-4342-B048-85BDC9FD1C3A}</a:tableStyleId>
              </a:tblPr>
              <a:tblGrid>
                <a:gridCol w="820470"/>
                <a:gridCol w="820470"/>
                <a:gridCol w="807330"/>
              </a:tblGrid>
              <a:tr h="329436">
                <a:tc>
                  <a:txBody>
                    <a:bodyPr/>
                    <a:lstStyle/>
                    <a:p>
                      <a:r>
                        <a:rPr lang="ru-RU" sz="1200" dirty="0" smtClean="0">
                          <a:latin typeface="Times New Roman" pitchFamily="18" charset="0"/>
                          <a:cs typeface="Times New Roman" pitchFamily="18" charset="0"/>
                        </a:rPr>
                        <a:t>108,5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108,5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108,5</a:t>
                      </a:r>
                      <a:endParaRPr lang="ru-RU" sz="1200" dirty="0">
                        <a:latin typeface="Times New Roman" pitchFamily="18" charset="0"/>
                        <a:cs typeface="Times New Roman" pitchFamily="18" charset="0"/>
                      </a:endParaRPr>
                    </a:p>
                  </a:txBody>
                  <a:tcPr/>
                </a:tc>
              </a:tr>
            </a:tbl>
          </a:graphicData>
        </a:graphic>
      </p:graphicFrame>
      <p:graphicFrame>
        <p:nvGraphicFramePr>
          <p:cNvPr id="32" name="Таблица 31"/>
          <p:cNvGraphicFramePr>
            <a:graphicFrameLocks noGrp="1"/>
          </p:cNvGraphicFramePr>
          <p:nvPr>
            <p:extLst>
              <p:ext uri="{D42A27DB-BD31-4B8C-83A1-F6EECF244321}">
                <p14:modId xmlns:p14="http://schemas.microsoft.com/office/powerpoint/2010/main" val="1784718546"/>
              </p:ext>
            </p:extLst>
          </p:nvPr>
        </p:nvGraphicFramePr>
        <p:xfrm>
          <a:off x="5220072" y="1480558"/>
          <a:ext cx="2448270" cy="329436"/>
        </p:xfrm>
        <a:graphic>
          <a:graphicData uri="http://schemas.openxmlformats.org/drawingml/2006/table">
            <a:tbl>
              <a:tblPr firstRow="1" bandRow="1">
                <a:tableStyleId>{5C22544A-7EE6-4342-B048-85BDC9FD1C3A}</a:tableStyleId>
              </a:tblPr>
              <a:tblGrid>
                <a:gridCol w="820470"/>
                <a:gridCol w="820470"/>
                <a:gridCol w="807330"/>
              </a:tblGrid>
              <a:tr h="329436">
                <a:tc>
                  <a:txBody>
                    <a:bodyPr/>
                    <a:lstStyle/>
                    <a:p>
                      <a:r>
                        <a:rPr lang="ru-RU" sz="1200" dirty="0" smtClean="0">
                          <a:latin typeface="Times New Roman" pitchFamily="18" charset="0"/>
                          <a:cs typeface="Times New Roman" pitchFamily="18" charset="0"/>
                        </a:rPr>
                        <a:t>3 933,4</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487,5</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249,3</a:t>
                      </a:r>
                      <a:endParaRPr lang="ru-RU" sz="1200" dirty="0">
                        <a:latin typeface="Times New Roman" pitchFamily="18" charset="0"/>
                        <a:cs typeface="Times New Roman" pitchFamily="18" charset="0"/>
                      </a:endParaRPr>
                    </a:p>
                  </a:txBody>
                  <a:tcPr/>
                </a:tc>
              </a:tr>
            </a:tbl>
          </a:graphicData>
        </a:graphic>
      </p:graphicFrame>
      <p:sp>
        <p:nvSpPr>
          <p:cNvPr id="36" name="Пятиугольник 35"/>
          <p:cNvSpPr/>
          <p:nvPr/>
        </p:nvSpPr>
        <p:spPr>
          <a:xfrm>
            <a:off x="60132" y="4022091"/>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Развитие системы патриотического воспитания</a:t>
            </a:r>
            <a:endParaRPr lang="ru-RU" sz="1200" dirty="0">
              <a:latin typeface="Times New Roman" pitchFamily="18" charset="0"/>
              <a:cs typeface="Times New Roman" pitchFamily="18" charset="0"/>
            </a:endParaRPr>
          </a:p>
        </p:txBody>
      </p:sp>
      <p:graphicFrame>
        <p:nvGraphicFramePr>
          <p:cNvPr id="38" name="Таблица 37"/>
          <p:cNvGraphicFramePr>
            <a:graphicFrameLocks noGrp="1"/>
          </p:cNvGraphicFramePr>
          <p:nvPr>
            <p:extLst>
              <p:ext uri="{D42A27DB-BD31-4B8C-83A1-F6EECF244321}">
                <p14:modId xmlns:p14="http://schemas.microsoft.com/office/powerpoint/2010/main" val="722158571"/>
              </p:ext>
            </p:extLst>
          </p:nvPr>
        </p:nvGraphicFramePr>
        <p:xfrm>
          <a:off x="5220072" y="4069630"/>
          <a:ext cx="2448273" cy="274320"/>
        </p:xfrm>
        <a:graphic>
          <a:graphicData uri="http://schemas.openxmlformats.org/drawingml/2006/table">
            <a:tbl>
              <a:tblPr firstRow="1" bandRow="1">
                <a:tableStyleId>{5C22544A-7EE6-4342-B048-85BDC9FD1C3A}</a:tableStyleId>
              </a:tblPr>
              <a:tblGrid>
                <a:gridCol w="820471"/>
                <a:gridCol w="820471"/>
                <a:gridCol w="807331"/>
              </a:tblGrid>
              <a:tr h="273192">
                <a:tc>
                  <a:txBody>
                    <a:bodyPr/>
                    <a:lstStyle/>
                    <a:p>
                      <a:r>
                        <a:rPr lang="ru-RU" sz="1200" dirty="0" smtClean="0">
                          <a:latin typeface="Times New Roman" pitchFamily="18" charset="0"/>
                          <a:cs typeface="Times New Roman" pitchFamily="18" charset="0"/>
                        </a:rPr>
                        <a:t>200,0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
        <p:nvSpPr>
          <p:cNvPr id="37" name="Пятиугольник 36"/>
          <p:cNvSpPr/>
          <p:nvPr/>
        </p:nvSpPr>
        <p:spPr>
          <a:xfrm>
            <a:off x="60132" y="1920731"/>
            <a:ext cx="5040560" cy="3348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Поддержка комплексного развития муниципальных учреждений культуры</a:t>
            </a:r>
            <a:endParaRPr lang="ru-RU" sz="1200" dirty="0">
              <a:latin typeface="Times New Roman" pitchFamily="18" charset="0"/>
              <a:cs typeface="Times New Roman" pitchFamily="18" charset="0"/>
            </a:endParaRPr>
          </a:p>
        </p:txBody>
      </p:sp>
      <p:graphicFrame>
        <p:nvGraphicFramePr>
          <p:cNvPr id="44" name="Таблица 43"/>
          <p:cNvGraphicFramePr>
            <a:graphicFrameLocks noGrp="1"/>
          </p:cNvGraphicFramePr>
          <p:nvPr>
            <p:extLst>
              <p:ext uri="{D42A27DB-BD31-4B8C-83A1-F6EECF244321}">
                <p14:modId xmlns:p14="http://schemas.microsoft.com/office/powerpoint/2010/main" val="3541756700"/>
              </p:ext>
            </p:extLst>
          </p:nvPr>
        </p:nvGraphicFramePr>
        <p:xfrm>
          <a:off x="5220072" y="1912606"/>
          <a:ext cx="2448270" cy="329436"/>
        </p:xfrm>
        <a:graphic>
          <a:graphicData uri="http://schemas.openxmlformats.org/drawingml/2006/table">
            <a:tbl>
              <a:tblPr firstRow="1" bandRow="1">
                <a:tableStyleId>{5C22544A-7EE6-4342-B048-85BDC9FD1C3A}</a:tableStyleId>
              </a:tblPr>
              <a:tblGrid>
                <a:gridCol w="820470"/>
                <a:gridCol w="820470"/>
                <a:gridCol w="807330"/>
              </a:tblGrid>
              <a:tr h="329436">
                <a:tc>
                  <a:txBody>
                    <a:bodyPr/>
                    <a:lstStyle/>
                    <a:p>
                      <a:r>
                        <a:rPr lang="ru-RU" sz="1200" dirty="0" smtClean="0">
                          <a:latin typeface="Times New Roman" pitchFamily="18" charset="0"/>
                          <a:cs typeface="Times New Roman" pitchFamily="18" charset="0"/>
                        </a:rPr>
                        <a:t>22</a:t>
                      </a:r>
                      <a:r>
                        <a:rPr lang="ru-RU" sz="1200" baseline="0" dirty="0" smtClean="0">
                          <a:latin typeface="Times New Roman" pitchFamily="18" charset="0"/>
                          <a:cs typeface="Times New Roman" pitchFamily="18" charset="0"/>
                        </a:rPr>
                        <a:t> 589,8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
        <p:nvSpPr>
          <p:cNvPr id="45" name="Пятиугольник 44"/>
          <p:cNvSpPr/>
          <p:nvPr/>
        </p:nvSpPr>
        <p:spPr>
          <a:xfrm>
            <a:off x="60132" y="4310123"/>
            <a:ext cx="5040560" cy="36004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Приобретение специализированных транспортных средств для перевозки инвалидов</a:t>
            </a:r>
            <a:endParaRPr lang="ru-RU" sz="1200" dirty="0">
              <a:latin typeface="Times New Roman" pitchFamily="18" charset="0"/>
              <a:cs typeface="Times New Roman" pitchFamily="18" charset="0"/>
            </a:endParaRPr>
          </a:p>
        </p:txBody>
      </p:sp>
      <p:graphicFrame>
        <p:nvGraphicFramePr>
          <p:cNvPr id="46" name="Таблица 45"/>
          <p:cNvGraphicFramePr>
            <a:graphicFrameLocks noGrp="1"/>
          </p:cNvGraphicFramePr>
          <p:nvPr>
            <p:extLst>
              <p:ext uri="{D42A27DB-BD31-4B8C-83A1-F6EECF244321}">
                <p14:modId xmlns:p14="http://schemas.microsoft.com/office/powerpoint/2010/main" val="1750760309"/>
              </p:ext>
            </p:extLst>
          </p:nvPr>
        </p:nvGraphicFramePr>
        <p:xfrm>
          <a:off x="5220072" y="4394115"/>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320,2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
        <p:nvSpPr>
          <p:cNvPr id="47" name="Пятиугольник 46"/>
          <p:cNvSpPr/>
          <p:nvPr/>
        </p:nvSpPr>
        <p:spPr>
          <a:xfrm>
            <a:off x="51253" y="5085802"/>
            <a:ext cx="2936570" cy="245595"/>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endParaRPr lang="ru-RU" sz="14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Иные межбюджетные трансферты</a:t>
            </a:r>
            <a:endParaRPr lang="ru-RU" sz="1200" dirty="0">
              <a:latin typeface="Times New Roman" pitchFamily="18" charset="0"/>
              <a:cs typeface="Times New Roman" pitchFamily="18" charset="0"/>
            </a:endParaRPr>
          </a:p>
          <a:p>
            <a:endParaRPr lang="ru-RU" sz="1200" dirty="0">
              <a:latin typeface="Times New Roman" pitchFamily="18" charset="0"/>
              <a:cs typeface="Times New Roman" pitchFamily="18" charset="0"/>
            </a:endParaRPr>
          </a:p>
        </p:txBody>
      </p:sp>
      <p:sp>
        <p:nvSpPr>
          <p:cNvPr id="50" name="Пятиугольник 49"/>
          <p:cNvSpPr/>
          <p:nvPr/>
        </p:nvSpPr>
        <p:spPr>
          <a:xfrm>
            <a:off x="60132" y="5445224"/>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На поддержку деятельности молодежных центров</a:t>
            </a:r>
            <a:endParaRPr lang="ru-RU" sz="1200" dirty="0">
              <a:latin typeface="Times New Roman" pitchFamily="18" charset="0"/>
              <a:cs typeface="Times New Roman" pitchFamily="18" charset="0"/>
            </a:endParaRPr>
          </a:p>
        </p:txBody>
      </p:sp>
      <p:graphicFrame>
        <p:nvGraphicFramePr>
          <p:cNvPr id="51" name="Таблица 50"/>
          <p:cNvGraphicFramePr>
            <a:graphicFrameLocks noGrp="1"/>
          </p:cNvGraphicFramePr>
          <p:nvPr>
            <p:extLst>
              <p:ext uri="{D42A27DB-BD31-4B8C-83A1-F6EECF244321}">
                <p14:modId xmlns:p14="http://schemas.microsoft.com/office/powerpoint/2010/main" val="798150504"/>
              </p:ext>
            </p:extLst>
          </p:nvPr>
        </p:nvGraphicFramePr>
        <p:xfrm>
          <a:off x="5220072" y="5040485"/>
          <a:ext cx="2448273" cy="335280"/>
        </p:xfrm>
        <a:graphic>
          <a:graphicData uri="http://schemas.openxmlformats.org/drawingml/2006/table">
            <a:tbl>
              <a:tblPr firstRow="1" bandRow="1">
                <a:tableStyleId>{5C22544A-7EE6-4342-B048-85BDC9FD1C3A}</a:tableStyleId>
              </a:tblPr>
              <a:tblGrid>
                <a:gridCol w="816091"/>
                <a:gridCol w="816091"/>
                <a:gridCol w="816091"/>
              </a:tblGrid>
              <a:tr h="0">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graphicFrame>
        <p:nvGraphicFramePr>
          <p:cNvPr id="52" name="Таблица 51"/>
          <p:cNvGraphicFramePr>
            <a:graphicFrameLocks noGrp="1"/>
          </p:cNvGraphicFramePr>
          <p:nvPr>
            <p:extLst>
              <p:ext uri="{D42A27DB-BD31-4B8C-83A1-F6EECF244321}">
                <p14:modId xmlns:p14="http://schemas.microsoft.com/office/powerpoint/2010/main" val="1732485133"/>
              </p:ext>
            </p:extLst>
          </p:nvPr>
        </p:nvGraphicFramePr>
        <p:xfrm>
          <a:off x="5220072" y="5458936"/>
          <a:ext cx="2448273" cy="274320"/>
        </p:xfrm>
        <a:graphic>
          <a:graphicData uri="http://schemas.openxmlformats.org/drawingml/2006/table">
            <a:tbl>
              <a:tblPr firstRow="1" bandRow="1">
                <a:tableStyleId>{5C22544A-7EE6-4342-B048-85BDC9FD1C3A}</a:tableStyleId>
              </a:tblPr>
              <a:tblGrid>
                <a:gridCol w="820471"/>
                <a:gridCol w="820471"/>
                <a:gridCol w="807331"/>
              </a:tblGrid>
              <a:tr h="273192">
                <a:tc>
                  <a:txBody>
                    <a:bodyPr/>
                    <a:lstStyle/>
                    <a:p>
                      <a:r>
                        <a:rPr lang="ru-RU" sz="1200" dirty="0" smtClean="0">
                          <a:latin typeface="Times New Roman" pitchFamily="18" charset="0"/>
                          <a:cs typeface="Times New Roman" pitchFamily="18" charset="0"/>
                        </a:rPr>
                        <a:t>494,8</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
        <p:nvSpPr>
          <p:cNvPr id="53" name="Прямоугольник 52"/>
          <p:cNvSpPr/>
          <p:nvPr/>
        </p:nvSpPr>
        <p:spPr>
          <a:xfrm>
            <a:off x="60132" y="5733256"/>
            <a:ext cx="4806288" cy="37574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ru-RU" sz="1200" dirty="0" smtClean="0">
                <a:latin typeface="Times New Roman" pitchFamily="18" charset="0"/>
                <a:cs typeface="Times New Roman" pitchFamily="18" charset="0"/>
              </a:rPr>
              <a:t>Комитет по управлению муниципальным имуществом администрации Северо-Енисейского района</a:t>
            </a:r>
            <a:endParaRPr lang="ru-RU" sz="1200" dirty="0">
              <a:latin typeface="Times New Roman" pitchFamily="18" charset="0"/>
              <a:cs typeface="Times New Roman" pitchFamily="18" charset="0"/>
            </a:endParaRPr>
          </a:p>
        </p:txBody>
      </p:sp>
      <p:sp>
        <p:nvSpPr>
          <p:cNvPr id="54" name="Пятиугольник 53"/>
          <p:cNvSpPr/>
          <p:nvPr/>
        </p:nvSpPr>
        <p:spPr>
          <a:xfrm>
            <a:off x="42375" y="6109005"/>
            <a:ext cx="3584642" cy="281866"/>
          </a:xfrm>
          <a:prstGeom prst="homePlate">
            <a:avLst/>
          </a:prstGeom>
          <a:effectLst>
            <a:innerShdw blurRad="63500" dist="50800" dir="16200000">
              <a:prstClr val="black">
                <a:alpha val="50000"/>
              </a:prstClr>
            </a:innerShdw>
          </a:effectLst>
        </p:spPr>
        <p:style>
          <a:lnRef idx="2">
            <a:schemeClr val="accent1"/>
          </a:lnRef>
          <a:fillRef idx="1">
            <a:schemeClr val="lt1"/>
          </a:fillRef>
          <a:effectRef idx="0">
            <a:schemeClr val="accent1"/>
          </a:effectRef>
          <a:fontRef idx="minor">
            <a:schemeClr val="dk1"/>
          </a:fontRef>
        </p:style>
        <p:txBody>
          <a:bodyPr rtlCol="0" anchor="ctr"/>
          <a:lstStyle/>
          <a:p>
            <a:r>
              <a:rPr lang="ru-RU" sz="1200" dirty="0" smtClean="0">
                <a:latin typeface="Times New Roman" pitchFamily="18" charset="0"/>
                <a:cs typeface="Times New Roman" pitchFamily="18" charset="0"/>
              </a:rPr>
              <a:t>Субвенции</a:t>
            </a:r>
            <a:endParaRPr lang="ru-RU" sz="1200" dirty="0">
              <a:latin typeface="Times New Roman" pitchFamily="18" charset="0"/>
              <a:cs typeface="Times New Roman" pitchFamily="18" charset="0"/>
            </a:endParaRPr>
          </a:p>
        </p:txBody>
      </p:sp>
      <p:sp>
        <p:nvSpPr>
          <p:cNvPr id="55" name="Пятиугольник 54"/>
          <p:cNvSpPr/>
          <p:nvPr/>
        </p:nvSpPr>
        <p:spPr>
          <a:xfrm>
            <a:off x="60132" y="6453336"/>
            <a:ext cx="5040560"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latin typeface="Times New Roman" pitchFamily="18" charset="0"/>
                <a:cs typeface="Times New Roman" pitchFamily="18" charset="0"/>
              </a:rPr>
              <a:t>Жильё детям сиротам </a:t>
            </a:r>
            <a:endParaRPr lang="ru-RU" sz="1200" dirty="0">
              <a:latin typeface="Times New Roman" pitchFamily="18" charset="0"/>
              <a:cs typeface="Times New Roman" pitchFamily="18" charset="0"/>
            </a:endParaRPr>
          </a:p>
        </p:txBody>
      </p:sp>
      <p:graphicFrame>
        <p:nvGraphicFramePr>
          <p:cNvPr id="56" name="Таблица 55"/>
          <p:cNvGraphicFramePr>
            <a:graphicFrameLocks noGrp="1"/>
          </p:cNvGraphicFramePr>
          <p:nvPr>
            <p:extLst>
              <p:ext uri="{D42A27DB-BD31-4B8C-83A1-F6EECF244321}">
                <p14:modId xmlns:p14="http://schemas.microsoft.com/office/powerpoint/2010/main" val="2423397407"/>
              </p:ext>
            </p:extLst>
          </p:nvPr>
        </p:nvGraphicFramePr>
        <p:xfrm>
          <a:off x="5220072" y="5722874"/>
          <a:ext cx="2448273" cy="335280"/>
        </p:xfrm>
        <a:graphic>
          <a:graphicData uri="http://schemas.openxmlformats.org/drawingml/2006/table">
            <a:tbl>
              <a:tblPr firstRow="1" bandRow="1">
                <a:tableStyleId>{5C22544A-7EE6-4342-B048-85BDC9FD1C3A}</a:tableStyleId>
              </a:tblPr>
              <a:tblGrid>
                <a:gridCol w="816091"/>
                <a:gridCol w="816091"/>
                <a:gridCol w="816091"/>
              </a:tblGrid>
              <a:tr h="0">
                <a:tc>
                  <a:txBody>
                    <a:bodyPr/>
                    <a:lstStyle/>
                    <a:p>
                      <a:r>
                        <a:rPr lang="ru-RU" sz="1600" b="0" u="sng" dirty="0" smtClean="0">
                          <a:latin typeface="Times New Roman" pitchFamily="18" charset="0"/>
                          <a:cs typeface="Times New Roman" pitchFamily="18" charset="0"/>
                        </a:rPr>
                        <a:t>2022</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2023</a:t>
                      </a:r>
                      <a:endParaRPr lang="ru-RU" sz="1600" b="0" u="sng" dirty="0">
                        <a:latin typeface="Times New Roman" pitchFamily="18" charset="0"/>
                        <a:cs typeface="Times New Roman" pitchFamily="18" charset="0"/>
                      </a:endParaRPr>
                    </a:p>
                  </a:txBody>
                  <a:tcPr>
                    <a:solidFill>
                      <a:schemeClr val="bg1">
                        <a:lumMod val="50000"/>
                      </a:schemeClr>
                    </a:solidFill>
                  </a:tcPr>
                </a:tc>
                <a:tc>
                  <a:txBody>
                    <a:bodyPr/>
                    <a:lstStyle/>
                    <a:p>
                      <a:r>
                        <a:rPr lang="ru-RU" sz="1600" b="0" u="sng" dirty="0" smtClean="0">
                          <a:latin typeface="Times New Roman" pitchFamily="18" charset="0"/>
                          <a:cs typeface="Times New Roman" pitchFamily="18" charset="0"/>
                        </a:rPr>
                        <a:t>2024</a:t>
                      </a:r>
                      <a:endParaRPr lang="ru-RU" sz="1600" b="0" u="sng" dirty="0">
                        <a:latin typeface="Times New Roman" pitchFamily="18" charset="0"/>
                        <a:cs typeface="Times New Roman" pitchFamily="18" charset="0"/>
                      </a:endParaRPr>
                    </a:p>
                  </a:txBody>
                  <a:tcPr>
                    <a:solidFill>
                      <a:schemeClr val="bg1">
                        <a:lumMod val="50000"/>
                      </a:schemeClr>
                    </a:solidFill>
                  </a:tcPr>
                </a:tc>
              </a:tr>
            </a:tbl>
          </a:graphicData>
        </a:graphic>
      </p:graphicFrame>
      <p:graphicFrame>
        <p:nvGraphicFramePr>
          <p:cNvPr id="57" name="Таблица 56"/>
          <p:cNvGraphicFramePr>
            <a:graphicFrameLocks noGrp="1"/>
          </p:cNvGraphicFramePr>
          <p:nvPr>
            <p:extLst>
              <p:ext uri="{D42A27DB-BD31-4B8C-83A1-F6EECF244321}">
                <p14:modId xmlns:p14="http://schemas.microsoft.com/office/powerpoint/2010/main" val="396491394"/>
              </p:ext>
            </p:extLst>
          </p:nvPr>
        </p:nvGraphicFramePr>
        <p:xfrm>
          <a:off x="5220072" y="6453336"/>
          <a:ext cx="2453211" cy="276048"/>
        </p:xfrm>
        <a:graphic>
          <a:graphicData uri="http://schemas.openxmlformats.org/drawingml/2006/table">
            <a:tbl>
              <a:tblPr firstRow="1" bandRow="1">
                <a:tableStyleId>{5C22544A-7EE6-4342-B048-85BDC9FD1C3A}</a:tableStyleId>
              </a:tblPr>
              <a:tblGrid>
                <a:gridCol w="822126"/>
                <a:gridCol w="822126"/>
                <a:gridCol w="808959"/>
              </a:tblGrid>
              <a:tr h="276048">
                <a:tc>
                  <a:txBody>
                    <a:bodyPr/>
                    <a:lstStyle/>
                    <a:p>
                      <a:r>
                        <a:rPr lang="ru-RU" sz="1200" dirty="0" smtClean="0">
                          <a:latin typeface="Times New Roman" pitchFamily="18" charset="0"/>
                          <a:cs typeface="Times New Roman" pitchFamily="18" charset="0"/>
                        </a:rPr>
                        <a:t>2 480,2</a:t>
                      </a:r>
                      <a:endParaRPr lang="ru-RU" sz="1200" dirty="0">
                        <a:latin typeface="Times New Roman" pitchFamily="18" charset="0"/>
                        <a:cs typeface="Times New Roman" pitchFamily="18" charset="0"/>
                      </a:endParaRPr>
                    </a:p>
                  </a:txBody>
                  <a:tcPr/>
                </a:tc>
                <a:tc>
                  <a:txBody>
                    <a:bodyPr/>
                    <a:lstStyle/>
                    <a:p>
                      <a:r>
                        <a:rPr lang="ru-RU" sz="1200" smtClean="0">
                          <a:latin typeface="Times New Roman" pitchFamily="18" charset="0"/>
                          <a:cs typeface="Times New Roman" pitchFamily="18" charset="0"/>
                        </a:rPr>
                        <a:t>1 664,2</a:t>
                      </a:r>
                      <a:endParaRPr lang="ru-RU" sz="1200" dirty="0">
                        <a:latin typeface="Times New Roman" pitchFamily="18" charset="0"/>
                        <a:cs typeface="Times New Roman" pitchFamily="18" charset="0"/>
                      </a:endParaRPr>
                    </a:p>
                  </a:txBody>
                  <a:tcPr/>
                </a:tc>
                <a:tc>
                  <a:txBody>
                    <a:bodyPr/>
                    <a:lstStyle/>
                    <a:p>
                      <a:r>
                        <a:rPr lang="ru-RU" sz="1200" dirty="0" smtClean="0">
                          <a:latin typeface="Times New Roman" pitchFamily="18" charset="0"/>
                          <a:cs typeface="Times New Roman" pitchFamily="18" charset="0"/>
                        </a:rPr>
                        <a:t>0,0</a:t>
                      </a:r>
                      <a:endParaRPr lang="ru-RU" sz="1200"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977994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Тема Office">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Тема Office">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3082</TotalTime>
  <Words>824</Words>
  <Application>Microsoft Office PowerPoint</Application>
  <PresentationFormat>Экран (4:3)</PresentationFormat>
  <Paragraphs>338</Paragraphs>
  <Slides>5</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5</vt:i4>
      </vt:variant>
    </vt:vector>
  </HeadingPairs>
  <TitlesOfParts>
    <vt:vector size="7" baseType="lpstr">
      <vt:lpstr>1_Тема Office</vt:lpstr>
      <vt:lpstr>3_Тема Office</vt:lpstr>
      <vt:lpstr> Основание: Бюджетный кодекс Российской Федерации Статья 142.2. Субсидии бюджету субъекта Российской Федерации из местных бюджетов Законом субъекта Российской Федерации может быть предусмотрено предоставление бюджету субъекта Российской Федерации субсидий из бюджетов городских, сельских поселений (внутригородских районов) и (или) муниципальных районов (муниципальных округов, городских округов, городских округов с внутригородским делением), в которых в отчетном финансовом году расчетные налоговые доходы местных бюджетов (без учета налоговых доходов по дополнительным нормативам отчислений) превышали уровень, установленный законом субъекта Российской Федерации.  Закон Красноярского края «О межбюджетных отношениях в Красноярском крае»  Статья 15. Субсидии, предоставляемые из местных бюджетов Муниципальные районы, муниципальные округа, городские округа, в которых в отчетном финансовом году расчетные налоговые доходы  (без учета налоговых доходов по дополнительным нормативам отчислений) превышали уровень, определенный по методике согласно  приложению 6 к настоящему Закону, предусматривают на очередной финансовый год в составе своих бюджетов предоставление субсидии краевому бюджету.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User3</dc:creator>
  <cp:lastModifiedBy>User3</cp:lastModifiedBy>
  <cp:revision>336</cp:revision>
  <cp:lastPrinted>2022-10-26T07:52:53Z</cp:lastPrinted>
  <dcterms:created xsi:type="dcterms:W3CDTF">2021-10-25T04:12:17Z</dcterms:created>
  <dcterms:modified xsi:type="dcterms:W3CDTF">2023-01-20T03:09:58Z</dcterms:modified>
</cp:coreProperties>
</file>