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347" r:id="rId2"/>
    <p:sldId id="348" r:id="rId3"/>
    <p:sldId id="349" r:id="rId4"/>
    <p:sldId id="350" r:id="rId5"/>
    <p:sldId id="351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Финансовое обеспечение реализации инициативных проектов</a:t>
            </a:r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Финансовое обеспечение реализации инициативных проектов, тыс. рублей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Средства краевого бюджета</c:v>
                </c:pt>
                <c:pt idx="1">
                  <c:v>Средства бюджета Северо-Енисейского района</c:v>
                </c:pt>
                <c:pt idx="2">
                  <c:v>Средства граждан</c:v>
                </c:pt>
                <c:pt idx="3">
                  <c:v>Иные источники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4490.1000000000004</c:v>
                </c:pt>
                <c:pt idx="1">
                  <c:v>269.39999999999998</c:v>
                </c:pt>
                <c:pt idx="2">
                  <c:v>222.2</c:v>
                </c:pt>
                <c:pt idx="3">
                  <c:v>406.9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9E88D9-1A17-46D1-AD21-4D17E626D35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CB7829E-4B3E-4EB3-B334-578FB35EB01B}">
      <dgm:prSet phldrT="[Текст]"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Поиск проектной идеи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347CE24A-0F98-4A5E-9EA6-3A540208D300}" type="parTrans" cxnId="{320EDE2D-7250-4B13-A467-FA7018FDF4DD}">
      <dgm:prSet/>
      <dgm:spPr/>
      <dgm:t>
        <a:bodyPr/>
        <a:lstStyle/>
        <a:p>
          <a:endParaRPr lang="ru-RU"/>
        </a:p>
      </dgm:t>
    </dgm:pt>
    <dgm:pt modelId="{410AA478-CF48-4A3B-90B4-21CFE515104F}" type="sibTrans" cxnId="{320EDE2D-7250-4B13-A467-FA7018FDF4DD}">
      <dgm:prSet/>
      <dgm:spPr/>
      <dgm:t>
        <a:bodyPr/>
        <a:lstStyle/>
        <a:p>
          <a:endParaRPr lang="ru-RU"/>
        </a:p>
      </dgm:t>
    </dgm:pt>
    <dgm:pt modelId="{2BEA210A-E4E9-4A64-8FD3-F3EF71472AFE}">
      <dgm:prSet phldrT="[Текст]"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Оценка ИП на региональном конкурсе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FBA89DAA-6618-4B1E-BFEF-FCD10AA88769}" type="parTrans" cxnId="{D5C2CF54-46EA-4F18-8F97-BDF1469FB033}">
      <dgm:prSet/>
      <dgm:spPr/>
      <dgm:t>
        <a:bodyPr/>
        <a:lstStyle/>
        <a:p>
          <a:endParaRPr lang="ru-RU"/>
        </a:p>
      </dgm:t>
    </dgm:pt>
    <dgm:pt modelId="{C221979D-E8EF-4044-8A6F-18FFE3EA87CA}" type="sibTrans" cxnId="{D5C2CF54-46EA-4F18-8F97-BDF1469FB033}">
      <dgm:prSet/>
      <dgm:spPr/>
      <dgm:t>
        <a:bodyPr/>
        <a:lstStyle/>
        <a:p>
          <a:endParaRPr lang="ru-RU"/>
        </a:p>
      </dgm:t>
    </dgm:pt>
    <dgm:pt modelId="{507AEECE-0D77-436E-B055-0E50E3FDE4F8}">
      <dgm:prSet phldrT="[Текст]" phldr="1"/>
      <dgm:spPr/>
      <dgm:t>
        <a:bodyPr/>
        <a:lstStyle/>
        <a:p>
          <a:endParaRPr lang="ru-RU"/>
        </a:p>
      </dgm:t>
    </dgm:pt>
    <dgm:pt modelId="{33A95C96-98DF-44E8-A137-8560EBA285A3}" type="parTrans" cxnId="{46082C15-518F-452A-9588-223BFA5AC529}">
      <dgm:prSet/>
      <dgm:spPr/>
      <dgm:t>
        <a:bodyPr/>
        <a:lstStyle/>
        <a:p>
          <a:endParaRPr lang="ru-RU"/>
        </a:p>
      </dgm:t>
    </dgm:pt>
    <dgm:pt modelId="{CE9BB422-0E69-4B71-8888-FD603EA7C8A5}" type="sibTrans" cxnId="{46082C15-518F-452A-9588-223BFA5AC529}">
      <dgm:prSet/>
      <dgm:spPr/>
      <dgm:t>
        <a:bodyPr/>
        <a:lstStyle/>
        <a:p>
          <a:endParaRPr lang="ru-RU"/>
        </a:p>
      </dgm:t>
    </dgm:pt>
    <dgm:pt modelId="{8887787D-BE00-4254-B09F-E58ADDA17F2D}">
      <dgm:prSet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Обсуждение и выбор инициативного проекта для ППМИ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81D61568-AB99-4880-8E7E-209C85994B10}" type="parTrans" cxnId="{F177990E-054A-4E90-AD28-AB5EA36DAE16}">
      <dgm:prSet/>
      <dgm:spPr/>
      <dgm:t>
        <a:bodyPr/>
        <a:lstStyle/>
        <a:p>
          <a:endParaRPr lang="ru-RU"/>
        </a:p>
      </dgm:t>
    </dgm:pt>
    <dgm:pt modelId="{DFC66223-F50E-4BB9-8486-EF22C10DCF4A}" type="sibTrans" cxnId="{F177990E-054A-4E90-AD28-AB5EA36DAE16}">
      <dgm:prSet/>
      <dgm:spPr/>
      <dgm:t>
        <a:bodyPr/>
        <a:lstStyle/>
        <a:p>
          <a:endParaRPr lang="ru-RU"/>
        </a:p>
      </dgm:t>
    </dgm:pt>
    <dgm:pt modelId="{9C5E6BDA-C971-413B-A2FA-8D77066AD56F}">
      <dgm:prSet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Внесение ИП в местную администрацию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AD405771-24CC-42BF-80DE-057F467E0872}" type="parTrans" cxnId="{1872AD94-001A-4953-80D7-DCD71E442B3D}">
      <dgm:prSet/>
      <dgm:spPr/>
      <dgm:t>
        <a:bodyPr/>
        <a:lstStyle/>
        <a:p>
          <a:endParaRPr lang="ru-RU"/>
        </a:p>
      </dgm:t>
    </dgm:pt>
    <dgm:pt modelId="{5153A4B2-88F8-4BB0-8D1E-2E94CA33C243}" type="sibTrans" cxnId="{1872AD94-001A-4953-80D7-DCD71E442B3D}">
      <dgm:prSet/>
      <dgm:spPr/>
      <dgm:t>
        <a:bodyPr/>
        <a:lstStyle/>
        <a:p>
          <a:endParaRPr lang="ru-RU"/>
        </a:p>
      </dgm:t>
    </dgm:pt>
    <dgm:pt modelId="{8DC34B50-0449-4906-BD68-ADF3C87B2BB1}">
      <dgm:prSet custT="1"/>
      <dgm:spPr/>
      <dgm:t>
        <a:bodyPr/>
        <a:lstStyle/>
        <a:p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Подготовка конкурсной документации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E3EDE21D-16BD-44AE-8CED-41B0925C7EDE}" type="parTrans" cxnId="{ACA49EBC-9C22-4D0C-BF16-B14E9D659478}">
      <dgm:prSet/>
      <dgm:spPr/>
      <dgm:t>
        <a:bodyPr/>
        <a:lstStyle/>
        <a:p>
          <a:endParaRPr lang="ru-RU"/>
        </a:p>
      </dgm:t>
    </dgm:pt>
    <dgm:pt modelId="{565B9C9E-04B5-4431-82E0-08EFCDC53CE5}" type="sibTrans" cxnId="{ACA49EBC-9C22-4D0C-BF16-B14E9D659478}">
      <dgm:prSet/>
      <dgm:spPr/>
      <dgm:t>
        <a:bodyPr/>
        <a:lstStyle/>
        <a:p>
          <a:endParaRPr lang="ru-RU"/>
        </a:p>
      </dgm:t>
    </dgm:pt>
    <dgm:pt modelId="{5124DFC8-06B9-4224-AE95-59B2412FD795}" type="pres">
      <dgm:prSet presAssocID="{E39E88D9-1A17-46D1-AD21-4D17E626D35B}" presName="arrowDiagram" presStyleCnt="0">
        <dgm:presLayoutVars>
          <dgm:chMax val="5"/>
          <dgm:dir/>
          <dgm:resizeHandles val="exact"/>
        </dgm:presLayoutVars>
      </dgm:prSet>
      <dgm:spPr/>
    </dgm:pt>
    <dgm:pt modelId="{81BCACE3-8256-4424-89AA-C4D276BC0CF0}" type="pres">
      <dgm:prSet presAssocID="{E39E88D9-1A17-46D1-AD21-4D17E626D35B}" presName="arrow" presStyleLbl="bgShp" presStyleIdx="0" presStyleCnt="1" custScaleX="102546" custLinFactNeighborX="3719" custLinFactNeighborY="-10745"/>
      <dgm:spPr/>
    </dgm:pt>
    <dgm:pt modelId="{1FA6DA7F-FE20-496F-B307-7AE9CFBE0AEB}" type="pres">
      <dgm:prSet presAssocID="{E39E88D9-1A17-46D1-AD21-4D17E626D35B}" presName="arrowDiagram5" presStyleCnt="0"/>
      <dgm:spPr/>
    </dgm:pt>
    <dgm:pt modelId="{9F69A72C-50F5-415F-9E81-AA0E28C5DE9B}" type="pres">
      <dgm:prSet presAssocID="{0CB7829E-4B3E-4EB3-B334-578FB35EB01B}" presName="bullet5a" presStyleLbl="node1" presStyleIdx="0" presStyleCnt="5" custLinFactX="-100000" custLinFactNeighborX="-160050" custLinFactNeighborY="57124"/>
      <dgm:spPr/>
    </dgm:pt>
    <dgm:pt modelId="{4F780801-6113-4325-B3E0-18FDF7B4F8B2}" type="pres">
      <dgm:prSet presAssocID="{0CB7829E-4B3E-4EB3-B334-578FB35EB01B}" presName="textBox5a" presStyleLbl="revTx" presStyleIdx="0" presStyleCnt="5" custAng="0" custScaleX="120162" custScaleY="33776" custLinFactNeighborX="-6934" custLinFactNeighborY="2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4273A0-5E05-4038-B0FE-000F3F4EF57F}" type="pres">
      <dgm:prSet presAssocID="{8887787D-BE00-4254-B09F-E58ADDA17F2D}" presName="bullet5b" presStyleLbl="node1" presStyleIdx="1" presStyleCnt="5" custLinFactX="-120212" custLinFactY="56951" custLinFactNeighborX="-200000" custLinFactNeighborY="100000"/>
      <dgm:spPr/>
    </dgm:pt>
    <dgm:pt modelId="{12EB2DA2-74AF-46A4-9A5E-C190D3903D15}" type="pres">
      <dgm:prSet presAssocID="{8887787D-BE00-4254-B09F-E58ADDA17F2D}" presName="textBox5b" presStyleLbl="revTx" presStyleIdx="1" presStyleCnt="5" custScaleX="183104" custScaleY="22124" custLinFactNeighborX="755" custLinFactNeighborY="-120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6CD71A-4020-4DEF-9BAC-F8E126DF892C}" type="pres">
      <dgm:prSet presAssocID="{9C5E6BDA-C971-413B-A2FA-8D77066AD56F}" presName="bullet5c" presStyleLbl="node1" presStyleIdx="2" presStyleCnt="5" custLinFactX="-182352" custLinFactY="4818" custLinFactNeighborX="-200000" custLinFactNeighborY="100000"/>
      <dgm:spPr/>
    </dgm:pt>
    <dgm:pt modelId="{2CCC032E-5B30-44E1-86BC-A69CE94CAE49}" type="pres">
      <dgm:prSet presAssocID="{9C5E6BDA-C971-413B-A2FA-8D77066AD56F}" presName="textBox5c" presStyleLbl="revTx" presStyleIdx="2" presStyleCnt="5" custScaleX="173796" custScaleY="30119" custLinFactNeighborX="-44165" custLinFactNeighborY="-7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A2FDFB-BAF4-4A33-8CB9-3C8327498FDD}" type="pres">
      <dgm:prSet presAssocID="{8DC34B50-0449-4906-BD68-ADF3C87B2BB1}" presName="bullet5d" presStyleLbl="node1" presStyleIdx="3" presStyleCnt="5" custLinFactX="-199432" custLinFactNeighborX="-200000" custLinFactNeighborY="73228"/>
      <dgm:spPr/>
    </dgm:pt>
    <dgm:pt modelId="{A19B8ED6-3BCE-41AD-8BDB-E1E080AB6826}" type="pres">
      <dgm:prSet presAssocID="{8DC34B50-0449-4906-BD68-ADF3C87B2BB1}" presName="textBox5d" presStyleLbl="revTx" presStyleIdx="3" presStyleCnt="5" custScaleX="160115" custScaleY="16489" custLinFactNeighborX="-82603" custLinFactNeighborY="-182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76B4E-EC13-4145-BF0F-87EECA3856C8}" type="pres">
      <dgm:prSet presAssocID="{2BEA210A-E4E9-4A64-8FD3-F3EF71472AFE}" presName="bullet5e" presStyleLbl="node1" presStyleIdx="4" presStyleCnt="5" custLinFactX="-190222" custLinFactNeighborX="-200000" custLinFactNeighborY="36536"/>
      <dgm:spPr/>
      <dgm:t>
        <a:bodyPr/>
        <a:lstStyle/>
        <a:p>
          <a:endParaRPr lang="ru-RU"/>
        </a:p>
      </dgm:t>
    </dgm:pt>
    <dgm:pt modelId="{D7BFA274-87DD-46D6-948C-B63893434C54}" type="pres">
      <dgm:prSet presAssocID="{2BEA210A-E4E9-4A64-8FD3-F3EF71472AFE}" presName="textBox5e" presStyleLbl="revTx" presStyleIdx="4" presStyleCnt="5" custScaleX="180599" custScaleY="14055" custLinFactX="-22770" custLinFactNeighborX="-100000" custLinFactNeighborY="-238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4620FF-8E87-45BC-A85C-10676B8D187E}" type="presOf" srcId="{8DC34B50-0449-4906-BD68-ADF3C87B2BB1}" destId="{A19B8ED6-3BCE-41AD-8BDB-E1E080AB6826}" srcOrd="0" destOrd="0" presId="urn:microsoft.com/office/officeart/2005/8/layout/arrow2"/>
    <dgm:cxn modelId="{46082C15-518F-452A-9588-223BFA5AC529}" srcId="{E39E88D9-1A17-46D1-AD21-4D17E626D35B}" destId="{507AEECE-0D77-436E-B055-0E50E3FDE4F8}" srcOrd="5" destOrd="0" parTransId="{33A95C96-98DF-44E8-A137-8560EBA285A3}" sibTransId="{CE9BB422-0E69-4B71-8888-FD603EA7C8A5}"/>
    <dgm:cxn modelId="{D41B5A0C-8D94-47FE-9DDD-B6471116E543}" type="presOf" srcId="{E39E88D9-1A17-46D1-AD21-4D17E626D35B}" destId="{5124DFC8-06B9-4224-AE95-59B2412FD795}" srcOrd="0" destOrd="0" presId="urn:microsoft.com/office/officeart/2005/8/layout/arrow2"/>
    <dgm:cxn modelId="{ACA49EBC-9C22-4D0C-BF16-B14E9D659478}" srcId="{E39E88D9-1A17-46D1-AD21-4D17E626D35B}" destId="{8DC34B50-0449-4906-BD68-ADF3C87B2BB1}" srcOrd="3" destOrd="0" parTransId="{E3EDE21D-16BD-44AE-8CED-41B0925C7EDE}" sibTransId="{565B9C9E-04B5-4431-82E0-08EFCDC53CE5}"/>
    <dgm:cxn modelId="{56D9E046-F711-4B81-A25C-4A538B818E6D}" type="presOf" srcId="{2BEA210A-E4E9-4A64-8FD3-F3EF71472AFE}" destId="{D7BFA274-87DD-46D6-948C-B63893434C54}" srcOrd="0" destOrd="0" presId="urn:microsoft.com/office/officeart/2005/8/layout/arrow2"/>
    <dgm:cxn modelId="{F177990E-054A-4E90-AD28-AB5EA36DAE16}" srcId="{E39E88D9-1A17-46D1-AD21-4D17E626D35B}" destId="{8887787D-BE00-4254-B09F-E58ADDA17F2D}" srcOrd="1" destOrd="0" parTransId="{81D61568-AB99-4880-8E7E-209C85994B10}" sibTransId="{DFC66223-F50E-4BB9-8486-EF22C10DCF4A}"/>
    <dgm:cxn modelId="{7102FFB5-F39C-435B-AF7F-B51FFAE5BBFD}" type="presOf" srcId="{9C5E6BDA-C971-413B-A2FA-8D77066AD56F}" destId="{2CCC032E-5B30-44E1-86BC-A69CE94CAE49}" srcOrd="0" destOrd="0" presId="urn:microsoft.com/office/officeart/2005/8/layout/arrow2"/>
    <dgm:cxn modelId="{42A17388-048D-4D91-BECC-B44202362693}" type="presOf" srcId="{8887787D-BE00-4254-B09F-E58ADDA17F2D}" destId="{12EB2DA2-74AF-46A4-9A5E-C190D3903D15}" srcOrd="0" destOrd="0" presId="urn:microsoft.com/office/officeart/2005/8/layout/arrow2"/>
    <dgm:cxn modelId="{1872AD94-001A-4953-80D7-DCD71E442B3D}" srcId="{E39E88D9-1A17-46D1-AD21-4D17E626D35B}" destId="{9C5E6BDA-C971-413B-A2FA-8D77066AD56F}" srcOrd="2" destOrd="0" parTransId="{AD405771-24CC-42BF-80DE-057F467E0872}" sibTransId="{5153A4B2-88F8-4BB0-8D1E-2E94CA33C243}"/>
    <dgm:cxn modelId="{320EDE2D-7250-4B13-A467-FA7018FDF4DD}" srcId="{E39E88D9-1A17-46D1-AD21-4D17E626D35B}" destId="{0CB7829E-4B3E-4EB3-B334-578FB35EB01B}" srcOrd="0" destOrd="0" parTransId="{347CE24A-0F98-4A5E-9EA6-3A540208D300}" sibTransId="{410AA478-CF48-4A3B-90B4-21CFE515104F}"/>
    <dgm:cxn modelId="{D5C2CF54-46EA-4F18-8F97-BDF1469FB033}" srcId="{E39E88D9-1A17-46D1-AD21-4D17E626D35B}" destId="{2BEA210A-E4E9-4A64-8FD3-F3EF71472AFE}" srcOrd="4" destOrd="0" parTransId="{FBA89DAA-6618-4B1E-BFEF-FCD10AA88769}" sibTransId="{C221979D-E8EF-4044-8A6F-18FFE3EA87CA}"/>
    <dgm:cxn modelId="{5BDD46C4-FB3D-4ED7-BF50-2C8144DDA738}" type="presOf" srcId="{0CB7829E-4B3E-4EB3-B334-578FB35EB01B}" destId="{4F780801-6113-4325-B3E0-18FDF7B4F8B2}" srcOrd="0" destOrd="0" presId="urn:microsoft.com/office/officeart/2005/8/layout/arrow2"/>
    <dgm:cxn modelId="{FDDA95B6-D723-4B07-9251-33DCFE8FEF20}" type="presParOf" srcId="{5124DFC8-06B9-4224-AE95-59B2412FD795}" destId="{81BCACE3-8256-4424-89AA-C4D276BC0CF0}" srcOrd="0" destOrd="0" presId="urn:microsoft.com/office/officeart/2005/8/layout/arrow2"/>
    <dgm:cxn modelId="{C2BBF174-1457-493B-AA0B-B3A05E50851E}" type="presParOf" srcId="{5124DFC8-06B9-4224-AE95-59B2412FD795}" destId="{1FA6DA7F-FE20-496F-B307-7AE9CFBE0AEB}" srcOrd="1" destOrd="0" presId="urn:microsoft.com/office/officeart/2005/8/layout/arrow2"/>
    <dgm:cxn modelId="{69641D0C-10A2-475A-A154-AC7F134875BD}" type="presParOf" srcId="{1FA6DA7F-FE20-496F-B307-7AE9CFBE0AEB}" destId="{9F69A72C-50F5-415F-9E81-AA0E28C5DE9B}" srcOrd="0" destOrd="0" presId="urn:microsoft.com/office/officeart/2005/8/layout/arrow2"/>
    <dgm:cxn modelId="{54C3BB84-807A-47A5-9955-17F272ECCE02}" type="presParOf" srcId="{1FA6DA7F-FE20-496F-B307-7AE9CFBE0AEB}" destId="{4F780801-6113-4325-B3E0-18FDF7B4F8B2}" srcOrd="1" destOrd="0" presId="urn:microsoft.com/office/officeart/2005/8/layout/arrow2"/>
    <dgm:cxn modelId="{D658382F-0EA7-4FB1-B01C-4AC2F584B512}" type="presParOf" srcId="{1FA6DA7F-FE20-496F-B307-7AE9CFBE0AEB}" destId="{324273A0-5E05-4038-B0FE-000F3F4EF57F}" srcOrd="2" destOrd="0" presId="urn:microsoft.com/office/officeart/2005/8/layout/arrow2"/>
    <dgm:cxn modelId="{12460C06-EC53-4423-9589-A9447C180140}" type="presParOf" srcId="{1FA6DA7F-FE20-496F-B307-7AE9CFBE0AEB}" destId="{12EB2DA2-74AF-46A4-9A5E-C190D3903D15}" srcOrd="3" destOrd="0" presId="urn:microsoft.com/office/officeart/2005/8/layout/arrow2"/>
    <dgm:cxn modelId="{248E853C-80DC-4CC3-A0E3-92DE418424AC}" type="presParOf" srcId="{1FA6DA7F-FE20-496F-B307-7AE9CFBE0AEB}" destId="{F36CD71A-4020-4DEF-9BAC-F8E126DF892C}" srcOrd="4" destOrd="0" presId="urn:microsoft.com/office/officeart/2005/8/layout/arrow2"/>
    <dgm:cxn modelId="{7BB13041-3B72-42D3-9844-E9BCECEE6A10}" type="presParOf" srcId="{1FA6DA7F-FE20-496F-B307-7AE9CFBE0AEB}" destId="{2CCC032E-5B30-44E1-86BC-A69CE94CAE49}" srcOrd="5" destOrd="0" presId="urn:microsoft.com/office/officeart/2005/8/layout/arrow2"/>
    <dgm:cxn modelId="{59F2DD5B-D415-4CCB-9EA1-81C869579070}" type="presParOf" srcId="{1FA6DA7F-FE20-496F-B307-7AE9CFBE0AEB}" destId="{5AA2FDFB-BAF4-4A33-8CB9-3C8327498FDD}" srcOrd="6" destOrd="0" presId="urn:microsoft.com/office/officeart/2005/8/layout/arrow2"/>
    <dgm:cxn modelId="{51DA977C-D830-4547-AA14-8F8AD6716984}" type="presParOf" srcId="{1FA6DA7F-FE20-496F-B307-7AE9CFBE0AEB}" destId="{A19B8ED6-3BCE-41AD-8BDB-E1E080AB6826}" srcOrd="7" destOrd="0" presId="urn:microsoft.com/office/officeart/2005/8/layout/arrow2"/>
    <dgm:cxn modelId="{0713AAEB-6FB4-4A84-9951-A4D8A9087067}" type="presParOf" srcId="{1FA6DA7F-FE20-496F-B307-7AE9CFBE0AEB}" destId="{0A376B4E-EC13-4145-BF0F-87EECA3856C8}" srcOrd="8" destOrd="0" presId="urn:microsoft.com/office/officeart/2005/8/layout/arrow2"/>
    <dgm:cxn modelId="{D39ECD5E-B46D-40C9-A700-B87C006DED89}" type="presParOf" srcId="{1FA6DA7F-FE20-496F-B307-7AE9CFBE0AEB}" destId="{D7BFA274-87DD-46D6-948C-B63893434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CACE3-8256-4424-89AA-C4D276BC0CF0}">
      <dsp:nvSpPr>
        <dsp:cNvPr id="0" name=""/>
        <dsp:cNvSpPr/>
      </dsp:nvSpPr>
      <dsp:spPr>
        <a:xfrm>
          <a:off x="-99916" y="0"/>
          <a:ext cx="4024352" cy="245277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69A72C-50F5-415F-9E81-AA0E28C5DE9B}">
      <dsp:nvSpPr>
        <dsp:cNvPr id="0" name=""/>
        <dsp:cNvSpPr/>
      </dsp:nvSpPr>
      <dsp:spPr>
        <a:xfrm>
          <a:off x="18656" y="2036211"/>
          <a:ext cx="90262" cy="90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80801-6113-4325-B3E0-18FDF7B4F8B2}">
      <dsp:nvSpPr>
        <dsp:cNvPr id="0" name=""/>
        <dsp:cNvSpPr/>
      </dsp:nvSpPr>
      <dsp:spPr>
        <a:xfrm>
          <a:off x="211039" y="2237920"/>
          <a:ext cx="617754" cy="197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828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Поиск проектной идеи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1039" y="2237920"/>
        <a:ext cx="617754" cy="197170"/>
      </dsp:txXfrm>
    </dsp:sp>
    <dsp:sp modelId="{324273A0-5E05-4038-B0FE-000F3F4EF57F}">
      <dsp:nvSpPr>
        <dsp:cNvPr id="0" name=""/>
        <dsp:cNvSpPr/>
      </dsp:nvSpPr>
      <dsp:spPr>
        <a:xfrm>
          <a:off x="289580" y="1736929"/>
          <a:ext cx="141279" cy="1412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B2DA2-74AF-46A4-9A5E-C190D3903D15}">
      <dsp:nvSpPr>
        <dsp:cNvPr id="0" name=""/>
        <dsp:cNvSpPr/>
      </dsp:nvSpPr>
      <dsp:spPr>
        <a:xfrm>
          <a:off x="546840" y="1861842"/>
          <a:ext cx="1192842" cy="22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861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Обсуждение и выбор инициативного проекта для ППМИ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840" y="1861842"/>
        <a:ext cx="1192842" cy="227370"/>
      </dsp:txXfrm>
    </dsp:sp>
    <dsp:sp modelId="{F36CD71A-4020-4DEF-9BAC-F8E126DF892C}">
      <dsp:nvSpPr>
        <dsp:cNvPr id="0" name=""/>
        <dsp:cNvSpPr/>
      </dsp:nvSpPr>
      <dsp:spPr>
        <a:xfrm>
          <a:off x="649637" y="1338345"/>
          <a:ext cx="188372" cy="188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C032E-5B30-44E1-86BC-A69CE94CAE49}">
      <dsp:nvSpPr>
        <dsp:cNvPr id="0" name=""/>
        <dsp:cNvSpPr/>
      </dsp:nvSpPr>
      <dsp:spPr>
        <a:xfrm>
          <a:off x="850087" y="1609796"/>
          <a:ext cx="1316358" cy="41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815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Внесение ИП в местную администрацию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50087" y="1609796"/>
        <a:ext cx="1316358" cy="415177"/>
      </dsp:txXfrm>
    </dsp:sp>
    <dsp:sp modelId="{5AA2FDFB-BAF4-4A33-8CB9-3C8327498FDD}">
      <dsp:nvSpPr>
        <dsp:cNvPr id="0" name=""/>
        <dsp:cNvSpPr/>
      </dsp:nvSpPr>
      <dsp:spPr>
        <a:xfrm>
          <a:off x="1127952" y="1026700"/>
          <a:ext cx="243315" cy="2433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9B8ED6-3BCE-41AD-8BDB-E1E080AB6826}">
      <dsp:nvSpPr>
        <dsp:cNvPr id="0" name=""/>
        <dsp:cNvSpPr/>
      </dsp:nvSpPr>
      <dsp:spPr>
        <a:xfrm>
          <a:off x="1337229" y="1355970"/>
          <a:ext cx="1256722" cy="270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28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Подготовка конкурсной документации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37229" y="1355970"/>
        <a:ext cx="1256722" cy="270973"/>
      </dsp:txXfrm>
    </dsp:sp>
    <dsp:sp modelId="{0A376B4E-EC13-4145-BF0F-87EECA3856C8}">
      <dsp:nvSpPr>
        <dsp:cNvPr id="0" name=""/>
        <dsp:cNvSpPr/>
      </dsp:nvSpPr>
      <dsp:spPr>
        <a:xfrm>
          <a:off x="1641552" y="766558"/>
          <a:ext cx="310030" cy="310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FA274-87DD-46D6-948C-B63893434C54}">
      <dsp:nvSpPr>
        <dsp:cNvPr id="0" name=""/>
        <dsp:cNvSpPr/>
      </dsp:nvSpPr>
      <dsp:spPr>
        <a:xfrm>
          <a:off x="1726463" y="1154193"/>
          <a:ext cx="1417498" cy="253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279" tIns="0" rIns="0" bIns="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Times New Roman" pitchFamily="18" charset="0"/>
              <a:cs typeface="Times New Roman" pitchFamily="18" charset="0"/>
            </a:rPr>
            <a:t>Оценка ИП на региональном конкурсе</a:t>
          </a:r>
          <a:endParaRPr lang="ru-RU" sz="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6463" y="1154193"/>
        <a:ext cx="1417498" cy="253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BDB4D-C707-46C3-83FA-C80AE4C07A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072B4-468F-4A87-8AF7-B7F9C04B8A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3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Участие в конкурсном отборе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проводимом 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рамках реализации мероприятий подпрограммы «Поддержка местных инициатив»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программы Красноярского края «Содействие развитию местного самоуправления»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66787992"/>
              </p:ext>
            </p:extLst>
          </p:nvPr>
        </p:nvGraphicFramePr>
        <p:xfrm>
          <a:off x="123004" y="654690"/>
          <a:ext cx="3924436" cy="2774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7565" y="2836668"/>
            <a:ext cx="2319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1</a:t>
            </a:r>
            <a:endParaRPr lang="ru-RU" sz="1000" dirty="0"/>
          </a:p>
        </p:txBody>
      </p:sp>
      <p:sp>
        <p:nvSpPr>
          <p:cNvPr id="6" name="Овал 5"/>
          <p:cNvSpPr/>
          <p:nvPr/>
        </p:nvSpPr>
        <p:spPr>
          <a:xfrm>
            <a:off x="3005127" y="990958"/>
            <a:ext cx="576064" cy="562258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Овал 6"/>
          <p:cNvSpPr/>
          <p:nvPr/>
        </p:nvSpPr>
        <p:spPr>
          <a:xfrm>
            <a:off x="2304728" y="1240472"/>
            <a:ext cx="432048" cy="37852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609083" y="1618993"/>
            <a:ext cx="16561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Исполнение ИП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81977" y="1468254"/>
            <a:ext cx="16561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Ввод в эксплуатацию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4984" y="2628562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2</a:t>
            </a:r>
            <a:endParaRPr lang="ru-RU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807781" y="2263045"/>
            <a:ext cx="288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3</a:t>
            </a:r>
            <a:endParaRPr lang="ru-RU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1266266" y="2032213"/>
            <a:ext cx="288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4</a:t>
            </a:r>
            <a:endParaRPr lang="ru-RU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1771484" y="1804379"/>
            <a:ext cx="21692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5</a:t>
            </a:r>
            <a:endParaRPr lang="ru-RU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2448744" y="1618823"/>
            <a:ext cx="288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6</a:t>
            </a:r>
            <a:endParaRPr lang="ru-RU" sz="900" dirty="0"/>
          </a:p>
        </p:txBody>
      </p:sp>
      <p:sp>
        <p:nvSpPr>
          <p:cNvPr id="15" name="TextBox 14"/>
          <p:cNvSpPr txBox="1"/>
          <p:nvPr/>
        </p:nvSpPr>
        <p:spPr>
          <a:xfrm>
            <a:off x="3293159" y="1464271"/>
            <a:ext cx="2880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7</a:t>
            </a:r>
            <a:endParaRPr lang="ru-RU" sz="9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75856" y="2348880"/>
            <a:ext cx="3024336" cy="8055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обеспечения долговечности инициативного проекта рекомендуется содержание и обслуживание объекта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4221198448"/>
              </p:ext>
            </p:extLst>
          </p:nvPr>
        </p:nvGraphicFramePr>
        <p:xfrm>
          <a:off x="6084168" y="3428999"/>
          <a:ext cx="305983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2050" name="Picture 2" descr="\\Novoselova\мои документы\бюджет проект 2022-2024\БЮДЖЕТ ДЛЯ ГРАЖДАН\бюджет для граждан варианты\images (11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736" y="847696"/>
            <a:ext cx="2376264" cy="234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991264"/>
              </p:ext>
            </p:extLst>
          </p:nvPr>
        </p:nvGraphicFramePr>
        <p:xfrm>
          <a:off x="74667" y="3746649"/>
          <a:ext cx="586091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391"/>
                <a:gridCol w="1084686"/>
                <a:gridCol w="1152128"/>
                <a:gridCol w="1296144"/>
                <a:gridCol w="1219570"/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поселка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краевого бюджета (максимальная сумма)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Северо-Енисейского района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граждан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источники (юридические лица и индивидуальные предприниматели)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гп Северо-Енисейский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1 840,3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5%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3%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7%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Тея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671,6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5%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3%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7%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Брянка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699,9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5%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3%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7%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Вангаш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408,1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5%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3%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7%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Вельмо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272,0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5%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3%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7%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88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 Новая Калами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598,2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5%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3%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7%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61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4 490,1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5%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3%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7%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стоимости проекта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192511" y="3541821"/>
            <a:ext cx="12961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7565" y="3284984"/>
            <a:ext cx="535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Возможность участия Северо-Енисейского района в </a:t>
            </a: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реализации Инициативных проектов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рамках </a:t>
            </a: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реализации мероприятий подпрограммы «Поддержка местных инициатив» государственной программы Красноярского края «Содействие развитию местного самоуправления»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7565" y="847696"/>
            <a:ext cx="3015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Этапы реализации инициативных проектов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75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080120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Участие в конкурсном отборе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проводимом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рамках реализации мероприятий подпрограммы «Поддержка местных инициатив»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программы Красноярского края «Содействие развитию местного самоуправления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03848" y="2174260"/>
            <a:ext cx="288032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Условия для получения межбюджетного трансферта для реализации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инициативного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проекта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03848" y="4678563"/>
            <a:ext cx="3016888" cy="18863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реализации инициативных проектов: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 объекты коммунальной инфраструктуры и внешнего благоустройства;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 объекты культуры;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-объекты, используемые для проведения общественных, культурно-массовых и спортивных мероприятий (площади, парки, места отдыха);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-объекты для обеспечения первичных мер пожарной безопасности;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-основные средства (машины, оборудование).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72200" y="4299857"/>
            <a:ext cx="2620625" cy="2144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Обязательные условия:</a:t>
            </a:r>
            <a:endParaRPr lang="ru-RU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права собственности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Северо-Енисейский либо </a:t>
            </a:r>
            <a:r>
              <a:rPr lang="ru-RU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права оперативного управления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муниципального учреждения на имущество, подлежащее реконструкции, проведению ремонта или </a:t>
            </a:r>
            <a:r>
              <a:rPr lang="ru-RU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правоустанавливающие документы на земельный участок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используемый для реализации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инициативного проекта.</a:t>
            </a:r>
            <a:endParaRPr lang="ru-RU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237" y="4581128"/>
            <a:ext cx="2835834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Финансовое обеспечение реализации ИП: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не более 85 % - межбюджетный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трансферт;</a:t>
            </a:r>
            <a:endParaRPr lang="ru-RU" sz="1000" dirty="0"/>
          </a:p>
          <a:p>
            <a:pPr lvl="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менее 5 %; - местный бюджет 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не менее 3 % - население;</a:t>
            </a: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не менее 7 % - иные источники (местный бюджет, население, юридические лица и индивидуальные предприниматели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699793" y="3398396"/>
            <a:ext cx="1440159" cy="118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</p:cNvCxnSpPr>
          <p:nvPr/>
        </p:nvCxnSpPr>
        <p:spPr>
          <a:xfrm>
            <a:off x="4644008" y="3398396"/>
            <a:ext cx="0" cy="1254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220072" y="3435761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145382" y="1968070"/>
            <a:ext cx="2554410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Инициаторы проекта:</a:t>
            </a: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     Инициативная группа – граждане не менее 5 человек, достигшие возраста 16 лет, проживающие на территории МО;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Органы ТОС;</a:t>
            </a: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Староста сельского населенного пункта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\\Novoselova\мои документы\бюджет проект 2022-2024\БЮДЖЕТ ДЛЯ ГРАЖДАН\бюджет для граждан варианты\d87dcca902b12927d548e5e5eb2f3d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892" y="1918763"/>
            <a:ext cx="2316485" cy="173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70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352" y="260648"/>
            <a:ext cx="8229600" cy="562074"/>
          </a:xfrm>
        </p:spPr>
        <p:txBody>
          <a:bodyPr>
            <a:no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Финансовое обеспечение мероприятий, имеющих приоритетное значение для жителей Северо-Енисейского района по решению вопросов местного значения или иных вопросов, право решения которых предоставлено органам местного самоуправления муниципального района (инициативных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проектов) в 2023 году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60015" y="1196752"/>
            <a:ext cx="3708413" cy="64807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«Развитие местного самоуправления»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2260489"/>
            <a:ext cx="3668636" cy="5924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Подпрограмма 5. «Поддержка местных инициатив»</a:t>
            </a:r>
          </a:p>
        </p:txBody>
      </p:sp>
      <p:sp>
        <p:nvSpPr>
          <p:cNvPr id="17" name="Прямоугольник 16"/>
          <p:cNvSpPr/>
          <p:nvPr/>
        </p:nvSpPr>
        <p:spPr>
          <a:xfrm rot="10800000" flipH="1" flipV="1">
            <a:off x="539552" y="3127667"/>
            <a:ext cx="3816424" cy="350100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инициативных групп в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конкурсном отборе,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проводимом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рамках реализации мероприятий подпрограммы «Поддержка местных инициатив» муниципальной программы Северо-Енисейского района «Развитие местного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самоуправления»</a:t>
            </a:r>
          </a:p>
          <a:p>
            <a:pPr algn="ctr"/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 бюджета  Северо-Енисейского</a:t>
            </a:r>
          </a:p>
          <a:p>
            <a:pPr marL="228600" indent="-228600" algn="ctr">
              <a:buAutoNum type="arabicPlain" startAt="70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граждан, индивидуальных предпринимателей и юридических лиц – не менее 3 % от стоимости проекта</a:t>
            </a:r>
          </a:p>
          <a:p>
            <a:pPr lvl="0" algn="ctr"/>
            <a:endParaRPr lang="ru-RU" sz="1200" dirty="0" smtClean="0">
              <a:solidFill>
                <a:schemeClr val="tx1"/>
              </a:solidFill>
            </a:endParaRPr>
          </a:p>
          <a:p>
            <a:pPr lvl="0" algn="ctr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4517992" y="1857645"/>
            <a:ext cx="0" cy="38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580295" y="286049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60032" y="3173798"/>
            <a:ext cx="3888432" cy="34087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муниципального образования в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конкурсном отборе,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проводимом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рамках реализации мероприятий подпрограммы «Поддержка местных инициатив» государственной программы Красноярского края «Содействие развитию местного самоуправления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по поддержке местных инициатив граждан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Межбюджетный трансферт -  не более 85  % от стоимости проекта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(не более 6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300,0 тыс. рублей);</a:t>
            </a:r>
          </a:p>
          <a:p>
            <a:pPr lvl="0"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граждан – не менее 3 % от стоимости проекта;</a:t>
            </a:r>
          </a:p>
          <a:p>
            <a:pPr lvl="0"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 бюджета  Северо-Енисейского района  -  не менее 5 % от стоимости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проекта;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источники (местный бюджет, население, юридические лица и индивидуальные предприниматели) – не менее 7 % от стоимости проекта;</a:t>
            </a:r>
          </a:p>
          <a:p>
            <a:pPr algn="ctr"/>
            <a:endParaRPr lang="ru-RU" sz="12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865259" y="2849386"/>
            <a:ext cx="0" cy="293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3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625"/>
            <a:ext cx="8496944" cy="1080120"/>
          </a:xfrm>
        </p:spPr>
        <p:txBody>
          <a:bodyPr/>
          <a:lstStyle/>
          <a:p>
            <a:pPr algn="ctr"/>
            <a:r>
              <a:rPr lang="ru-RU" sz="1600" dirty="0"/>
              <a:t>Расходы направленные на реализацию мероприятий по поддержке местных инициатив, в рамках подпрограммы «Поддержка местных инициатив» государственной программы Красноярского края «Содействие развитию местного самоуправления»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244341"/>
            <a:ext cx="3744416" cy="16394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Инициативный проект п. Северо-Енисейский</a:t>
            </a:r>
          </a:p>
          <a:p>
            <a:pPr algn="ctr"/>
            <a:r>
              <a:rPr lang="ru-RU" sz="1200" dirty="0"/>
              <a:t> </a:t>
            </a:r>
            <a:r>
              <a:rPr lang="ru-RU" sz="1200" dirty="0" smtClean="0"/>
              <a:t>«Благоустройство привокзальной площади «Воздушная гавань района» всего 2 190,8</a:t>
            </a:r>
          </a:p>
          <a:p>
            <a:pPr algn="ctr"/>
            <a:r>
              <a:rPr lang="ru-RU" sz="1200" dirty="0" smtClean="0"/>
              <a:t> в том числе:</a:t>
            </a:r>
            <a:endParaRPr lang="ru-RU" sz="1200" dirty="0"/>
          </a:p>
          <a:p>
            <a:pPr algn="ctr"/>
            <a:r>
              <a:rPr lang="ru-RU" sz="1200" dirty="0"/>
              <a:t>средства краевого бюджета – </a:t>
            </a:r>
            <a:r>
              <a:rPr lang="ru-RU" sz="1200" dirty="0" smtClean="0"/>
              <a:t>1 840,3</a:t>
            </a:r>
            <a:endParaRPr lang="ru-RU" sz="1200" dirty="0"/>
          </a:p>
          <a:p>
            <a:pPr algn="ctr"/>
            <a:r>
              <a:rPr lang="ru-RU" sz="1200" dirty="0"/>
              <a:t>средства бюджета района – </a:t>
            </a:r>
            <a:r>
              <a:rPr lang="ru-RU" sz="1200" dirty="0" smtClean="0"/>
              <a:t>109,5</a:t>
            </a:r>
            <a:endParaRPr lang="ru-RU" sz="1200" dirty="0"/>
          </a:p>
          <a:p>
            <a:pPr algn="ctr"/>
            <a:r>
              <a:rPr lang="ru-RU" sz="1200" dirty="0"/>
              <a:t>средства юридических лиц – </a:t>
            </a:r>
            <a:r>
              <a:rPr lang="ru-RU" sz="1200" dirty="0" smtClean="0"/>
              <a:t>153,4</a:t>
            </a:r>
            <a:endParaRPr lang="ru-RU" sz="1200" dirty="0"/>
          </a:p>
          <a:p>
            <a:pPr algn="ctr"/>
            <a:r>
              <a:rPr lang="ru-RU" sz="1200" dirty="0"/>
              <a:t>средства физических лиц – </a:t>
            </a:r>
            <a:r>
              <a:rPr lang="ru-RU" sz="1200" dirty="0" smtClean="0"/>
              <a:t>87,6</a:t>
            </a:r>
            <a:endParaRPr lang="ru-RU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39442" y="1268760"/>
            <a:ext cx="3744416" cy="1639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Инициативный проект п. Вельмо</a:t>
            </a:r>
          </a:p>
          <a:p>
            <a:pPr algn="ctr"/>
            <a:r>
              <a:rPr lang="ru-RU" sz="1200" dirty="0" smtClean="0"/>
              <a:t>«Приобретение въездной стелы» всего 320,0</a:t>
            </a:r>
          </a:p>
          <a:p>
            <a:pPr algn="ctr"/>
            <a:r>
              <a:rPr lang="ru-RU" sz="1200" dirty="0" smtClean="0"/>
              <a:t>в том числе:</a:t>
            </a:r>
          </a:p>
          <a:p>
            <a:pPr algn="ctr"/>
            <a:r>
              <a:rPr lang="ru-RU" sz="1200" dirty="0"/>
              <a:t>средства краевого бюджета – </a:t>
            </a:r>
            <a:r>
              <a:rPr lang="ru-RU" sz="1200" dirty="0" smtClean="0"/>
              <a:t>272,0</a:t>
            </a:r>
            <a:endParaRPr lang="ru-RU" sz="1200" dirty="0"/>
          </a:p>
          <a:p>
            <a:pPr algn="ctr"/>
            <a:r>
              <a:rPr lang="ru-RU" sz="1200" dirty="0"/>
              <a:t>средства бюджета района – </a:t>
            </a:r>
            <a:r>
              <a:rPr lang="ru-RU" sz="1200" dirty="0" smtClean="0"/>
              <a:t>16,0</a:t>
            </a:r>
            <a:endParaRPr lang="ru-RU" sz="1200" dirty="0"/>
          </a:p>
          <a:p>
            <a:pPr algn="ctr"/>
            <a:r>
              <a:rPr lang="ru-RU" sz="1200" dirty="0"/>
              <a:t>средства </a:t>
            </a:r>
            <a:r>
              <a:rPr lang="ru-RU" sz="1200" dirty="0" smtClean="0"/>
              <a:t>физических </a:t>
            </a:r>
            <a:r>
              <a:rPr lang="ru-RU" sz="1200" dirty="0"/>
              <a:t>лиц – </a:t>
            </a:r>
            <a:r>
              <a:rPr lang="ru-RU" sz="1200" dirty="0" smtClean="0"/>
              <a:t>32,0</a:t>
            </a:r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03538" y="3021862"/>
            <a:ext cx="2880320" cy="1841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Инициативный проект п. Вангаш</a:t>
            </a:r>
          </a:p>
          <a:p>
            <a:pPr algn="ctr"/>
            <a:r>
              <a:rPr lang="ru-RU" sz="1200" dirty="0"/>
              <a:t> «Музыкальное настроение</a:t>
            </a:r>
            <a:r>
              <a:rPr lang="ru-RU" sz="1200" dirty="0" smtClean="0"/>
              <a:t>» всего 480,1</a:t>
            </a:r>
          </a:p>
          <a:p>
            <a:pPr algn="ctr"/>
            <a:r>
              <a:rPr lang="ru-RU" sz="1200" dirty="0" smtClean="0"/>
              <a:t>в том числе: </a:t>
            </a:r>
            <a:endParaRPr lang="ru-RU" sz="1200" dirty="0"/>
          </a:p>
          <a:p>
            <a:pPr algn="ctr"/>
            <a:r>
              <a:rPr lang="ru-RU" sz="1200" dirty="0"/>
              <a:t>средства краевого бюджета – 408,1</a:t>
            </a:r>
          </a:p>
          <a:p>
            <a:pPr algn="ctr"/>
            <a:r>
              <a:rPr lang="ru-RU" sz="1200" dirty="0"/>
              <a:t>средства бюджета района – 24,0</a:t>
            </a:r>
          </a:p>
          <a:p>
            <a:pPr algn="ctr"/>
            <a:r>
              <a:rPr lang="ru-RU" sz="1200" dirty="0"/>
              <a:t>средства юридических лиц – 33,6</a:t>
            </a:r>
          </a:p>
          <a:p>
            <a:pPr algn="ctr"/>
            <a:r>
              <a:rPr lang="ru-RU" sz="1200" dirty="0"/>
              <a:t>средства физических лиц – 14,4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504" y="2996952"/>
            <a:ext cx="2872280" cy="1866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Инициативный проект п. </a:t>
            </a:r>
            <a:r>
              <a:rPr lang="ru-RU" sz="1200" dirty="0" smtClean="0"/>
              <a:t>Тея</a:t>
            </a:r>
            <a:endParaRPr lang="ru-RU" sz="1200" dirty="0"/>
          </a:p>
          <a:p>
            <a:pPr algn="ctr"/>
            <a:r>
              <a:rPr lang="ru-RU" sz="1200" dirty="0"/>
              <a:t> </a:t>
            </a:r>
            <a:r>
              <a:rPr lang="ru-RU" sz="1200" dirty="0" smtClean="0"/>
              <a:t>«Устройство спортивной полосы препятствий» всего 809,2</a:t>
            </a:r>
          </a:p>
          <a:p>
            <a:pPr algn="ctr"/>
            <a:r>
              <a:rPr lang="ru-RU" sz="1200" dirty="0" smtClean="0"/>
              <a:t>в том числе:  </a:t>
            </a:r>
            <a:endParaRPr lang="ru-RU" sz="1200" dirty="0"/>
          </a:p>
          <a:p>
            <a:pPr algn="ctr"/>
            <a:r>
              <a:rPr lang="ru-RU" sz="1200" dirty="0"/>
              <a:t>средства краевого бюджета – </a:t>
            </a:r>
            <a:r>
              <a:rPr lang="ru-RU" sz="1200" dirty="0" smtClean="0"/>
              <a:t>671,6</a:t>
            </a:r>
            <a:endParaRPr lang="ru-RU" sz="1200" dirty="0"/>
          </a:p>
          <a:p>
            <a:pPr algn="ctr"/>
            <a:r>
              <a:rPr lang="ru-RU" sz="1200" dirty="0"/>
              <a:t>средства бюджета района – </a:t>
            </a:r>
            <a:r>
              <a:rPr lang="ru-RU" sz="1200" dirty="0" smtClean="0"/>
              <a:t>40,5</a:t>
            </a:r>
            <a:endParaRPr lang="ru-RU" sz="1200" dirty="0"/>
          </a:p>
          <a:p>
            <a:pPr algn="ctr"/>
            <a:r>
              <a:rPr lang="ru-RU" sz="1200" dirty="0"/>
              <a:t>средства юридических лиц – </a:t>
            </a:r>
            <a:r>
              <a:rPr lang="ru-RU" sz="1200" dirty="0" smtClean="0"/>
              <a:t>56,6</a:t>
            </a:r>
            <a:endParaRPr lang="ru-RU" sz="1200" dirty="0"/>
          </a:p>
          <a:p>
            <a:pPr algn="ctr"/>
            <a:r>
              <a:rPr lang="ru-RU" sz="1200" dirty="0"/>
              <a:t>средства физических лиц – </a:t>
            </a:r>
            <a:r>
              <a:rPr lang="ru-RU" sz="1200" dirty="0" smtClean="0"/>
              <a:t>40,5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96350" y="836902"/>
            <a:ext cx="1331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200" dirty="0" smtClean="0"/>
              <a:t>тыс. рублей</a:t>
            </a:r>
            <a:endParaRPr lang="ru-RU" sz="12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51792" y="2996952"/>
            <a:ext cx="3128059" cy="1866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Инициативный проект п. </a:t>
            </a:r>
            <a:r>
              <a:rPr lang="ru-RU" sz="1200" dirty="0" smtClean="0"/>
              <a:t>Новая Калами </a:t>
            </a:r>
            <a:endParaRPr lang="ru-RU" sz="1200" dirty="0"/>
          </a:p>
          <a:p>
            <a:pPr algn="ctr"/>
            <a:r>
              <a:rPr lang="ru-RU" sz="1200" dirty="0"/>
              <a:t> </a:t>
            </a:r>
            <a:r>
              <a:rPr lang="ru-RU" sz="1200" dirty="0" smtClean="0"/>
              <a:t>«Приобретение музыкально-</a:t>
            </a:r>
            <a:r>
              <a:rPr lang="ru-RU" sz="1200" dirty="0" err="1" smtClean="0"/>
              <a:t>аккустического</a:t>
            </a:r>
            <a:r>
              <a:rPr lang="ru-RU" sz="1200" dirty="0" smtClean="0"/>
              <a:t> оборудования в СДК «Калами» всего 703,8</a:t>
            </a:r>
          </a:p>
          <a:p>
            <a:pPr algn="ctr"/>
            <a:r>
              <a:rPr lang="ru-RU" sz="1200" dirty="0" smtClean="0"/>
              <a:t>в том числе:  </a:t>
            </a:r>
            <a:endParaRPr lang="ru-RU" sz="1200" dirty="0"/>
          </a:p>
          <a:p>
            <a:pPr algn="ctr"/>
            <a:r>
              <a:rPr lang="ru-RU" sz="1200" dirty="0"/>
              <a:t>средства краевого бюджета – </a:t>
            </a:r>
            <a:r>
              <a:rPr lang="ru-RU" sz="1200" dirty="0" smtClean="0"/>
              <a:t>598,2</a:t>
            </a:r>
            <a:endParaRPr lang="ru-RU" sz="1200" dirty="0"/>
          </a:p>
          <a:p>
            <a:pPr algn="ctr"/>
            <a:r>
              <a:rPr lang="ru-RU" sz="1200" dirty="0"/>
              <a:t>средства бюджета района – </a:t>
            </a:r>
            <a:r>
              <a:rPr lang="ru-RU" sz="1200" dirty="0" smtClean="0"/>
              <a:t>35,2</a:t>
            </a:r>
            <a:endParaRPr lang="ru-RU" sz="1200" dirty="0"/>
          </a:p>
          <a:p>
            <a:pPr algn="ctr"/>
            <a:r>
              <a:rPr lang="ru-RU" sz="1200" dirty="0"/>
              <a:t>средства юридических лиц – </a:t>
            </a:r>
            <a:r>
              <a:rPr lang="ru-RU" sz="1200" dirty="0" smtClean="0"/>
              <a:t>49,3</a:t>
            </a:r>
            <a:endParaRPr lang="ru-RU" sz="1200" dirty="0"/>
          </a:p>
          <a:p>
            <a:pPr algn="ctr"/>
            <a:r>
              <a:rPr lang="ru-RU" sz="1200" dirty="0"/>
              <a:t>средства физических лиц – </a:t>
            </a:r>
            <a:r>
              <a:rPr lang="ru-RU" sz="1200" dirty="0" smtClean="0"/>
              <a:t>21,1</a:t>
            </a:r>
            <a:endParaRPr lang="ru-RU" sz="12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67744" y="4965861"/>
            <a:ext cx="4608511" cy="1631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Инициативный проект п. </a:t>
            </a:r>
            <a:r>
              <a:rPr lang="ru-RU" sz="1200" dirty="0" smtClean="0"/>
              <a:t>Брянка</a:t>
            </a:r>
            <a:endParaRPr lang="ru-RU" sz="1200" dirty="0"/>
          </a:p>
          <a:p>
            <a:pPr algn="ctr"/>
            <a:r>
              <a:rPr lang="ru-RU" sz="1200" dirty="0"/>
              <a:t> </a:t>
            </a:r>
            <a:r>
              <a:rPr lang="ru-RU" sz="1200" dirty="0" smtClean="0"/>
              <a:t>«Островок детства» всего 884,8</a:t>
            </a:r>
          </a:p>
          <a:p>
            <a:pPr algn="ctr"/>
            <a:r>
              <a:rPr lang="ru-RU" sz="1200" dirty="0" smtClean="0"/>
              <a:t>в том числе:  </a:t>
            </a:r>
            <a:endParaRPr lang="ru-RU" sz="1200" dirty="0"/>
          </a:p>
          <a:p>
            <a:pPr algn="ctr"/>
            <a:r>
              <a:rPr lang="ru-RU" sz="1200" dirty="0"/>
              <a:t>средства краевого бюджета – </a:t>
            </a:r>
            <a:r>
              <a:rPr lang="ru-RU" sz="1200" dirty="0" smtClean="0"/>
              <a:t>699,9</a:t>
            </a:r>
            <a:endParaRPr lang="ru-RU" sz="1200" dirty="0"/>
          </a:p>
          <a:p>
            <a:pPr algn="ctr"/>
            <a:r>
              <a:rPr lang="ru-RU" sz="1200" dirty="0"/>
              <a:t>средства бюджета района – </a:t>
            </a:r>
            <a:r>
              <a:rPr lang="ru-RU" sz="1200" dirty="0" smtClean="0"/>
              <a:t>44,2</a:t>
            </a:r>
            <a:endParaRPr lang="ru-RU" sz="1200" dirty="0"/>
          </a:p>
          <a:p>
            <a:pPr algn="ctr"/>
            <a:r>
              <a:rPr lang="ru-RU" sz="1200" dirty="0"/>
              <a:t>средства юридических лиц – </a:t>
            </a:r>
            <a:r>
              <a:rPr lang="ru-RU" sz="1200" dirty="0" smtClean="0"/>
              <a:t>114,0</a:t>
            </a:r>
            <a:endParaRPr lang="ru-RU" sz="1200" dirty="0"/>
          </a:p>
          <a:p>
            <a:pPr algn="ctr"/>
            <a:r>
              <a:rPr lang="ru-RU" sz="1200" dirty="0"/>
              <a:t>средства физических лиц – </a:t>
            </a:r>
            <a:r>
              <a:rPr lang="ru-RU" sz="1200" dirty="0" smtClean="0"/>
              <a:t>26,5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87178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1080120"/>
          </a:xfrm>
        </p:spPr>
        <p:txBody>
          <a:bodyPr/>
          <a:lstStyle/>
          <a:p>
            <a:pPr algn="ctr"/>
            <a:r>
              <a:rPr lang="ru-RU" sz="1400" dirty="0"/>
              <a:t>Финансовое обеспечение расходных обязательств, направленных на реализацию мероприятий по поддержке инициативных проектов, основанных на участии граждан и направляемых на развитие общественной инфраструктуры территорий городских и сельских населенных пунктов Северо-Енисейского района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47592" y="1850638"/>
            <a:ext cx="3744416" cy="2010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Инициативный </a:t>
            </a:r>
            <a:r>
              <a:rPr lang="ru-RU" sz="1200" dirty="0" smtClean="0"/>
              <a:t>проект</a:t>
            </a:r>
            <a:endParaRPr lang="ru-RU" sz="1200" dirty="0"/>
          </a:p>
          <a:p>
            <a:pPr algn="ctr"/>
            <a:r>
              <a:rPr lang="ru-RU" sz="1200" dirty="0"/>
              <a:t> </a:t>
            </a:r>
            <a:r>
              <a:rPr lang="ru-RU" sz="1200" dirty="0" smtClean="0"/>
              <a:t>«Спортивные рекорды» </a:t>
            </a:r>
          </a:p>
          <a:p>
            <a:pPr algn="ctr"/>
            <a:r>
              <a:rPr lang="ru-RU" sz="1200" dirty="0" smtClean="0"/>
              <a:t>(п. Вангаш, ул. Матроса Бикова)</a:t>
            </a:r>
          </a:p>
          <a:p>
            <a:pPr algn="ctr"/>
            <a:r>
              <a:rPr lang="ru-RU" sz="1200" dirty="0" smtClean="0"/>
              <a:t>всего 431,6</a:t>
            </a:r>
          </a:p>
          <a:p>
            <a:pPr algn="ctr"/>
            <a:r>
              <a:rPr lang="ru-RU" sz="1200" dirty="0" smtClean="0"/>
              <a:t> в том числе:</a:t>
            </a:r>
            <a:endParaRPr lang="ru-RU" sz="1200" dirty="0"/>
          </a:p>
          <a:p>
            <a:pPr algn="ctr"/>
            <a:r>
              <a:rPr lang="ru-RU" sz="1200" dirty="0" smtClean="0"/>
              <a:t>средства </a:t>
            </a:r>
            <a:r>
              <a:rPr lang="ru-RU" sz="1200" dirty="0"/>
              <a:t>бюджета района – </a:t>
            </a:r>
            <a:r>
              <a:rPr lang="ru-RU" sz="1200" dirty="0" smtClean="0"/>
              <a:t>418,7</a:t>
            </a:r>
            <a:endParaRPr lang="ru-RU" sz="1200" dirty="0"/>
          </a:p>
          <a:p>
            <a:pPr algn="ctr"/>
            <a:r>
              <a:rPr lang="ru-RU" sz="1200" dirty="0" smtClean="0"/>
              <a:t>средства </a:t>
            </a:r>
            <a:r>
              <a:rPr lang="ru-RU" sz="1200" dirty="0"/>
              <a:t>физических лиц – </a:t>
            </a:r>
            <a:r>
              <a:rPr lang="ru-RU" sz="1200" dirty="0" smtClean="0"/>
              <a:t>12,9</a:t>
            </a:r>
            <a:endParaRPr lang="ru-RU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1988840"/>
            <a:ext cx="3744416" cy="1639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Инициативный проект «Безопасный уголок» </a:t>
            </a:r>
          </a:p>
          <a:p>
            <a:pPr algn="ctr"/>
            <a:r>
              <a:rPr lang="ru-RU" sz="1200" dirty="0" smtClean="0"/>
              <a:t>(п. Тея, ул. Октябрьская, 20) </a:t>
            </a:r>
          </a:p>
          <a:p>
            <a:pPr algn="ctr"/>
            <a:r>
              <a:rPr lang="ru-RU" sz="1200" dirty="0" smtClean="0"/>
              <a:t>всего 175,1</a:t>
            </a:r>
          </a:p>
          <a:p>
            <a:pPr algn="ctr"/>
            <a:r>
              <a:rPr lang="ru-RU" sz="1200" dirty="0" smtClean="0"/>
              <a:t>в том числе:</a:t>
            </a:r>
          </a:p>
          <a:p>
            <a:pPr algn="ctr"/>
            <a:r>
              <a:rPr lang="ru-RU" sz="1200" dirty="0" smtClean="0"/>
              <a:t>средства </a:t>
            </a:r>
            <a:r>
              <a:rPr lang="ru-RU" sz="1200" dirty="0"/>
              <a:t>бюджета района – </a:t>
            </a:r>
            <a:r>
              <a:rPr lang="ru-RU" sz="1200" dirty="0" smtClean="0"/>
              <a:t>169,8</a:t>
            </a:r>
            <a:endParaRPr lang="ru-RU" sz="1200" dirty="0"/>
          </a:p>
          <a:p>
            <a:pPr algn="ctr"/>
            <a:r>
              <a:rPr lang="ru-RU" sz="1200" dirty="0"/>
              <a:t>средства </a:t>
            </a:r>
            <a:r>
              <a:rPr lang="ru-RU" sz="1200" dirty="0" smtClean="0"/>
              <a:t>физических </a:t>
            </a:r>
            <a:r>
              <a:rPr lang="ru-RU" sz="1200" dirty="0"/>
              <a:t>лиц – </a:t>
            </a:r>
            <a:r>
              <a:rPr lang="ru-RU" sz="1200" dirty="0" smtClean="0"/>
              <a:t>5,3</a:t>
            </a:r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88024" y="4307236"/>
            <a:ext cx="3744416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Инициативный проект  «Моя чистая улица» (п. Новая Калами, ул. Советская и ул. Микрорайон) </a:t>
            </a:r>
            <a:r>
              <a:rPr lang="ru-RU" sz="1200" smtClean="0"/>
              <a:t>всего </a:t>
            </a:r>
            <a:r>
              <a:rPr lang="ru-RU" sz="1200" smtClean="0"/>
              <a:t>182,6</a:t>
            </a:r>
            <a:endParaRPr lang="ru-RU" sz="1200" dirty="0" smtClean="0"/>
          </a:p>
          <a:p>
            <a:pPr algn="ctr"/>
            <a:r>
              <a:rPr lang="ru-RU" sz="1200" dirty="0" smtClean="0"/>
              <a:t>в том числе: </a:t>
            </a:r>
            <a:endParaRPr lang="ru-RU" sz="1200" dirty="0"/>
          </a:p>
          <a:p>
            <a:pPr algn="ctr"/>
            <a:r>
              <a:rPr lang="ru-RU" sz="1200" dirty="0" smtClean="0"/>
              <a:t>средства </a:t>
            </a:r>
            <a:r>
              <a:rPr lang="ru-RU" sz="1200" dirty="0"/>
              <a:t>бюджета района – </a:t>
            </a:r>
            <a:r>
              <a:rPr lang="ru-RU" sz="1200" dirty="0" smtClean="0"/>
              <a:t>169,8</a:t>
            </a:r>
            <a:endParaRPr lang="ru-RU" sz="1200" dirty="0"/>
          </a:p>
          <a:p>
            <a:pPr algn="ctr"/>
            <a:r>
              <a:rPr lang="ru-RU" sz="1200" dirty="0" smtClean="0"/>
              <a:t>средства </a:t>
            </a:r>
            <a:r>
              <a:rPr lang="ru-RU" sz="1200" dirty="0"/>
              <a:t>физических лиц – </a:t>
            </a:r>
            <a:r>
              <a:rPr lang="ru-RU" sz="1200" dirty="0" smtClean="0"/>
              <a:t>12,8</a:t>
            </a:r>
            <a:endParaRPr lang="ru-RU" sz="1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47592" y="4392294"/>
            <a:ext cx="3839660" cy="1866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Инициативный </a:t>
            </a:r>
            <a:r>
              <a:rPr lang="ru-RU" sz="1200" dirty="0" smtClean="0"/>
              <a:t>проект</a:t>
            </a:r>
            <a:endParaRPr lang="ru-RU" sz="1200" dirty="0"/>
          </a:p>
          <a:p>
            <a:pPr algn="ctr"/>
            <a:r>
              <a:rPr lang="ru-RU" sz="1200" dirty="0"/>
              <a:t> «Монтаж деревянных тротуаров» (п. Вельмо, ул. Лесная) </a:t>
            </a:r>
            <a:r>
              <a:rPr lang="ru-RU" sz="1200" dirty="0" smtClean="0"/>
              <a:t>всего 98,4</a:t>
            </a:r>
          </a:p>
          <a:p>
            <a:pPr algn="ctr"/>
            <a:r>
              <a:rPr lang="ru-RU" sz="1200" dirty="0" smtClean="0"/>
              <a:t>в том числе:  </a:t>
            </a:r>
            <a:endParaRPr lang="ru-RU" sz="1200" dirty="0"/>
          </a:p>
          <a:p>
            <a:pPr algn="ctr"/>
            <a:r>
              <a:rPr lang="ru-RU" sz="1200" dirty="0" smtClean="0"/>
              <a:t>средства </a:t>
            </a:r>
            <a:r>
              <a:rPr lang="ru-RU" sz="1200" dirty="0"/>
              <a:t>бюджета района – </a:t>
            </a:r>
            <a:r>
              <a:rPr lang="ru-RU" sz="1200" dirty="0" smtClean="0"/>
              <a:t>88,6</a:t>
            </a:r>
            <a:endParaRPr lang="ru-RU" sz="1200" dirty="0"/>
          </a:p>
          <a:p>
            <a:pPr algn="ctr"/>
            <a:r>
              <a:rPr lang="ru-RU" sz="1200" dirty="0" smtClean="0"/>
              <a:t>средства </a:t>
            </a:r>
            <a:r>
              <a:rPr lang="ru-RU" sz="1200" dirty="0"/>
              <a:t>физических лиц – </a:t>
            </a:r>
            <a:r>
              <a:rPr lang="ru-RU" sz="1200" dirty="0" smtClean="0"/>
              <a:t>9,8</a:t>
            </a:r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24328" y="1507079"/>
            <a:ext cx="1296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200" dirty="0" smtClean="0"/>
              <a:t>тыс.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6983018"/>
      </p:ext>
    </p:extLst>
  </p:cSld>
  <p:clrMapOvr>
    <a:masterClrMapping/>
  </p:clrMapOvr>
</p:sld>
</file>

<file path=ppt/theme/theme1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1116</Words>
  <Application>Microsoft Office PowerPoint</Application>
  <PresentationFormat>Экран (4:3)</PresentationFormat>
  <Paragraphs>162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1_Воздушный поток</vt:lpstr>
      <vt:lpstr>Участие в конкурсном отборе проводимом в рамках реализации мероприятий подпрограммы «Поддержка местных инициатив»  государственной программы Красноярского края «Содействие развитию местного самоуправления» </vt:lpstr>
      <vt:lpstr>Участие в конкурсном отборе проводимом в рамках реализации мероприятий подпрограммы «Поддержка местных инициатив»  государственной программы Красноярского края «Содействие развитию местного самоуправления»</vt:lpstr>
      <vt:lpstr>Финансовое обеспечение мероприятий, имеющих приоритетное значение для жителей Северо-Енисейского района по решению вопросов местного значения или иных вопросов, право решения которых предоставлено органам местного самоуправления муниципального района (инициативных проектов) в 2023 году</vt:lpstr>
      <vt:lpstr>Расходы направленные на реализацию мероприятий по поддержке местных инициатив, в рамках подпрограммы «Поддержка местных инициатив» государственной программы Красноярского края «Содействие развитию местного самоуправления»</vt:lpstr>
      <vt:lpstr>Финансовое обеспечение расходных обязательств, направленных на реализацию мероприятий по поддержке инициативных проектов, основанных на участии граждан и направляемых на развитие общественной инфраструктуры территорий городских и сельских населенных пунктов Северо-Енисейского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Расходы  на реализацию муниципальных программ  и непрограммных расходов в 2022-2024 годах (тыс. рублей) </dc:title>
  <dc:creator>User3</dc:creator>
  <cp:lastModifiedBy>User3</cp:lastModifiedBy>
  <cp:revision>122</cp:revision>
  <cp:lastPrinted>2024-01-11T07:45:29Z</cp:lastPrinted>
  <dcterms:created xsi:type="dcterms:W3CDTF">2022-11-03T08:19:43Z</dcterms:created>
  <dcterms:modified xsi:type="dcterms:W3CDTF">2024-01-11T07:55:20Z</dcterms:modified>
</cp:coreProperties>
</file>