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816" r:id="rId6"/>
  </p:sldMasterIdLst>
  <p:notesMasterIdLst>
    <p:notesMasterId r:id="rId59"/>
  </p:notesMasterIdLst>
  <p:sldIdLst>
    <p:sldId id="300" r:id="rId7"/>
    <p:sldId id="295" r:id="rId8"/>
    <p:sldId id="364" r:id="rId9"/>
    <p:sldId id="363" r:id="rId10"/>
    <p:sldId id="334" r:id="rId11"/>
    <p:sldId id="388" r:id="rId12"/>
    <p:sldId id="350" r:id="rId13"/>
    <p:sldId id="308" r:id="rId14"/>
    <p:sldId id="347" r:id="rId15"/>
    <p:sldId id="394" r:id="rId16"/>
    <p:sldId id="395" r:id="rId17"/>
    <p:sldId id="396" r:id="rId18"/>
    <p:sldId id="397" r:id="rId19"/>
    <p:sldId id="398" r:id="rId20"/>
    <p:sldId id="257" r:id="rId21"/>
    <p:sldId id="258" r:id="rId22"/>
    <p:sldId id="345" r:id="rId23"/>
    <p:sldId id="344" r:id="rId24"/>
    <p:sldId id="261" r:id="rId25"/>
    <p:sldId id="260" r:id="rId26"/>
    <p:sldId id="279" r:id="rId27"/>
    <p:sldId id="280" r:id="rId28"/>
    <p:sldId id="272" r:id="rId29"/>
    <p:sldId id="273" r:id="rId30"/>
    <p:sldId id="290" r:id="rId31"/>
    <p:sldId id="291" r:id="rId32"/>
    <p:sldId id="265" r:id="rId33"/>
    <p:sldId id="266" r:id="rId34"/>
    <p:sldId id="284" r:id="rId35"/>
    <p:sldId id="285" r:id="rId36"/>
    <p:sldId id="281" r:id="rId37"/>
    <p:sldId id="296" r:id="rId38"/>
    <p:sldId id="297" r:id="rId39"/>
    <p:sldId id="289" r:id="rId40"/>
    <p:sldId id="282" r:id="rId41"/>
    <p:sldId id="286" r:id="rId42"/>
    <p:sldId id="287" r:id="rId43"/>
    <p:sldId id="389" r:id="rId44"/>
    <p:sldId id="390" r:id="rId45"/>
    <p:sldId id="391" r:id="rId46"/>
    <p:sldId id="392" r:id="rId47"/>
    <p:sldId id="393" r:id="rId48"/>
    <p:sldId id="267" r:id="rId49"/>
    <p:sldId id="269" r:id="rId50"/>
    <p:sldId id="268" r:id="rId51"/>
    <p:sldId id="293" r:id="rId52"/>
    <p:sldId id="294" r:id="rId53"/>
    <p:sldId id="351" r:id="rId54"/>
    <p:sldId id="356" r:id="rId55"/>
    <p:sldId id="362" r:id="rId56"/>
    <p:sldId id="374" r:id="rId57"/>
    <p:sldId id="386" r:id="rId5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>
      <p:cViewPr>
        <p:scale>
          <a:sx n="110" d="100"/>
          <a:sy n="110" d="100"/>
        </p:scale>
        <p:origin x="-164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92.5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35101655371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890801606839E-2"/>
                  <c:y val="0.25867496204125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06485829059931E-2"/>
                  <c:y val="0.2234011035810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23891497435958E-2"/>
                  <c:y val="0.22340110358108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106304.9</c:v>
                </c:pt>
                <c:pt idx="1">
                  <c:v>131394.79999999999</c:v>
                </c:pt>
                <c:pt idx="2">
                  <c:v>101180.5</c:v>
                </c:pt>
                <c:pt idx="3">
                  <c:v>101180.5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749056"/>
        <c:axId val="123965376"/>
        <c:axId val="0"/>
      </c:bar3DChart>
      <c:catAx>
        <c:axId val="16874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3965376"/>
        <c:crosses val="autoZero"/>
        <c:auto val="1"/>
        <c:lblAlgn val="ctr"/>
        <c:lblOffset val="100"/>
        <c:noMultiLvlLbl val="0"/>
      </c:catAx>
      <c:valAx>
        <c:axId val="12396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749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(5 учреждений)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585</c:v>
                </c:pt>
                <c:pt idx="1">
                  <c:v>520</c:v>
                </c:pt>
                <c:pt idx="2">
                  <c:v>542</c:v>
                </c:pt>
                <c:pt idx="3">
                  <c:v>476</c:v>
                </c:pt>
                <c:pt idx="4">
                  <c:v>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138688"/>
        <c:axId val="175236800"/>
        <c:axId val="0"/>
      </c:bar3DChart>
      <c:catAx>
        <c:axId val="1691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236800"/>
        <c:crosses val="autoZero"/>
        <c:auto val="1"/>
        <c:lblAlgn val="ctr"/>
        <c:lblOffset val="100"/>
        <c:noMultiLvlLbl val="0"/>
      </c:catAx>
      <c:valAx>
        <c:axId val="17523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13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13154580050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13154580050383E-2"/>
                  <c:y val="-7.3413247796301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13154580050383E-2"/>
                  <c:y val="7.3413247796301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 
(план)</c:v>
                </c:pt>
                <c:pt idx="2">
                  <c:v>2022 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8170.5</c:v>
                </c:pt>
                <c:pt idx="1">
                  <c:v>7984.9</c:v>
                </c:pt>
                <c:pt idx="2">
                  <c:v>7557.8</c:v>
                </c:pt>
                <c:pt idx="3">
                  <c:v>5264.1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72176662914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 
(план)</c:v>
                </c:pt>
                <c:pt idx="2">
                  <c:v>2022 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3337.3</c:v>
                </c:pt>
                <c:pt idx="1">
                  <c:v>3261.4</c:v>
                </c:pt>
                <c:pt idx="2">
                  <c:v>3394.2</c:v>
                </c:pt>
                <c:pt idx="3">
                  <c:v>2176.9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32951104143217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 
(план)</c:v>
                </c:pt>
                <c:pt idx="2">
                  <c:v>2022 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33.9</c:v>
                </c:pt>
                <c:pt idx="2">
                  <c:v>35.299999999999997</c:v>
                </c:pt>
                <c:pt idx="3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640320"/>
        <c:axId val="173838272"/>
      </c:barChart>
      <c:catAx>
        <c:axId val="17164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38272"/>
        <c:crosses val="autoZero"/>
        <c:auto val="1"/>
        <c:lblAlgn val="ctr"/>
        <c:lblOffset val="100"/>
        <c:noMultiLvlLbl val="0"/>
      </c:catAx>
      <c:valAx>
        <c:axId val="173838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640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8038.2</c:v>
                </c:pt>
                <c:pt idx="1">
                  <c:v>8038.2</c:v>
                </c:pt>
                <c:pt idx="2">
                  <c:v>8891.7999999999993</c:v>
                </c:pt>
                <c:pt idx="3">
                  <c:v>6096.2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444480"/>
        <c:axId val="173834240"/>
      </c:barChart>
      <c:catAx>
        <c:axId val="17544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34240"/>
        <c:crosses val="autoZero"/>
        <c:auto val="1"/>
        <c:lblAlgn val="ctr"/>
        <c:lblOffset val="100"/>
        <c:noMultiLvlLbl val="0"/>
      </c:catAx>
      <c:valAx>
        <c:axId val="17383424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4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(план)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15224.4</c:v>
                </c:pt>
                <c:pt idx="3">
                  <c:v>7442.8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641344"/>
        <c:axId val="173840576"/>
      </c:barChart>
      <c:catAx>
        <c:axId val="17164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40576"/>
        <c:crosses val="autoZero"/>
        <c:auto val="1"/>
        <c:lblAlgn val="ctr"/>
        <c:lblOffset val="100"/>
        <c:noMultiLvlLbl val="0"/>
      </c:catAx>
      <c:valAx>
        <c:axId val="17384057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64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
(план)</c:v>
                </c:pt>
                <c:pt idx="1">
                  <c:v>2023
(план</c:v>
                </c:pt>
                <c:pt idx="2">
                  <c:v>2022
(план)</c:v>
                </c:pt>
                <c:pt idx="3">
                  <c:v>2021
(факт)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2774.9</c:v>
                </c:pt>
                <c:pt idx="3">
                  <c:v>1951.9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444992"/>
        <c:axId val="175239104"/>
      </c:barChart>
      <c:catAx>
        <c:axId val="175444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239104"/>
        <c:crosses val="autoZero"/>
        <c:auto val="1"/>
        <c:lblAlgn val="ctr"/>
        <c:lblOffset val="100"/>
        <c:noMultiLvlLbl val="0"/>
      </c:catAx>
      <c:valAx>
        <c:axId val="17523910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4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97503920329436E-2"/>
          <c:y val="6.1238145256587655E-2"/>
          <c:w val="0.91860034677385571"/>
          <c:h val="0.734784518891840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0.2216765802106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0.19361625360171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637670701240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839645808584E-3"/>
                  <c:y val="0.27041272221176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50910</c:v>
                </c:pt>
                <c:pt idx="1">
                  <c:v>58600</c:v>
                </c:pt>
                <c:pt idx="2">
                  <c:v>65276.5</c:v>
                </c:pt>
                <c:pt idx="3">
                  <c:v>64812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4131880883692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196E-3"/>
                  <c:y val="0.18239212295814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7779723342855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0.2553489721413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44900</c:v>
                </c:pt>
                <c:pt idx="1">
                  <c:v>59900</c:v>
                </c:pt>
                <c:pt idx="2">
                  <c:v>69439.7</c:v>
                </c:pt>
                <c:pt idx="3">
                  <c:v>65993.600000000006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0.1487197310274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9612929613426E-3"/>
                  <c:y val="0.2788984549390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16049382716049E-3"/>
                  <c:y val="0.2553489721413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44227</c:v>
                </c:pt>
                <c:pt idx="1">
                  <c:v>57017.42</c:v>
                </c:pt>
                <c:pt idx="2">
                  <c:v>72481.2</c:v>
                </c:pt>
                <c:pt idx="3">
                  <c:v>69022.7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54120092566852E-3"/>
                  <c:y val="0.24539991125806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08240185134221E-3"/>
                  <c:y val="0.12042782202947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270600462834266E-3"/>
                  <c:y val="0.2931167743736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3340167894024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51077.81</c:v>
                </c:pt>
                <c:pt idx="1">
                  <c:v>60238.27</c:v>
                </c:pt>
                <c:pt idx="2">
                  <c:v>76286.600000000006</c:v>
                </c:pt>
                <c:pt idx="3">
                  <c:v>81340.100000000006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716224"/>
        <c:axId val="196262656"/>
        <c:axId val="0"/>
      </c:bar3DChart>
      <c:catAx>
        <c:axId val="23371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262656"/>
        <c:crosses val="autoZero"/>
        <c:auto val="1"/>
        <c:lblAlgn val="ctr"/>
        <c:lblOffset val="100"/>
        <c:noMultiLvlLbl val="0"/>
      </c:catAx>
      <c:valAx>
        <c:axId val="19626265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7162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80</c:v>
                </c:pt>
                <c:pt idx="1">
                  <c:v>8.9653186598144536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80.806025766559202</c:v>
                </c:pt>
                <c:pt idx="1">
                  <c:v>9.0797954827009555</c:v>
                </c:pt>
                <c:pt idx="2">
                  <c:v>10.114178750739846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Формирование комфортной городской (сельской) среды Северо-Енисейского района на 2018-2024 годы</c:v>
                </c:pt>
                <c:pt idx="4">
                  <c:v>Благоустройство территории</c:v>
                </c:pt>
                <c:pt idx="5">
                  <c:v>Управление муниципальным имуществом</c:v>
                </c:pt>
                <c:pt idx="6">
                  <c:v>Содействие развитию гражданского общества</c:v>
                </c:pt>
                <c:pt idx="7">
                  <c:v>Управление муниципальными финансами</c:v>
                </c:pt>
                <c:pt idx="8">
                  <c:v>Создание условий для обеспечения доступным и комфортным жильем граждан Северо-Енисейского района</c:v>
                </c:pt>
                <c:pt idx="9">
                  <c:v>Развитие местного самоуправления</c:v>
                </c:pt>
                <c:pt idx="10">
                  <c:v>Развитие транспортной системы Северо-Енисейского района</c:v>
                </c:pt>
                <c:pt idx="11">
                  <c:v>Развитие физической культуры, спорта и молодежной политики</c:v>
                </c:pt>
                <c:pt idx="12">
                  <c:v>Развитие культуры</c:v>
                </c:pt>
                <c:pt idx="13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4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5">
                  <c:v>Развитие образования</c:v>
                </c:pt>
              </c:strCache>
            </c:strRef>
          </c:cat>
          <c:val>
            <c:numRef>
              <c:f>Лист1!$B$3:$B$18</c:f>
              <c:numCache>
                <c:formatCode>#,##0</c:formatCode>
                <c:ptCount val="16"/>
                <c:pt idx="0">
                  <c:v>276204.90000000002</c:v>
                </c:pt>
                <c:pt idx="1">
                  <c:v>3800</c:v>
                </c:pt>
                <c:pt idx="2">
                  <c:v>23195.1</c:v>
                </c:pt>
                <c:pt idx="3">
                  <c:v>0</c:v>
                </c:pt>
                <c:pt idx="4">
                  <c:v>29805.9</c:v>
                </c:pt>
                <c:pt idx="5">
                  <c:v>27150.3</c:v>
                </c:pt>
                <c:pt idx="6">
                  <c:v>29345.5</c:v>
                </c:pt>
                <c:pt idx="7">
                  <c:v>549933.30000000005</c:v>
                </c:pt>
                <c:pt idx="8">
                  <c:v>301975.3</c:v>
                </c:pt>
                <c:pt idx="9">
                  <c:v>30559.9</c:v>
                </c:pt>
                <c:pt idx="10">
                  <c:v>85807.4</c:v>
                </c:pt>
                <c:pt idx="11">
                  <c:v>92497.5</c:v>
                </c:pt>
                <c:pt idx="12">
                  <c:v>163119.5</c:v>
                </c:pt>
                <c:pt idx="13">
                  <c:v>52876.4</c:v>
                </c:pt>
                <c:pt idx="14">
                  <c:v>416635.3</c:v>
                </c:pt>
                <c:pt idx="15">
                  <c:v>665471.30000000005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Формирование комфортной городской (сельской) среды Северо-Енисейского района на 2018-2024 годы</c:v>
                </c:pt>
                <c:pt idx="4">
                  <c:v>Благоустройство территории</c:v>
                </c:pt>
                <c:pt idx="5">
                  <c:v>Управление муниципальным имуществом</c:v>
                </c:pt>
                <c:pt idx="6">
                  <c:v>Содействие развитию гражданского общества</c:v>
                </c:pt>
                <c:pt idx="7">
                  <c:v>Управление муниципальными финансами</c:v>
                </c:pt>
                <c:pt idx="8">
                  <c:v>Создание условий для обеспечения доступным и комфортным жильем граждан Северо-Енисейского района</c:v>
                </c:pt>
                <c:pt idx="9">
                  <c:v>Развитие местного самоуправления</c:v>
                </c:pt>
                <c:pt idx="10">
                  <c:v>Развитие транспортной системы Северо-Енисейского района</c:v>
                </c:pt>
                <c:pt idx="11">
                  <c:v>Развитие физической культуры, спорта и молодежной политики</c:v>
                </c:pt>
                <c:pt idx="12">
                  <c:v>Развитие культуры</c:v>
                </c:pt>
                <c:pt idx="13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4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5">
                  <c:v>Развитие образования</c:v>
                </c:pt>
              </c:strCache>
            </c:strRef>
          </c:cat>
          <c:val>
            <c:numRef>
              <c:f>Лист1!$C$3:$C$18</c:f>
              <c:numCache>
                <c:formatCode>#,##0</c:formatCode>
                <c:ptCount val="16"/>
                <c:pt idx="0">
                  <c:v>276085.90000000002</c:v>
                </c:pt>
                <c:pt idx="1">
                  <c:v>4700</c:v>
                </c:pt>
                <c:pt idx="2">
                  <c:v>23205.4</c:v>
                </c:pt>
                <c:pt idx="3">
                  <c:v>42.7</c:v>
                </c:pt>
                <c:pt idx="4">
                  <c:v>48497.7</c:v>
                </c:pt>
                <c:pt idx="5">
                  <c:v>50694</c:v>
                </c:pt>
                <c:pt idx="6">
                  <c:v>29345.5</c:v>
                </c:pt>
                <c:pt idx="7">
                  <c:v>539157.80000000005</c:v>
                </c:pt>
                <c:pt idx="8">
                  <c:v>208921.7</c:v>
                </c:pt>
                <c:pt idx="9">
                  <c:v>30560</c:v>
                </c:pt>
                <c:pt idx="10">
                  <c:v>101326.7</c:v>
                </c:pt>
                <c:pt idx="11">
                  <c:v>91211.5</c:v>
                </c:pt>
                <c:pt idx="12">
                  <c:v>169522</c:v>
                </c:pt>
                <c:pt idx="13">
                  <c:v>55806.6</c:v>
                </c:pt>
                <c:pt idx="14">
                  <c:v>427059.9</c:v>
                </c:pt>
                <c:pt idx="15">
                  <c:v>676986.6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Формирование комфортной городской (сельской) среды Северо-Енисейского района на 2018-2024 годы</c:v>
                </c:pt>
                <c:pt idx="4">
                  <c:v>Благоустройство территории</c:v>
                </c:pt>
                <c:pt idx="5">
                  <c:v>Управление муниципальным имуществом</c:v>
                </c:pt>
                <c:pt idx="6">
                  <c:v>Содействие развитию гражданского общества</c:v>
                </c:pt>
                <c:pt idx="7">
                  <c:v>Управление муниципальными финансами</c:v>
                </c:pt>
                <c:pt idx="8">
                  <c:v>Создание условий для обеспечения доступным и комфортным жильем граждан Северо-Енисейского района</c:v>
                </c:pt>
                <c:pt idx="9">
                  <c:v>Развитие местного самоуправления</c:v>
                </c:pt>
                <c:pt idx="10">
                  <c:v>Развитие транспортной системы Северо-Енисейского района</c:v>
                </c:pt>
                <c:pt idx="11">
                  <c:v>Развитие физической культуры, спорта и молодежной политики</c:v>
                </c:pt>
                <c:pt idx="12">
                  <c:v>Развитие культуры</c:v>
                </c:pt>
                <c:pt idx="13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4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5">
                  <c:v>Развитие образования</c:v>
                </c:pt>
              </c:strCache>
            </c:strRef>
          </c:cat>
          <c:val>
            <c:numRef>
              <c:f>Лист1!$D$3:$D$18</c:f>
              <c:numCache>
                <c:formatCode>#,##0</c:formatCode>
                <c:ptCount val="16"/>
                <c:pt idx="0">
                  <c:v>310911</c:v>
                </c:pt>
                <c:pt idx="1">
                  <c:v>8500</c:v>
                </c:pt>
                <c:pt idx="2">
                  <c:v>26340</c:v>
                </c:pt>
                <c:pt idx="3">
                  <c:v>4339</c:v>
                </c:pt>
                <c:pt idx="4">
                  <c:v>128129.4</c:v>
                </c:pt>
                <c:pt idx="5">
                  <c:v>128692.4</c:v>
                </c:pt>
                <c:pt idx="6">
                  <c:v>34990.400000000001</c:v>
                </c:pt>
                <c:pt idx="7">
                  <c:v>567468.19999999995</c:v>
                </c:pt>
                <c:pt idx="8">
                  <c:v>463874</c:v>
                </c:pt>
                <c:pt idx="9">
                  <c:v>107411.5</c:v>
                </c:pt>
                <c:pt idx="10">
                  <c:v>148255.20000000001</c:v>
                </c:pt>
                <c:pt idx="11">
                  <c:v>110197</c:v>
                </c:pt>
                <c:pt idx="12">
                  <c:v>264484.2</c:v>
                </c:pt>
                <c:pt idx="13">
                  <c:v>50797.3</c:v>
                </c:pt>
                <c:pt idx="14">
                  <c:v>954221.1</c:v>
                </c:pt>
                <c:pt idx="15">
                  <c:v>818304.3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92096"/>
        <c:axId val="100968128"/>
      </c:barChart>
      <c:catAx>
        <c:axId val="113092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68128"/>
        <c:crosses val="autoZero"/>
        <c:auto val="1"/>
        <c:lblAlgn val="ctr"/>
        <c:lblOffset val="100"/>
        <c:noMultiLvlLbl val="0"/>
      </c:catAx>
      <c:valAx>
        <c:axId val="10096812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92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926880884202828"/>
          <c:y val="1.3227696922564159E-2"/>
          <c:w val="0.64456891289259377"/>
          <c:h val="3.739949033440728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392934.3</c:v>
                </c:pt>
                <c:pt idx="1">
                  <c:v>6591.6</c:v>
                </c:pt>
                <c:pt idx="2">
                  <c:v>63511.1</c:v>
                </c:pt>
                <c:pt idx="3">
                  <c:v>257514.7</c:v>
                </c:pt>
                <c:pt idx="4">
                  <c:v>1583106.6</c:v>
                </c:pt>
                <c:pt idx="5">
                  <c:v>2297.6</c:v>
                </c:pt>
                <c:pt idx="6">
                  <c:v>813797.3</c:v>
                </c:pt>
                <c:pt idx="7">
                  <c:v>247421.7</c:v>
                </c:pt>
                <c:pt idx="8">
                  <c:v>16007.5</c:v>
                </c:pt>
                <c:pt idx="9">
                  <c:v>81875.5</c:v>
                </c:pt>
                <c:pt idx="10">
                  <c:v>98507.199999999997</c:v>
                </c:pt>
                <c:pt idx="11">
                  <c:v>34990.400000000001</c:v>
                </c:pt>
                <c:pt idx="12">
                  <c:v>528359.6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742828652749434E-2"/>
          <c:y val="0.37247054248874306"/>
          <c:w val="0.9833927483264735"/>
          <c:h val="0.61507986040766716"/>
        </c:manualLayout>
      </c:layout>
      <c:overlay val="0"/>
      <c:txPr>
        <a:bodyPr/>
        <a:lstStyle/>
        <a:p>
          <a:pPr>
            <a:defRPr sz="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88985731637324E-2"/>
          <c:y val="0.2660665378654381"/>
          <c:w val="0.92230705231732979"/>
          <c:h val="0.51540882005336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 
(7 учреждений)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1313</c:v>
                </c:pt>
                <c:pt idx="1">
                  <c:v>1297</c:v>
                </c:pt>
                <c:pt idx="2">
                  <c:v>1295</c:v>
                </c:pt>
                <c:pt idx="3">
                  <c:v>1242</c:v>
                </c:pt>
                <c:pt idx="4">
                  <c:v>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748544"/>
        <c:axId val="90456640"/>
        <c:axId val="0"/>
      </c:bar3DChart>
      <c:catAx>
        <c:axId val="16874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0456640"/>
        <c:crosses val="autoZero"/>
        <c:auto val="1"/>
        <c:lblAlgn val="ctr"/>
        <c:lblOffset val="100"/>
        <c:noMultiLvlLbl val="0"/>
      </c:catAx>
      <c:valAx>
        <c:axId val="9045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74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
(2 учреждения)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1466</c:v>
                </c:pt>
                <c:pt idx="1">
                  <c:v>1483</c:v>
                </c:pt>
                <c:pt idx="2">
                  <c:v>1561</c:v>
                </c:pt>
                <c:pt idx="3">
                  <c:v>1520</c:v>
                </c:pt>
                <c:pt idx="4">
                  <c:v>1548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137664"/>
        <c:axId val="90462976"/>
        <c:axId val="0"/>
      </c:bar3DChart>
      <c:catAx>
        <c:axId val="1691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0462976"/>
        <c:crosses val="autoZero"/>
        <c:auto val="1"/>
        <c:lblAlgn val="ctr"/>
        <c:lblOffset val="100"/>
        <c:noMultiLvlLbl val="0"/>
      </c:catAx>
      <c:valAx>
        <c:axId val="90462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13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797889840196969E-7"/>
                  <c:y val="0.33267218623392475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2178145748928316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7328038820059E-2"/>
                  <c:y val="0.22178145748928316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46660048525075E-2"/>
                  <c:y val="0.18676333262255423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 rot="-5400000" vert="horz" anchor="t" anchorCtr="0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157971.29999999999</c:v>
                </c:pt>
                <c:pt idx="1">
                  <c:v>199177.5</c:v>
                </c:pt>
                <c:pt idx="2">
                  <c:v>170042.3</c:v>
                </c:pt>
                <c:pt idx="3">
                  <c:v>170042.3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641856"/>
        <c:axId val="110537536"/>
        <c:axId val="0"/>
      </c:bar3DChart>
      <c:catAx>
        <c:axId val="1716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0537536"/>
        <c:crosses val="autoZero"/>
        <c:auto val="1"/>
        <c:lblAlgn val="ctr"/>
        <c:lblOffset val="100"/>
        <c:noMultiLvlLbl val="0"/>
      </c:catAx>
      <c:valAx>
        <c:axId val="110537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6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17367911501896E-2"/>
                  <c:y val="0.32795173550753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56490548669241E-2"/>
                  <c:y val="0.29343050019095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5315572565494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39122637167299E-3"/>
                  <c:y val="0.27616988253266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384608.2</c:v>
                </c:pt>
                <c:pt idx="1">
                  <c:v>381885.6</c:v>
                </c:pt>
                <c:pt idx="2">
                  <c:v>307193.40000000002</c:v>
                </c:pt>
                <c:pt idx="3">
                  <c:v>295341.59999999998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640832"/>
        <c:axId val="110540992"/>
        <c:axId val="0"/>
      </c:bar3DChart>
      <c:catAx>
        <c:axId val="17164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0540992"/>
        <c:crosses val="autoZero"/>
        <c:auto val="1"/>
        <c:lblAlgn val="ctr"/>
        <c:lblOffset val="100"/>
        <c:noMultiLvlLbl val="0"/>
      </c:catAx>
      <c:valAx>
        <c:axId val="11054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64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5F760-C37F-4E64-B52F-D0B7BC95EBD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BA8247-B8EE-4199-BC4E-55727E0A58B4}">
      <dgm:prSet custT="1"/>
      <dgm:spPr/>
      <dgm:t>
        <a:bodyPr lIns="0" rIns="0"/>
        <a:lstStyle/>
        <a:p>
          <a:pPr algn="ctr" rtl="0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 – </a:t>
          </a:r>
        </a:p>
        <a:p>
          <a:pPr algn="ctr" rtl="0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111 684,7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2E2C0-BE7A-46A9-909F-7EE0091F9228}" type="parTrans" cxnId="{D630AA0F-F4A1-429E-843C-7615CCCB1DBB}">
      <dgm:prSet/>
      <dgm:spPr/>
      <dgm:t>
        <a:bodyPr/>
        <a:lstStyle/>
        <a:p>
          <a:endParaRPr lang="ru-RU"/>
        </a:p>
      </dgm:t>
    </dgm:pt>
    <dgm:pt modelId="{E9865047-17B4-4DDB-B455-5D4D4A7B92EC}" type="sibTrans" cxnId="{D630AA0F-F4A1-429E-843C-7615CCCB1DBB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656B178-255D-4FB6-B5EF-D45DED474B11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 –</a:t>
          </a:r>
        </a:p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3 603,9</a:t>
          </a:r>
        </a:p>
      </dgm:t>
    </dgm:pt>
    <dgm:pt modelId="{6C7ACD20-9DBA-4429-99A5-66BEFD2F1505}" type="parTrans" cxnId="{EE2DC7CD-9D60-4278-864C-24493FC77D3C}">
      <dgm:prSet/>
      <dgm:spPr/>
      <dgm:t>
        <a:bodyPr/>
        <a:lstStyle/>
        <a:p>
          <a:endParaRPr lang="ru-RU"/>
        </a:p>
      </dgm:t>
    </dgm:pt>
    <dgm:pt modelId="{37FDFE8B-2783-4628-8BE3-64ADA886A325}" type="sibTrans" cxnId="{EE2DC7CD-9D60-4278-864C-24493FC77D3C}">
      <dgm:prSet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A5CFD4-D651-4DE4-8FE0-295725F32891}">
      <dgm:prSet custT="1"/>
      <dgm:spPr/>
      <dgm:t>
        <a:bodyPr/>
        <a:lstStyle/>
        <a:p>
          <a:pPr algn="ctr"/>
          <a:r>
            <a:rPr lang="ru-RU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 – 705,0</a:t>
          </a:r>
        </a:p>
      </dgm:t>
    </dgm:pt>
    <dgm:pt modelId="{22F17BAE-0A3A-4D6D-BE7D-11CBAC86C904}" type="parTrans" cxnId="{AB66BA24-7DE4-4A50-93F7-FD6A09D87312}">
      <dgm:prSet/>
      <dgm:spPr/>
      <dgm:t>
        <a:bodyPr/>
        <a:lstStyle/>
        <a:p>
          <a:endParaRPr lang="ru-RU"/>
        </a:p>
      </dgm:t>
    </dgm:pt>
    <dgm:pt modelId="{01C410C1-2150-4219-9878-77263906C206}" type="sibTrans" cxnId="{AB66BA24-7DE4-4A50-93F7-FD6A09D87312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F9C63B1-895D-4D59-BF22-FB3CF67180F6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госпошлина за выдачу органом местного самоуправления специального разрешения на движение транспортных средств, осуществляющих перевозки опасных, тяжеловесных и (или) крупногабаритных грузов – 238,8</a:t>
          </a:r>
        </a:p>
      </dgm:t>
    </dgm:pt>
    <dgm:pt modelId="{914967AD-AD8E-4BC3-8859-430D20045354}" type="parTrans" cxnId="{84C0863B-E3A6-4412-A3C6-BA61C6347BA3}">
      <dgm:prSet/>
      <dgm:spPr/>
      <dgm:t>
        <a:bodyPr/>
        <a:lstStyle/>
        <a:p>
          <a:endParaRPr lang="ru-RU"/>
        </a:p>
      </dgm:t>
    </dgm:pt>
    <dgm:pt modelId="{A1246CE0-F4BF-4123-AD35-449D6A0FCBA1}" type="sibTrans" cxnId="{84C0863B-E3A6-4412-A3C6-BA61C6347BA3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82BB63B-BEBE-4328-AE52-09F5AF9D1C8C}">
      <dgm:prSet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Прочие безвозмездные поступления (средства  физических лиц) – 10,5</a:t>
          </a:r>
        </a:p>
      </dgm:t>
    </dgm:pt>
    <dgm:pt modelId="{116AE0BE-3C20-4493-B3DC-EF2F45196A74}" type="parTrans" cxnId="{0B7BED82-C01F-407C-B008-7800DBEA1D7A}">
      <dgm:prSet/>
      <dgm:spPr/>
      <dgm:t>
        <a:bodyPr/>
        <a:lstStyle/>
        <a:p>
          <a:endParaRPr lang="ru-RU"/>
        </a:p>
      </dgm:t>
    </dgm:pt>
    <dgm:pt modelId="{0DAB187C-7AB2-4356-BAB8-46D1E6A36F68}" type="sibTrans" cxnId="{0B7BED82-C01F-407C-B008-7800DBEA1D7A}">
      <dgm:prSet/>
      <dgm:spPr/>
      <dgm:t>
        <a:bodyPr/>
        <a:lstStyle/>
        <a:p>
          <a:endParaRPr lang="ru-RU"/>
        </a:p>
      </dgm:t>
    </dgm:pt>
    <dgm:pt modelId="{E6A0A7A2-EAE0-4663-8281-6F7DB6193A22}" type="pres">
      <dgm:prSet presAssocID="{9BD5F760-C37F-4E64-B52F-D0B7BC95EB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9D881-C90D-4E61-8FED-8F63FBEC6CC2}" type="pres">
      <dgm:prSet presAssocID="{9BD5F760-C37F-4E64-B52F-D0B7BC95EBD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7093B99-4B4B-4488-ACB8-C4736A308AE7}" type="pres">
      <dgm:prSet presAssocID="{9BD5F760-C37F-4E64-B52F-D0B7BC95EBD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87F97-87F5-4364-BA20-566A8910116D}" type="pres">
      <dgm:prSet presAssocID="{9BD5F760-C37F-4E64-B52F-D0B7BC95EBD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D702D-9CFD-4506-BAC2-DFA9F9B3F5C9}" type="pres">
      <dgm:prSet presAssocID="{9BD5F760-C37F-4E64-B52F-D0B7BC95EBD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F963B-1C32-44EF-9F2A-0418524BFC32}" type="pres">
      <dgm:prSet presAssocID="{9BD5F760-C37F-4E64-B52F-D0B7BC95EBDA}" presName="FiveNodes_4" presStyleLbl="node1" presStyleIdx="3" presStyleCnt="5" custLinFactNeighborX="-1080" custLinFactNeighborY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4CFDD-DE6F-4E77-AAAA-B2DD0BD2C822}" type="pres">
      <dgm:prSet presAssocID="{9BD5F760-C37F-4E64-B52F-D0B7BC95EBDA}" presName="FiveNodes_5" presStyleLbl="node1" presStyleIdx="4" presStyleCnt="5" custLinFactNeighborX="-4837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7EDD5-328C-46B0-9760-447C4B79D567}" type="pres">
      <dgm:prSet presAssocID="{9BD5F760-C37F-4E64-B52F-D0B7BC95EBD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7FBF2-313D-4513-B081-A84973FC43DF}" type="pres">
      <dgm:prSet presAssocID="{9BD5F760-C37F-4E64-B52F-D0B7BC95EBD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73A7C-B293-4E39-ABE2-E5505E1C759B}" type="pres">
      <dgm:prSet presAssocID="{9BD5F760-C37F-4E64-B52F-D0B7BC95EBD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97A9E-FD59-4B51-8A19-9C17062FC11F}" type="pres">
      <dgm:prSet presAssocID="{9BD5F760-C37F-4E64-B52F-D0B7BC95EBD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DFB7A-5BA2-4815-BA69-897EAD1FE869}" type="pres">
      <dgm:prSet presAssocID="{9BD5F760-C37F-4E64-B52F-D0B7BC95EB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ED7BD-3D2A-4419-AE85-6F45DAEDBCC1}" type="pres">
      <dgm:prSet presAssocID="{9BD5F760-C37F-4E64-B52F-D0B7BC95EB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75616-1356-4D60-BBDE-4166D249D85C}" type="pres">
      <dgm:prSet presAssocID="{9BD5F760-C37F-4E64-B52F-D0B7BC95EB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6F92D-B906-4AF4-9190-C47C39B29AAC}" type="pres">
      <dgm:prSet presAssocID="{9BD5F760-C37F-4E64-B52F-D0B7BC95EB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3AB0-612D-4D93-B1A4-7E980AFA18E2}" type="pres">
      <dgm:prSet presAssocID="{9BD5F760-C37F-4E64-B52F-D0B7BC95EB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0AA0F-F4A1-429E-843C-7615CCCB1DBB}" srcId="{9BD5F760-C37F-4E64-B52F-D0B7BC95EBDA}" destId="{6CBA8247-B8EE-4199-BC4E-55727E0A58B4}" srcOrd="0" destOrd="0" parTransId="{5612E2C0-BE7A-46A9-909F-7EE0091F9228}" sibTransId="{E9865047-17B4-4DDB-B455-5D4D4A7B92EC}"/>
    <dgm:cxn modelId="{255B0CBE-A3D7-4860-8ECB-3A4DE1E6E388}" type="presOf" srcId="{582BB63B-BEBE-4328-AE52-09F5AF9D1C8C}" destId="{EEA4CFDD-DE6F-4E77-AAAA-B2DD0BD2C822}" srcOrd="0" destOrd="0" presId="urn:microsoft.com/office/officeart/2005/8/layout/vProcess5"/>
    <dgm:cxn modelId="{AB66BA24-7DE4-4A50-93F7-FD6A09D87312}" srcId="{9BD5F760-C37F-4E64-B52F-D0B7BC95EBDA}" destId="{C9A5CFD4-D651-4DE4-8FE0-295725F32891}" srcOrd="2" destOrd="0" parTransId="{22F17BAE-0A3A-4D6D-BE7D-11CBAC86C904}" sibTransId="{01C410C1-2150-4219-9878-77263906C206}"/>
    <dgm:cxn modelId="{84DD1131-ED86-4508-BAC6-C8C1CEC83F8F}" type="presOf" srcId="{D656B178-255D-4FB6-B5EF-D45DED474B11}" destId="{B0D87F97-87F5-4364-BA20-566A8910116D}" srcOrd="0" destOrd="0" presId="urn:microsoft.com/office/officeart/2005/8/layout/vProcess5"/>
    <dgm:cxn modelId="{A56B2377-D313-4D48-80CC-C39119749C00}" type="presOf" srcId="{A1246CE0-F4BF-4123-AD35-449D6A0FCBA1}" destId="{9B097A9E-FD59-4B51-8A19-9C17062FC11F}" srcOrd="0" destOrd="0" presId="urn:microsoft.com/office/officeart/2005/8/layout/vProcess5"/>
    <dgm:cxn modelId="{0DF2F625-9C40-4BB5-996E-A24E528410D3}" type="presOf" srcId="{8F9C63B1-895D-4D59-BF22-FB3CF67180F6}" destId="{9906F92D-B906-4AF4-9190-C47C39B29AAC}" srcOrd="1" destOrd="0" presId="urn:microsoft.com/office/officeart/2005/8/layout/vProcess5"/>
    <dgm:cxn modelId="{C20C9B26-D4AA-4A55-9A13-5566237F6A9B}" type="presOf" srcId="{C9A5CFD4-D651-4DE4-8FE0-295725F32891}" destId="{A12D702D-9CFD-4506-BAC2-DFA9F9B3F5C9}" srcOrd="0" destOrd="0" presId="urn:microsoft.com/office/officeart/2005/8/layout/vProcess5"/>
    <dgm:cxn modelId="{C50BDA05-4135-4982-A2C1-1B8264D0C1B7}" type="presOf" srcId="{C9A5CFD4-D651-4DE4-8FE0-295725F32891}" destId="{6BE75616-1356-4D60-BBDE-4166D249D85C}" srcOrd="1" destOrd="0" presId="urn:microsoft.com/office/officeart/2005/8/layout/vProcess5"/>
    <dgm:cxn modelId="{44327AD2-E4C0-4F22-AFB1-4A8E2D209451}" type="presOf" srcId="{9BD5F760-C37F-4E64-B52F-D0B7BC95EBDA}" destId="{E6A0A7A2-EAE0-4663-8281-6F7DB6193A22}" srcOrd="0" destOrd="0" presId="urn:microsoft.com/office/officeart/2005/8/layout/vProcess5"/>
    <dgm:cxn modelId="{0B7BED82-C01F-407C-B008-7800DBEA1D7A}" srcId="{9BD5F760-C37F-4E64-B52F-D0B7BC95EBDA}" destId="{582BB63B-BEBE-4328-AE52-09F5AF9D1C8C}" srcOrd="4" destOrd="0" parTransId="{116AE0BE-3C20-4493-B3DC-EF2F45196A74}" sibTransId="{0DAB187C-7AB2-4356-BAB8-46D1E6A36F68}"/>
    <dgm:cxn modelId="{DDC319BE-8E38-4F8D-A00C-1185CB07E095}" type="presOf" srcId="{8F9C63B1-895D-4D59-BF22-FB3CF67180F6}" destId="{075F963B-1C32-44EF-9F2A-0418524BFC32}" srcOrd="0" destOrd="0" presId="urn:microsoft.com/office/officeart/2005/8/layout/vProcess5"/>
    <dgm:cxn modelId="{2EB02F97-FDA8-4974-B17D-EEB949383C49}" type="presOf" srcId="{01C410C1-2150-4219-9878-77263906C206}" destId="{B2A73A7C-B293-4E39-ABE2-E5505E1C759B}" srcOrd="0" destOrd="0" presId="urn:microsoft.com/office/officeart/2005/8/layout/vProcess5"/>
    <dgm:cxn modelId="{F5452DEB-91A3-4FB6-94DA-1C4B342C552F}" type="presOf" srcId="{D656B178-255D-4FB6-B5EF-D45DED474B11}" destId="{C70ED7BD-3D2A-4419-AE85-6F45DAEDBCC1}" srcOrd="1" destOrd="0" presId="urn:microsoft.com/office/officeart/2005/8/layout/vProcess5"/>
    <dgm:cxn modelId="{27E4295F-2C3C-4D2A-BB85-159A7C3BD93F}" type="presOf" srcId="{582BB63B-BEBE-4328-AE52-09F5AF9D1C8C}" destId="{F2413AB0-612D-4D93-B1A4-7E980AFA18E2}" srcOrd="1" destOrd="0" presId="urn:microsoft.com/office/officeart/2005/8/layout/vProcess5"/>
    <dgm:cxn modelId="{EF4B87B1-A855-4B8B-BE36-81E965672BAE}" type="presOf" srcId="{6CBA8247-B8EE-4199-BC4E-55727E0A58B4}" destId="{C7093B99-4B4B-4488-ACB8-C4736A308AE7}" srcOrd="0" destOrd="0" presId="urn:microsoft.com/office/officeart/2005/8/layout/vProcess5"/>
    <dgm:cxn modelId="{EE2DC7CD-9D60-4278-864C-24493FC77D3C}" srcId="{9BD5F760-C37F-4E64-B52F-D0B7BC95EBDA}" destId="{D656B178-255D-4FB6-B5EF-D45DED474B11}" srcOrd="1" destOrd="0" parTransId="{6C7ACD20-9DBA-4429-99A5-66BEFD2F1505}" sibTransId="{37FDFE8B-2783-4628-8BE3-64ADA886A325}"/>
    <dgm:cxn modelId="{84D0B4DD-D4C1-4ECB-B16E-EE69D1F170F4}" type="presOf" srcId="{6CBA8247-B8EE-4199-BC4E-55727E0A58B4}" destId="{7C0DFB7A-5BA2-4815-BA69-897EAD1FE869}" srcOrd="1" destOrd="0" presId="urn:microsoft.com/office/officeart/2005/8/layout/vProcess5"/>
    <dgm:cxn modelId="{265B4701-ACC2-462F-8F89-91602BC9E70E}" type="presOf" srcId="{E9865047-17B4-4DDB-B455-5D4D4A7B92EC}" destId="{9A07EDD5-328C-46B0-9760-447C4B79D567}" srcOrd="0" destOrd="0" presId="urn:microsoft.com/office/officeart/2005/8/layout/vProcess5"/>
    <dgm:cxn modelId="{84C0863B-E3A6-4412-A3C6-BA61C6347BA3}" srcId="{9BD5F760-C37F-4E64-B52F-D0B7BC95EBDA}" destId="{8F9C63B1-895D-4D59-BF22-FB3CF67180F6}" srcOrd="3" destOrd="0" parTransId="{914967AD-AD8E-4BC3-8859-430D20045354}" sibTransId="{A1246CE0-F4BF-4123-AD35-449D6A0FCBA1}"/>
    <dgm:cxn modelId="{68B7569A-C6E6-409D-969C-28A0EEEF24EC}" type="presOf" srcId="{37FDFE8B-2783-4628-8BE3-64ADA886A325}" destId="{5AE7FBF2-313D-4513-B081-A84973FC43DF}" srcOrd="0" destOrd="0" presId="urn:microsoft.com/office/officeart/2005/8/layout/vProcess5"/>
    <dgm:cxn modelId="{916394CD-7CC3-44B1-A627-31A92C9A9233}" type="presParOf" srcId="{E6A0A7A2-EAE0-4663-8281-6F7DB6193A22}" destId="{6DE9D881-C90D-4E61-8FED-8F63FBEC6CC2}" srcOrd="0" destOrd="0" presId="urn:microsoft.com/office/officeart/2005/8/layout/vProcess5"/>
    <dgm:cxn modelId="{9F41148C-7411-46A5-9F65-ED6650C804AC}" type="presParOf" srcId="{E6A0A7A2-EAE0-4663-8281-6F7DB6193A22}" destId="{C7093B99-4B4B-4488-ACB8-C4736A308AE7}" srcOrd="1" destOrd="0" presId="urn:microsoft.com/office/officeart/2005/8/layout/vProcess5"/>
    <dgm:cxn modelId="{CA8620E5-2BA9-4838-BF45-4E3EBB727D38}" type="presParOf" srcId="{E6A0A7A2-EAE0-4663-8281-6F7DB6193A22}" destId="{B0D87F97-87F5-4364-BA20-566A8910116D}" srcOrd="2" destOrd="0" presId="urn:microsoft.com/office/officeart/2005/8/layout/vProcess5"/>
    <dgm:cxn modelId="{A7501357-2C70-447A-A811-389228EFFE5D}" type="presParOf" srcId="{E6A0A7A2-EAE0-4663-8281-6F7DB6193A22}" destId="{A12D702D-9CFD-4506-BAC2-DFA9F9B3F5C9}" srcOrd="3" destOrd="0" presId="urn:microsoft.com/office/officeart/2005/8/layout/vProcess5"/>
    <dgm:cxn modelId="{A9DEAABD-E5DF-43E0-84FF-A7559EADEB18}" type="presParOf" srcId="{E6A0A7A2-EAE0-4663-8281-6F7DB6193A22}" destId="{075F963B-1C32-44EF-9F2A-0418524BFC32}" srcOrd="4" destOrd="0" presId="urn:microsoft.com/office/officeart/2005/8/layout/vProcess5"/>
    <dgm:cxn modelId="{BD8166F1-3CF6-4366-8E4D-BB25DD0C8D86}" type="presParOf" srcId="{E6A0A7A2-EAE0-4663-8281-6F7DB6193A22}" destId="{EEA4CFDD-DE6F-4E77-AAAA-B2DD0BD2C822}" srcOrd="5" destOrd="0" presId="urn:microsoft.com/office/officeart/2005/8/layout/vProcess5"/>
    <dgm:cxn modelId="{74F2E0E0-C449-4AD3-9C23-32DA4F5AE4F1}" type="presParOf" srcId="{E6A0A7A2-EAE0-4663-8281-6F7DB6193A22}" destId="{9A07EDD5-328C-46B0-9760-447C4B79D567}" srcOrd="6" destOrd="0" presId="urn:microsoft.com/office/officeart/2005/8/layout/vProcess5"/>
    <dgm:cxn modelId="{17D597F1-4C24-4463-83E6-4DA8E2172075}" type="presParOf" srcId="{E6A0A7A2-EAE0-4663-8281-6F7DB6193A22}" destId="{5AE7FBF2-313D-4513-B081-A84973FC43DF}" srcOrd="7" destOrd="0" presId="urn:microsoft.com/office/officeart/2005/8/layout/vProcess5"/>
    <dgm:cxn modelId="{6B4E0490-1874-4122-839E-EB63B87ED95C}" type="presParOf" srcId="{E6A0A7A2-EAE0-4663-8281-6F7DB6193A22}" destId="{B2A73A7C-B293-4E39-ABE2-E5505E1C759B}" srcOrd="8" destOrd="0" presId="urn:microsoft.com/office/officeart/2005/8/layout/vProcess5"/>
    <dgm:cxn modelId="{146D4A6F-A9CB-4F21-B073-B30751C22051}" type="presParOf" srcId="{E6A0A7A2-EAE0-4663-8281-6F7DB6193A22}" destId="{9B097A9E-FD59-4B51-8A19-9C17062FC11F}" srcOrd="9" destOrd="0" presId="urn:microsoft.com/office/officeart/2005/8/layout/vProcess5"/>
    <dgm:cxn modelId="{63CB727C-D1EC-46EE-9A1D-E1527AB234D2}" type="presParOf" srcId="{E6A0A7A2-EAE0-4663-8281-6F7DB6193A22}" destId="{7C0DFB7A-5BA2-4815-BA69-897EAD1FE869}" srcOrd="10" destOrd="0" presId="urn:microsoft.com/office/officeart/2005/8/layout/vProcess5"/>
    <dgm:cxn modelId="{89DF4E8A-03A7-4292-8890-DD728C730FBD}" type="presParOf" srcId="{E6A0A7A2-EAE0-4663-8281-6F7DB6193A22}" destId="{C70ED7BD-3D2A-4419-AE85-6F45DAEDBCC1}" srcOrd="11" destOrd="0" presId="urn:microsoft.com/office/officeart/2005/8/layout/vProcess5"/>
    <dgm:cxn modelId="{E6843AA8-221C-4BA9-A856-D41890EBE6F6}" type="presParOf" srcId="{E6A0A7A2-EAE0-4663-8281-6F7DB6193A22}" destId="{6BE75616-1356-4D60-BBDE-4166D249D85C}" srcOrd="12" destOrd="0" presId="urn:microsoft.com/office/officeart/2005/8/layout/vProcess5"/>
    <dgm:cxn modelId="{C3CF7772-EBB0-42FD-908A-0A9A1C905F9A}" type="presParOf" srcId="{E6A0A7A2-EAE0-4663-8281-6F7DB6193A22}" destId="{9906F92D-B906-4AF4-9190-C47C39B29AAC}" srcOrd="13" destOrd="0" presId="urn:microsoft.com/office/officeart/2005/8/layout/vProcess5"/>
    <dgm:cxn modelId="{86187A78-A994-4054-B9D4-1717D7E6ED95}" type="presParOf" srcId="{E6A0A7A2-EAE0-4663-8281-6F7DB6193A22}" destId="{F2413AB0-612D-4D93-B1A4-7E980AFA18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4ACE02-777F-4FB8-8EBD-CB7C811E1A9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1EE5D-9A23-428D-B9CC-614CD1417EC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BBA5825-76A8-440E-A02D-ABAEB31C4F48}" type="parTrans" cxnId="{FC23187B-3662-4B27-83FC-77F5BC526B7C}">
      <dgm:prSet/>
      <dgm:spPr/>
      <dgm:t>
        <a:bodyPr/>
        <a:lstStyle/>
        <a:p>
          <a:endParaRPr lang="ru-RU"/>
        </a:p>
      </dgm:t>
    </dgm:pt>
    <dgm:pt modelId="{2D60FC47-BD54-4683-8107-56C781E871EC}" type="sibTrans" cxnId="{FC23187B-3662-4B27-83FC-77F5BC526B7C}">
      <dgm:prSet/>
      <dgm:spPr/>
      <dgm:t>
        <a:bodyPr/>
        <a:lstStyle/>
        <a:p>
          <a:endParaRPr lang="ru-RU"/>
        </a:p>
      </dgm:t>
    </dgm:pt>
    <dgm:pt modelId="{EEED1266-1EDA-4AFB-9711-E6317DCD061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предупреждения возникновения и развития чрезвычайных ситуаций природного и техногенного характера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45 180,3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62648E0-8A02-4FC4-BC57-51F413828037}" type="parTrans" cxnId="{BE6638A2-F9EF-4247-95A1-53194B1AB065}">
      <dgm:prSet/>
      <dgm:spPr/>
      <dgm:t>
        <a:bodyPr/>
        <a:lstStyle/>
        <a:p>
          <a:endParaRPr lang="ru-RU"/>
        </a:p>
      </dgm:t>
    </dgm:pt>
    <dgm:pt modelId="{FC68B8CD-EA8F-4A6A-A39E-F18BE141A9AC}" type="sibTrans" cxnId="{BE6638A2-F9EF-4247-95A1-53194B1AB065}">
      <dgm:prSet/>
      <dgm:spPr/>
      <dgm:t>
        <a:bodyPr/>
        <a:lstStyle/>
        <a:p>
          <a:endParaRPr lang="ru-RU"/>
        </a:p>
      </dgm:t>
    </dgm:pt>
    <dgm:pt modelId="{DB584029-6CF7-459C-B858-D5AFD18B1C4E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 в населенных пунктах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5 285,3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F8449E-655A-4B37-B8D2-2F5F74F096D0}" type="parTrans" cxnId="{BAA5726A-DF44-445A-9BEC-541723635644}">
      <dgm:prSet/>
      <dgm:spPr/>
      <dgm:t>
        <a:bodyPr/>
        <a:lstStyle/>
        <a:p>
          <a:endParaRPr lang="ru-RU"/>
        </a:p>
      </dgm:t>
    </dgm:pt>
    <dgm:pt modelId="{6BE58E99-FB47-44A7-B2D3-F2C9D0E2D91E}" type="sibTrans" cxnId="{BAA5726A-DF44-445A-9BEC-541723635644}">
      <dgm:prSet/>
      <dgm:spPr/>
      <dgm:t>
        <a:bodyPr/>
        <a:lstStyle/>
        <a:p>
          <a:endParaRPr lang="ru-RU"/>
        </a:p>
      </dgm:t>
    </dgm:pt>
    <dgm:pt modelId="{F30E09CF-92A3-47DB-B94B-CFED186BCA4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331,7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D8EE3A-492A-41A5-9F45-38ADB764F19D}" type="parTrans" cxnId="{784A879D-D297-4363-82C8-C744B418B14C}">
      <dgm:prSet/>
      <dgm:spPr/>
      <dgm:t>
        <a:bodyPr/>
        <a:lstStyle/>
        <a:p>
          <a:endParaRPr lang="ru-RU"/>
        </a:p>
      </dgm:t>
    </dgm:pt>
    <dgm:pt modelId="{6F985E07-A4F9-4E53-BF98-3CD0554B3121}" type="sibTrans" cxnId="{784A879D-D297-4363-82C8-C744B418B14C}">
      <dgm:prSet/>
      <dgm:spPr/>
      <dgm:t>
        <a:bodyPr/>
        <a:lstStyle/>
        <a:p>
          <a:endParaRPr lang="ru-RU"/>
        </a:p>
      </dgm:t>
    </dgm:pt>
    <dgm:pt modelId="{D54B9BAD-6366-4737-BA52-F4CDEBD64616}" type="pres">
      <dgm:prSet presAssocID="{FE4ACE02-777F-4FB8-8EBD-CB7C811E1A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59901-0DD7-46D3-86D9-F0CAB55DF920}" type="pres">
      <dgm:prSet presAssocID="{FF91EE5D-9A23-428D-B9CC-614CD1417EC9}" presName="root1" presStyleCnt="0"/>
      <dgm:spPr/>
    </dgm:pt>
    <dgm:pt modelId="{D25EA9D2-EE4A-4B08-A8E1-CC3EA6FDEB09}" type="pres">
      <dgm:prSet presAssocID="{FF91EE5D-9A23-428D-B9CC-614CD1417EC9}" presName="LevelOneTextNode" presStyleLbl="node0" presStyleIdx="0" presStyleCnt="1" custLinFactX="-100000" custLinFactNeighborX="-122126" custLinFactNeighborY="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35300A-77FD-428C-9CC6-D7E7B6C78DB8}" type="pres">
      <dgm:prSet presAssocID="{FF91EE5D-9A23-428D-B9CC-614CD1417EC9}" presName="level2hierChild" presStyleCnt="0"/>
      <dgm:spPr/>
    </dgm:pt>
    <dgm:pt modelId="{F405756D-00B2-45DD-A48B-726025D170FF}" type="pres">
      <dgm:prSet presAssocID="{062648E0-8A02-4FC4-BC57-51F4138280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5389117-61CA-427F-8582-F92F8C8B623B}" type="pres">
      <dgm:prSet presAssocID="{062648E0-8A02-4FC4-BC57-51F4138280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84DB86-46E0-4FCA-8F6D-B81C6386F517}" type="pres">
      <dgm:prSet presAssocID="{EEED1266-1EDA-4AFB-9711-E6317DCD0617}" presName="root2" presStyleCnt="0"/>
      <dgm:spPr/>
    </dgm:pt>
    <dgm:pt modelId="{9C1544FD-D8B7-45D9-98B6-A2E1E70F0582}" type="pres">
      <dgm:prSet presAssocID="{EEED1266-1EDA-4AFB-9711-E6317DCD0617}" presName="LevelTwoTextNode" presStyleLbl="node2" presStyleIdx="0" presStyleCnt="3" custScaleX="121930" custLinFactNeighborX="-70598" custLinFactNeighborY="-29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1D75A-8F40-42C5-B759-3501A7C5E9BB}" type="pres">
      <dgm:prSet presAssocID="{EEED1266-1EDA-4AFB-9711-E6317DCD0617}" presName="level3hierChild" presStyleCnt="0"/>
      <dgm:spPr/>
    </dgm:pt>
    <dgm:pt modelId="{4BF9BC64-83C5-451F-949D-BD5C6ABDCF9C}" type="pres">
      <dgm:prSet presAssocID="{A2F8449E-655A-4B37-B8D2-2F5F74F096D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7713A7C-A2AB-44CE-B100-4A2582302F02}" type="pres">
      <dgm:prSet presAssocID="{A2F8449E-655A-4B37-B8D2-2F5F74F096D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7C98E5A-1DC4-4F23-BABF-FF32DF1E3C3F}" type="pres">
      <dgm:prSet presAssocID="{DB584029-6CF7-459C-B858-D5AFD18B1C4E}" presName="root2" presStyleCnt="0"/>
      <dgm:spPr/>
    </dgm:pt>
    <dgm:pt modelId="{294F7D4B-9F95-4A33-8F96-82DEA8391ADD}" type="pres">
      <dgm:prSet presAssocID="{DB584029-6CF7-459C-B858-D5AFD18B1C4E}" presName="LevelTwoTextNode" presStyleLbl="node2" presStyleIdx="1" presStyleCnt="3" custScaleX="121931" custLinFactNeighborX="-70598" custLinFactNeighborY="-26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8CAF2-96A4-4D37-8E5B-6E93EFE5C1CB}" type="pres">
      <dgm:prSet presAssocID="{DB584029-6CF7-459C-B858-D5AFD18B1C4E}" presName="level3hierChild" presStyleCnt="0"/>
      <dgm:spPr/>
    </dgm:pt>
    <dgm:pt modelId="{36272AC6-E201-4D3A-BC73-911E6D556B64}" type="pres">
      <dgm:prSet presAssocID="{D4D8EE3A-492A-41A5-9F45-38ADB764F19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A296986-C1BD-46E5-90DD-AA6ACF6CC49F}" type="pres">
      <dgm:prSet presAssocID="{D4D8EE3A-492A-41A5-9F45-38ADB764F1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91DE6A4-1A6E-4282-8BDA-66DC25ACE5A0}" type="pres">
      <dgm:prSet presAssocID="{F30E09CF-92A3-47DB-B94B-CFED186BCA46}" presName="root2" presStyleCnt="0"/>
      <dgm:spPr/>
    </dgm:pt>
    <dgm:pt modelId="{F77D81AF-5597-4855-A4C7-79883B2F9772}" type="pres">
      <dgm:prSet presAssocID="{F30E09CF-92A3-47DB-B94B-CFED186BCA46}" presName="LevelTwoTextNode" presStyleLbl="node2" presStyleIdx="2" presStyleCnt="3" custScaleX="121136" custLinFactNeighborX="-70598" custLinFactNeighborY="-18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15699-E40D-4081-98DA-876850BC3465}" type="pres">
      <dgm:prSet presAssocID="{F30E09CF-92A3-47DB-B94B-CFED186BCA46}" presName="level3hierChild" presStyleCnt="0"/>
      <dgm:spPr/>
    </dgm:pt>
  </dgm:ptLst>
  <dgm:cxnLst>
    <dgm:cxn modelId="{F641B259-3271-497D-9818-0406C4DD0805}" type="presOf" srcId="{D4D8EE3A-492A-41A5-9F45-38ADB764F19D}" destId="{1A296986-C1BD-46E5-90DD-AA6ACF6CC49F}" srcOrd="1" destOrd="0" presId="urn:microsoft.com/office/officeart/2008/layout/HorizontalMultiLevelHierarchy"/>
    <dgm:cxn modelId="{FC23187B-3662-4B27-83FC-77F5BC526B7C}" srcId="{FE4ACE02-777F-4FB8-8EBD-CB7C811E1A9F}" destId="{FF91EE5D-9A23-428D-B9CC-614CD1417EC9}" srcOrd="0" destOrd="0" parTransId="{ABBA5825-76A8-440E-A02D-ABAEB31C4F48}" sibTransId="{2D60FC47-BD54-4683-8107-56C781E871EC}"/>
    <dgm:cxn modelId="{CC55DF43-193F-4521-BCEE-150C2B1BDDE0}" type="presOf" srcId="{A2F8449E-655A-4B37-B8D2-2F5F74F096D0}" destId="{E7713A7C-A2AB-44CE-B100-4A2582302F02}" srcOrd="1" destOrd="0" presId="urn:microsoft.com/office/officeart/2008/layout/HorizontalMultiLevelHierarchy"/>
    <dgm:cxn modelId="{BE6638A2-F9EF-4247-95A1-53194B1AB065}" srcId="{FF91EE5D-9A23-428D-B9CC-614CD1417EC9}" destId="{EEED1266-1EDA-4AFB-9711-E6317DCD0617}" srcOrd="0" destOrd="0" parTransId="{062648E0-8A02-4FC4-BC57-51F413828037}" sibTransId="{FC68B8CD-EA8F-4A6A-A39E-F18BE141A9AC}"/>
    <dgm:cxn modelId="{A945E27C-BA92-4A5F-B9EA-ACB90008F19A}" type="presOf" srcId="{062648E0-8A02-4FC4-BC57-51F413828037}" destId="{F405756D-00B2-45DD-A48B-726025D170FF}" srcOrd="0" destOrd="0" presId="urn:microsoft.com/office/officeart/2008/layout/HorizontalMultiLevelHierarchy"/>
    <dgm:cxn modelId="{CC22830A-DED9-46D8-9F30-14D42CB620CC}" type="presOf" srcId="{062648E0-8A02-4FC4-BC57-51F413828037}" destId="{85389117-61CA-427F-8582-F92F8C8B623B}" srcOrd="1" destOrd="0" presId="urn:microsoft.com/office/officeart/2008/layout/HorizontalMultiLevelHierarchy"/>
    <dgm:cxn modelId="{80AFECFD-45FB-41D0-BDF2-43696C5F2F04}" type="presOf" srcId="{F30E09CF-92A3-47DB-B94B-CFED186BCA46}" destId="{F77D81AF-5597-4855-A4C7-79883B2F9772}" srcOrd="0" destOrd="0" presId="urn:microsoft.com/office/officeart/2008/layout/HorizontalMultiLevelHierarchy"/>
    <dgm:cxn modelId="{4BF60B03-28EA-4777-B8FC-FF5B706BDA1B}" type="presOf" srcId="{FE4ACE02-777F-4FB8-8EBD-CB7C811E1A9F}" destId="{D54B9BAD-6366-4737-BA52-F4CDEBD64616}" srcOrd="0" destOrd="0" presId="urn:microsoft.com/office/officeart/2008/layout/HorizontalMultiLevelHierarchy"/>
    <dgm:cxn modelId="{3819F787-8519-4B3C-9706-BBA7B87CD89C}" type="presOf" srcId="{DB584029-6CF7-459C-B858-D5AFD18B1C4E}" destId="{294F7D4B-9F95-4A33-8F96-82DEA8391ADD}" srcOrd="0" destOrd="0" presId="urn:microsoft.com/office/officeart/2008/layout/HorizontalMultiLevelHierarchy"/>
    <dgm:cxn modelId="{7F2BE62D-F850-4558-8CC3-713D7F2A7C33}" type="presOf" srcId="{EEED1266-1EDA-4AFB-9711-E6317DCD0617}" destId="{9C1544FD-D8B7-45D9-98B6-A2E1E70F0582}" srcOrd="0" destOrd="0" presId="urn:microsoft.com/office/officeart/2008/layout/HorizontalMultiLevelHierarchy"/>
    <dgm:cxn modelId="{BAA5726A-DF44-445A-9BEC-541723635644}" srcId="{FF91EE5D-9A23-428D-B9CC-614CD1417EC9}" destId="{DB584029-6CF7-459C-B858-D5AFD18B1C4E}" srcOrd="1" destOrd="0" parTransId="{A2F8449E-655A-4B37-B8D2-2F5F74F096D0}" sibTransId="{6BE58E99-FB47-44A7-B2D3-F2C9D0E2D91E}"/>
    <dgm:cxn modelId="{FA5789F6-50D0-4B59-947A-35D4C3C65D74}" type="presOf" srcId="{FF91EE5D-9A23-428D-B9CC-614CD1417EC9}" destId="{D25EA9D2-EE4A-4B08-A8E1-CC3EA6FDEB09}" srcOrd="0" destOrd="0" presId="urn:microsoft.com/office/officeart/2008/layout/HorizontalMultiLevelHierarchy"/>
    <dgm:cxn modelId="{F60CF3FD-B702-4B4F-8249-0706C4CCDB37}" type="presOf" srcId="{D4D8EE3A-492A-41A5-9F45-38ADB764F19D}" destId="{36272AC6-E201-4D3A-BC73-911E6D556B64}" srcOrd="0" destOrd="0" presId="urn:microsoft.com/office/officeart/2008/layout/HorizontalMultiLevelHierarchy"/>
    <dgm:cxn modelId="{784A879D-D297-4363-82C8-C744B418B14C}" srcId="{FF91EE5D-9A23-428D-B9CC-614CD1417EC9}" destId="{F30E09CF-92A3-47DB-B94B-CFED186BCA46}" srcOrd="2" destOrd="0" parTransId="{D4D8EE3A-492A-41A5-9F45-38ADB764F19D}" sibTransId="{6F985E07-A4F9-4E53-BF98-3CD0554B3121}"/>
    <dgm:cxn modelId="{258DFD97-66E0-4906-A186-9CB98489654A}" type="presOf" srcId="{A2F8449E-655A-4B37-B8D2-2F5F74F096D0}" destId="{4BF9BC64-83C5-451F-949D-BD5C6ABDCF9C}" srcOrd="0" destOrd="0" presId="urn:microsoft.com/office/officeart/2008/layout/HorizontalMultiLevelHierarchy"/>
    <dgm:cxn modelId="{7AC323D6-6E5F-4423-94EE-D8FE2FC3503B}" type="presParOf" srcId="{D54B9BAD-6366-4737-BA52-F4CDEBD64616}" destId="{04F59901-0DD7-46D3-86D9-F0CAB55DF920}" srcOrd="0" destOrd="0" presId="urn:microsoft.com/office/officeart/2008/layout/HorizontalMultiLevelHierarchy"/>
    <dgm:cxn modelId="{C1EE7FFD-3BAB-4062-A745-045CA6D3943D}" type="presParOf" srcId="{04F59901-0DD7-46D3-86D9-F0CAB55DF920}" destId="{D25EA9D2-EE4A-4B08-A8E1-CC3EA6FDEB09}" srcOrd="0" destOrd="0" presId="urn:microsoft.com/office/officeart/2008/layout/HorizontalMultiLevelHierarchy"/>
    <dgm:cxn modelId="{1C40B1D9-D9EF-484F-B3CD-6163D91790A9}" type="presParOf" srcId="{04F59901-0DD7-46D3-86D9-F0CAB55DF920}" destId="{2A35300A-77FD-428C-9CC6-D7E7B6C78DB8}" srcOrd="1" destOrd="0" presId="urn:microsoft.com/office/officeart/2008/layout/HorizontalMultiLevelHierarchy"/>
    <dgm:cxn modelId="{2B212EFA-9F74-4BD4-A522-4B762025AD4E}" type="presParOf" srcId="{2A35300A-77FD-428C-9CC6-D7E7B6C78DB8}" destId="{F405756D-00B2-45DD-A48B-726025D170FF}" srcOrd="0" destOrd="0" presId="urn:microsoft.com/office/officeart/2008/layout/HorizontalMultiLevelHierarchy"/>
    <dgm:cxn modelId="{48832A35-1AFB-45F3-A9B6-8F4C7763B264}" type="presParOf" srcId="{F405756D-00B2-45DD-A48B-726025D170FF}" destId="{85389117-61CA-427F-8582-F92F8C8B623B}" srcOrd="0" destOrd="0" presId="urn:microsoft.com/office/officeart/2008/layout/HorizontalMultiLevelHierarchy"/>
    <dgm:cxn modelId="{038A8305-CFCE-45FF-B9B3-3518D2973105}" type="presParOf" srcId="{2A35300A-77FD-428C-9CC6-D7E7B6C78DB8}" destId="{5884DB86-46E0-4FCA-8F6D-B81C6386F517}" srcOrd="1" destOrd="0" presId="urn:microsoft.com/office/officeart/2008/layout/HorizontalMultiLevelHierarchy"/>
    <dgm:cxn modelId="{C4CE639C-6B17-42FA-8559-2B119F00D81E}" type="presParOf" srcId="{5884DB86-46E0-4FCA-8F6D-B81C6386F517}" destId="{9C1544FD-D8B7-45D9-98B6-A2E1E70F0582}" srcOrd="0" destOrd="0" presId="urn:microsoft.com/office/officeart/2008/layout/HorizontalMultiLevelHierarchy"/>
    <dgm:cxn modelId="{347464E8-72AA-40A9-B63B-BE9AC69261C0}" type="presParOf" srcId="{5884DB86-46E0-4FCA-8F6D-B81C6386F517}" destId="{8501D75A-8F40-42C5-B759-3501A7C5E9BB}" srcOrd="1" destOrd="0" presId="urn:microsoft.com/office/officeart/2008/layout/HorizontalMultiLevelHierarchy"/>
    <dgm:cxn modelId="{6600B43A-53D9-4E85-BD47-355F077E67A9}" type="presParOf" srcId="{2A35300A-77FD-428C-9CC6-D7E7B6C78DB8}" destId="{4BF9BC64-83C5-451F-949D-BD5C6ABDCF9C}" srcOrd="2" destOrd="0" presId="urn:microsoft.com/office/officeart/2008/layout/HorizontalMultiLevelHierarchy"/>
    <dgm:cxn modelId="{3D1588FD-AF99-4548-8989-B729429EA314}" type="presParOf" srcId="{4BF9BC64-83C5-451F-949D-BD5C6ABDCF9C}" destId="{E7713A7C-A2AB-44CE-B100-4A2582302F02}" srcOrd="0" destOrd="0" presId="urn:microsoft.com/office/officeart/2008/layout/HorizontalMultiLevelHierarchy"/>
    <dgm:cxn modelId="{F646518D-F2D9-4E97-A55F-B4E3FD3BC602}" type="presParOf" srcId="{2A35300A-77FD-428C-9CC6-D7E7B6C78DB8}" destId="{77C98E5A-1DC4-4F23-BABF-FF32DF1E3C3F}" srcOrd="3" destOrd="0" presId="urn:microsoft.com/office/officeart/2008/layout/HorizontalMultiLevelHierarchy"/>
    <dgm:cxn modelId="{CA7A992D-8779-43C4-B851-385D449B9331}" type="presParOf" srcId="{77C98E5A-1DC4-4F23-BABF-FF32DF1E3C3F}" destId="{294F7D4B-9F95-4A33-8F96-82DEA8391ADD}" srcOrd="0" destOrd="0" presId="urn:microsoft.com/office/officeart/2008/layout/HorizontalMultiLevelHierarchy"/>
    <dgm:cxn modelId="{EA05600B-7A24-4B19-8CC6-FBEC4C3BB016}" type="presParOf" srcId="{77C98E5A-1DC4-4F23-BABF-FF32DF1E3C3F}" destId="{2338CAF2-96A4-4D37-8E5B-6E93EFE5C1CB}" srcOrd="1" destOrd="0" presId="urn:microsoft.com/office/officeart/2008/layout/HorizontalMultiLevelHierarchy"/>
    <dgm:cxn modelId="{45151AED-D54B-46A3-87CD-451893CCFBD3}" type="presParOf" srcId="{2A35300A-77FD-428C-9CC6-D7E7B6C78DB8}" destId="{36272AC6-E201-4D3A-BC73-911E6D556B64}" srcOrd="4" destOrd="0" presId="urn:microsoft.com/office/officeart/2008/layout/HorizontalMultiLevelHierarchy"/>
    <dgm:cxn modelId="{DBCAB349-8CEF-41B6-8B51-11C05D474F58}" type="presParOf" srcId="{36272AC6-E201-4D3A-BC73-911E6D556B64}" destId="{1A296986-C1BD-46E5-90DD-AA6ACF6CC49F}" srcOrd="0" destOrd="0" presId="urn:microsoft.com/office/officeart/2008/layout/HorizontalMultiLevelHierarchy"/>
    <dgm:cxn modelId="{9CA774A7-A413-46D0-8480-56805B3431CD}" type="presParOf" srcId="{2A35300A-77FD-428C-9CC6-D7E7B6C78DB8}" destId="{691DE6A4-1A6E-4282-8BDA-66DC25ACE5A0}" srcOrd="5" destOrd="0" presId="urn:microsoft.com/office/officeart/2008/layout/HorizontalMultiLevelHierarchy"/>
    <dgm:cxn modelId="{ED688EDE-93E3-4F35-B6AC-D948DFF1EBA9}" type="presParOf" srcId="{691DE6A4-1A6E-4282-8BDA-66DC25ACE5A0}" destId="{F77D81AF-5597-4855-A4C7-79883B2F9772}" srcOrd="0" destOrd="0" presId="urn:microsoft.com/office/officeart/2008/layout/HorizontalMultiLevelHierarchy"/>
    <dgm:cxn modelId="{E6C1D0A1-5FE3-42ED-BC17-9349F0B72F5F}" type="presParOf" srcId="{691DE6A4-1A6E-4282-8BDA-66DC25ACE5A0}" destId="{B0115699-E40D-4081-98DA-876850BC346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Сохранение культурного наследия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68 901,1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Поддержка искусства и народного творчества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126 696,1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содержания (эксплуатации) имущества муниципальных учреждений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39 412,0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29 475,0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4" custLinFactNeighborX="-80046" custLinFactNeighborY="60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4" custLinFactNeighborX="-80046" custLinFactNeighborY="40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3" presStyleCnt="4" custLinFactNeighborX="-80046" custLinFactNeighborY="20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</dgm:ptLst>
  <dgm:cxnLst>
    <dgm:cxn modelId="{C441DA50-4340-467E-865F-18BDC0E07784}" type="presOf" srcId="{01784CB1-5FF2-4923-9268-E48D5050269B}" destId="{126FF164-930E-4C50-9F90-430A3F8FD936}" srcOrd="1" destOrd="0" presId="urn:microsoft.com/office/officeart/2008/layout/HorizontalMultiLevelHierarchy"/>
    <dgm:cxn modelId="{531712EF-6E53-457A-AF51-9601A89079DD}" type="presOf" srcId="{93E0CA82-CB8A-44FD-BE33-0EA9CED51EAA}" destId="{194599F4-3907-4E06-B663-3B6349F86F4E}" srcOrd="0" destOrd="0" presId="urn:microsoft.com/office/officeart/2008/layout/HorizontalMultiLevelHierarchy"/>
    <dgm:cxn modelId="{602AACC1-58FF-4C2E-B1A3-58AF2E8E9C26}" type="presOf" srcId="{7A0D34FF-4450-4439-8442-963A1B34B589}" destId="{4EB5C69D-0640-4DB7-8474-31D16E77BBB0}" srcOrd="0" destOrd="0" presId="urn:microsoft.com/office/officeart/2008/layout/HorizontalMultiLevelHierarchy"/>
    <dgm:cxn modelId="{40C78CBC-EC07-4C84-AFB8-DBA68DE5EBD4}" type="presOf" srcId="{747AD550-DEDD-4B9F-8688-92C53A334F1F}" destId="{46D907CD-9A2D-4ADF-9B5B-F0F306D0C713}" srcOrd="0" destOrd="0" presId="urn:microsoft.com/office/officeart/2008/layout/HorizontalMultiLevelHierarchy"/>
    <dgm:cxn modelId="{F5229CDB-D45C-485F-9BC6-660C1F692C6D}" type="presOf" srcId="{363FED4A-B0C1-4BB8-A643-7E81140739A4}" destId="{99D953BE-08E9-4B21-862E-94B751C2218C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78B52DA4-2BFA-470B-9410-D02867F0F714}" type="presOf" srcId="{CF2876CA-A731-4B2A-9BB1-41AD9346C48E}" destId="{FDD0ED59-C76F-4E93-913A-C668FA049A0F}" srcOrd="0" destOrd="0" presId="urn:microsoft.com/office/officeart/2008/layout/HorizontalMultiLevelHierarchy"/>
    <dgm:cxn modelId="{164BF1E1-6D66-4FF0-A1C2-B099C96FF017}" type="presOf" srcId="{01784CB1-5FF2-4923-9268-E48D5050269B}" destId="{A324A088-0BF5-47BB-84DA-4C982D9D2AF2}" srcOrd="0" destOrd="0" presId="urn:microsoft.com/office/officeart/2008/layout/HorizontalMultiLevelHierarchy"/>
    <dgm:cxn modelId="{F40890BA-EA1C-429C-AEF7-854346BD5A4B}" type="presOf" srcId="{98C8023F-2C9D-48A0-8EED-673CFAACDED8}" destId="{A8546962-4D26-4307-B34F-B4D25B5155DD}" srcOrd="1" destOrd="0" presId="urn:microsoft.com/office/officeart/2008/layout/HorizontalMultiLevelHierarchy"/>
    <dgm:cxn modelId="{3C8439F1-1F47-4AA7-9028-69C63E6D62F5}" type="presOf" srcId="{81553E28-EA2C-43B8-AB59-43B4B79E1F35}" destId="{3F1357B4-9E5E-44E0-B461-7288E6C0409A}" srcOrd="0" destOrd="0" presId="urn:microsoft.com/office/officeart/2008/layout/HorizontalMultiLevelHierarchy"/>
    <dgm:cxn modelId="{AE662E0F-44F3-46A4-8822-30E25924730B}" type="presOf" srcId="{19CF11E3-380E-48F2-89E9-879FB97AB162}" destId="{62440AD2-5F42-43BB-9E39-2FCC33600A4F}" srcOrd="0" destOrd="0" presId="urn:microsoft.com/office/officeart/2008/layout/HorizontalMultiLevelHierarchy"/>
    <dgm:cxn modelId="{7DC2300B-730E-4FF8-974E-DF2BFCCC87AD}" type="presOf" srcId="{747AD550-DEDD-4B9F-8688-92C53A334F1F}" destId="{460E7658-6808-4066-9E18-C43B392CA6C4}" srcOrd="1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53E88EE7-D880-4620-95C4-320FDD5AD30B}" srcId="{19CF11E3-380E-48F2-89E9-879FB97AB162}" destId="{93E0CA82-CB8A-44FD-BE33-0EA9CED51EAA}" srcOrd="3" destOrd="0" parTransId="{747AD550-DEDD-4B9F-8688-92C53A334F1F}" sibTransId="{B28E86EF-6804-4B2B-9147-EEE7BD668CEC}"/>
    <dgm:cxn modelId="{CD8FC859-4319-4AE6-BB01-F0192F7B801A}" type="presOf" srcId="{7A0D34FF-4450-4439-8442-963A1B34B589}" destId="{7F9487AE-DCD1-4BDD-B684-2DFCF8BCD381}" srcOrd="1" destOrd="0" presId="urn:microsoft.com/office/officeart/2008/layout/HorizontalMultiLevelHierarchy"/>
    <dgm:cxn modelId="{D04BFC9E-9564-406F-95AA-3916E8ABF414}" type="presOf" srcId="{98C8023F-2C9D-48A0-8EED-673CFAACDED8}" destId="{E597C3C4-336B-48E1-999E-915DB7034795}" srcOrd="0" destOrd="0" presId="urn:microsoft.com/office/officeart/2008/layout/HorizontalMultiLevelHierarchy"/>
    <dgm:cxn modelId="{4CFF2033-6AB5-4229-8224-FD797CB81BE2}" type="presOf" srcId="{CA7C17D0-4058-46FF-AE83-236C1802E17C}" destId="{9F8B010D-B14E-483B-822F-5B87F314267E}" srcOrd="0" destOrd="0" presId="urn:microsoft.com/office/officeart/2008/layout/HorizontalMultiLevelHierarchy"/>
    <dgm:cxn modelId="{A9C780B9-6B9C-4E29-95E2-5CF72F9AACEB}" type="presParOf" srcId="{3F1357B4-9E5E-44E0-B461-7288E6C0409A}" destId="{FF605446-2FF5-4582-9DE1-73DB2B34EE99}" srcOrd="0" destOrd="0" presId="urn:microsoft.com/office/officeart/2008/layout/HorizontalMultiLevelHierarchy"/>
    <dgm:cxn modelId="{D456B1B5-8C55-453F-9D62-B28E4654E916}" type="presParOf" srcId="{FF605446-2FF5-4582-9DE1-73DB2B34EE99}" destId="{62440AD2-5F42-43BB-9E39-2FCC33600A4F}" srcOrd="0" destOrd="0" presId="urn:microsoft.com/office/officeart/2008/layout/HorizontalMultiLevelHierarchy"/>
    <dgm:cxn modelId="{1028C7E2-C4A4-4F30-9D3F-5522266B1AC0}" type="presParOf" srcId="{FF605446-2FF5-4582-9DE1-73DB2B34EE99}" destId="{FB0B2005-BBEF-4D12-9C4E-28A25471DE17}" srcOrd="1" destOrd="0" presId="urn:microsoft.com/office/officeart/2008/layout/HorizontalMultiLevelHierarchy"/>
    <dgm:cxn modelId="{E48720A8-D2A4-4882-8EB7-2ABD6DCE9772}" type="presParOf" srcId="{FB0B2005-BBEF-4D12-9C4E-28A25471DE17}" destId="{4EB5C69D-0640-4DB7-8474-31D16E77BBB0}" srcOrd="0" destOrd="0" presId="urn:microsoft.com/office/officeart/2008/layout/HorizontalMultiLevelHierarchy"/>
    <dgm:cxn modelId="{EF258656-38B8-4F53-8771-0AC4D76BE490}" type="presParOf" srcId="{4EB5C69D-0640-4DB7-8474-31D16E77BBB0}" destId="{7F9487AE-DCD1-4BDD-B684-2DFCF8BCD381}" srcOrd="0" destOrd="0" presId="urn:microsoft.com/office/officeart/2008/layout/HorizontalMultiLevelHierarchy"/>
    <dgm:cxn modelId="{FE2EE17C-077D-43F7-B269-6EFDFD3938A8}" type="presParOf" srcId="{FB0B2005-BBEF-4D12-9C4E-28A25471DE17}" destId="{37BD7B29-F596-43D2-AAC1-532DE5CCBAAF}" srcOrd="1" destOrd="0" presId="urn:microsoft.com/office/officeart/2008/layout/HorizontalMultiLevelHierarchy"/>
    <dgm:cxn modelId="{955B2A50-B6E7-4D31-981B-E18556D27816}" type="presParOf" srcId="{37BD7B29-F596-43D2-AAC1-532DE5CCBAAF}" destId="{9F8B010D-B14E-483B-822F-5B87F314267E}" srcOrd="0" destOrd="0" presId="urn:microsoft.com/office/officeart/2008/layout/HorizontalMultiLevelHierarchy"/>
    <dgm:cxn modelId="{161BBC0A-4510-4E7B-917E-4CF7D6CF61EC}" type="presParOf" srcId="{37BD7B29-F596-43D2-AAC1-532DE5CCBAAF}" destId="{BF2C4452-8C82-4829-B83D-2011F4A9FC23}" srcOrd="1" destOrd="0" presId="urn:microsoft.com/office/officeart/2008/layout/HorizontalMultiLevelHierarchy"/>
    <dgm:cxn modelId="{6147843E-15DF-4647-B061-28BA5E674E12}" type="presParOf" srcId="{FB0B2005-BBEF-4D12-9C4E-28A25471DE17}" destId="{E597C3C4-336B-48E1-999E-915DB7034795}" srcOrd="2" destOrd="0" presId="urn:microsoft.com/office/officeart/2008/layout/HorizontalMultiLevelHierarchy"/>
    <dgm:cxn modelId="{FD4CFA53-0007-4EC1-876C-269E51C63E11}" type="presParOf" srcId="{E597C3C4-336B-48E1-999E-915DB7034795}" destId="{A8546962-4D26-4307-B34F-B4D25B5155DD}" srcOrd="0" destOrd="0" presId="urn:microsoft.com/office/officeart/2008/layout/HorizontalMultiLevelHierarchy"/>
    <dgm:cxn modelId="{09AAB2DA-50EA-448D-BE2D-259B257A2BEE}" type="presParOf" srcId="{FB0B2005-BBEF-4D12-9C4E-28A25471DE17}" destId="{55BE559C-84FD-474A-9D2E-538CC805D436}" srcOrd="3" destOrd="0" presId="urn:microsoft.com/office/officeart/2008/layout/HorizontalMultiLevelHierarchy"/>
    <dgm:cxn modelId="{EB9BC142-6705-4BF6-BD5C-71346B242178}" type="presParOf" srcId="{55BE559C-84FD-474A-9D2E-538CC805D436}" destId="{99D953BE-08E9-4B21-862E-94B751C2218C}" srcOrd="0" destOrd="0" presId="urn:microsoft.com/office/officeart/2008/layout/HorizontalMultiLevelHierarchy"/>
    <dgm:cxn modelId="{95AEFEF1-3D17-4F19-9EF6-507ED40B86B5}" type="presParOf" srcId="{55BE559C-84FD-474A-9D2E-538CC805D436}" destId="{9AC8FCD7-CC20-43B8-BDAC-F19589950005}" srcOrd="1" destOrd="0" presId="urn:microsoft.com/office/officeart/2008/layout/HorizontalMultiLevelHierarchy"/>
    <dgm:cxn modelId="{167A88D0-E08F-4E52-8CDD-041309883FE9}" type="presParOf" srcId="{FB0B2005-BBEF-4D12-9C4E-28A25471DE17}" destId="{A324A088-0BF5-47BB-84DA-4C982D9D2AF2}" srcOrd="4" destOrd="0" presId="urn:microsoft.com/office/officeart/2008/layout/HorizontalMultiLevelHierarchy"/>
    <dgm:cxn modelId="{0BE20377-4BDD-44C1-AA56-73B2AEDFC6F1}" type="presParOf" srcId="{A324A088-0BF5-47BB-84DA-4C982D9D2AF2}" destId="{126FF164-930E-4C50-9F90-430A3F8FD936}" srcOrd="0" destOrd="0" presId="urn:microsoft.com/office/officeart/2008/layout/HorizontalMultiLevelHierarchy"/>
    <dgm:cxn modelId="{F2675607-50ED-41C4-9A45-D4909D31CCCB}" type="presParOf" srcId="{FB0B2005-BBEF-4D12-9C4E-28A25471DE17}" destId="{028392FE-8A9B-44B0-AB21-05C3C9D774E6}" srcOrd="5" destOrd="0" presId="urn:microsoft.com/office/officeart/2008/layout/HorizontalMultiLevelHierarchy"/>
    <dgm:cxn modelId="{5E35D246-2902-4680-A699-EAEC679BB921}" type="presParOf" srcId="{028392FE-8A9B-44B0-AB21-05C3C9D774E6}" destId="{FDD0ED59-C76F-4E93-913A-C668FA049A0F}" srcOrd="0" destOrd="0" presId="urn:microsoft.com/office/officeart/2008/layout/HorizontalMultiLevelHierarchy"/>
    <dgm:cxn modelId="{A197B00D-2F2F-4F9E-92D5-D5A0BB9E86E9}" type="presParOf" srcId="{028392FE-8A9B-44B0-AB21-05C3C9D774E6}" destId="{DA318DF5-3778-46A4-ADA4-3C64131F0E12}" srcOrd="1" destOrd="0" presId="urn:microsoft.com/office/officeart/2008/layout/HorizontalMultiLevelHierarchy"/>
    <dgm:cxn modelId="{475D58F2-E6C5-4A08-BC71-A21CE884983B}" type="presParOf" srcId="{FB0B2005-BBEF-4D12-9C4E-28A25471DE17}" destId="{46D907CD-9A2D-4ADF-9B5B-F0F306D0C713}" srcOrd="6" destOrd="0" presId="urn:microsoft.com/office/officeart/2008/layout/HorizontalMultiLevelHierarchy"/>
    <dgm:cxn modelId="{436EABA1-D6B0-481D-AB3F-5AD508E49DAB}" type="presParOf" srcId="{46D907CD-9A2D-4ADF-9B5B-F0F306D0C713}" destId="{460E7658-6808-4066-9E18-C43B392CA6C4}" srcOrd="0" destOrd="0" presId="urn:microsoft.com/office/officeart/2008/layout/HorizontalMultiLevelHierarchy"/>
    <dgm:cxn modelId="{AE75E566-1C79-47E4-A5EF-604E9BCDADE2}" type="presParOf" srcId="{FB0B2005-BBEF-4D12-9C4E-28A25471DE17}" destId="{84339896-D46F-4F4F-A132-914636391A01}" srcOrd="7" destOrd="0" presId="urn:microsoft.com/office/officeart/2008/layout/HorizontalMultiLevelHierarchy"/>
    <dgm:cxn modelId="{E9E36527-5B15-4BB0-B0EC-8BD717543579}" type="presParOf" srcId="{84339896-D46F-4F4F-A132-914636391A01}" destId="{194599F4-3907-4E06-B663-3B6349F86F4E}" srcOrd="0" destOrd="0" presId="urn:microsoft.com/office/officeart/2008/layout/HorizontalMultiLevelHierarchy"/>
    <dgm:cxn modelId="{D4DFDD13-D58B-4CA2-ADC6-75256D290C5C}" type="presParOf" srcId="{84339896-D46F-4F4F-A132-914636391A01}" destId="{EA97E63A-734C-46A1-A94C-BC6A8FB2979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физической культуры, спорта и молодежной</a:t>
          </a:r>
        </a:p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политики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массовой физической культуры, спорта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77 953,9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молодежной политики в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14 348,1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17 894,9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3" custScaleY="93192" custLinFactNeighborX="-80726" custLinFactNeighborY="8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1" presStyleCnt="3" custLinFactNeighborX="-80726" custLinFactNeighborY="11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2" presStyleCnt="3" custLinFactNeighborX="-80726" custLinFactNeighborY="1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</dgm:ptLst>
  <dgm:cxnLst>
    <dgm:cxn modelId="{D323DC37-2CAB-4332-A652-6D2890EC8BF7}" type="presOf" srcId="{19CF11E3-380E-48F2-89E9-879FB97AB162}" destId="{62440AD2-5F42-43BB-9E39-2FCC33600A4F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F1BA41F9-8867-42F3-8EDC-5BECC1B5752E}" type="presOf" srcId="{19B6A941-1A9A-4B41-ABCA-0B63290FCAFC}" destId="{4B51C063-9882-4318-AB79-1B7E34F23459}" srcOrd="0" destOrd="0" presId="urn:microsoft.com/office/officeart/2008/layout/HorizontalMultiLevelHierarchy"/>
    <dgm:cxn modelId="{FF7EE143-19DA-4B30-ADA1-59786FC525FC}" type="presOf" srcId="{7A0D34FF-4450-4439-8442-963A1B34B589}" destId="{4EB5C69D-0640-4DB7-8474-31D16E77BBB0}" srcOrd="0" destOrd="0" presId="urn:microsoft.com/office/officeart/2008/layout/HorizontalMultiLevelHierarchy"/>
    <dgm:cxn modelId="{CC9C875A-8D9B-4A24-837C-76D65F634B08}" type="presOf" srcId="{7A0D34FF-4450-4439-8442-963A1B34B589}" destId="{7F9487AE-DCD1-4BDD-B684-2DFCF8BCD381}" srcOrd="1" destOrd="0" presId="urn:microsoft.com/office/officeart/2008/layout/HorizontalMultiLevelHierarchy"/>
    <dgm:cxn modelId="{4DC772EF-2380-44A3-B8CC-624A4F3CAF68}" type="presOf" srcId="{01784CB1-5FF2-4923-9268-E48D5050269B}" destId="{126FF164-930E-4C50-9F90-430A3F8FD936}" srcOrd="1" destOrd="0" presId="urn:microsoft.com/office/officeart/2008/layout/HorizontalMultiLevelHierarchy"/>
    <dgm:cxn modelId="{AD641BC9-E2AB-4EDA-951B-E00AB8249C0E}" type="presOf" srcId="{80E2E2A3-59D5-467E-AC0B-93DCD38D0D69}" destId="{6C2BBFF1-29A1-4506-948E-F73256431591}" srcOrd="0" destOrd="0" presId="urn:microsoft.com/office/officeart/2008/layout/HorizontalMultiLevelHierarchy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EAE55524-6BD7-4DFB-9372-B152413B4D18}" type="presOf" srcId="{CA7C17D0-4058-46FF-AE83-236C1802E17C}" destId="{9F8B010D-B14E-483B-822F-5B87F314267E}" srcOrd="0" destOrd="0" presId="urn:microsoft.com/office/officeart/2008/layout/HorizontalMultiLevelHierarchy"/>
    <dgm:cxn modelId="{387691D4-7B3C-47F1-B809-1A9F659EA2A6}" type="presOf" srcId="{81553E28-EA2C-43B8-AB59-43B4B79E1F35}" destId="{3F1357B4-9E5E-44E0-B461-7288E6C0409A}" srcOrd="0" destOrd="0" presId="urn:microsoft.com/office/officeart/2008/layout/HorizontalMultiLevelHierarchy"/>
    <dgm:cxn modelId="{9E6B1A69-78C5-4F56-B627-2F3ABB89B17A}" srcId="{19CF11E3-380E-48F2-89E9-879FB97AB162}" destId="{CF2876CA-A731-4B2A-9BB1-41AD9346C48E}" srcOrd="1" destOrd="0" parTransId="{01784CB1-5FF2-4923-9268-E48D5050269B}" sibTransId="{2178E18F-E57E-49FC-9F55-315294E2E28C}"/>
    <dgm:cxn modelId="{FE25F558-A30F-4205-8167-5C7E482EF3A1}" type="presOf" srcId="{01784CB1-5FF2-4923-9268-E48D5050269B}" destId="{A324A088-0BF5-47BB-84DA-4C982D9D2AF2}" srcOrd="0" destOrd="0" presId="urn:microsoft.com/office/officeart/2008/layout/HorizontalMultiLevelHierarchy"/>
    <dgm:cxn modelId="{E7DB6F1A-C2DD-424F-AD30-2E0095EA94E2}" type="presOf" srcId="{CF2876CA-A731-4B2A-9BB1-41AD9346C48E}" destId="{FDD0ED59-C76F-4E93-913A-C668FA049A0F}" srcOrd="0" destOrd="0" presId="urn:microsoft.com/office/officeart/2008/layout/HorizontalMultiLevelHierarchy"/>
    <dgm:cxn modelId="{9F089924-1905-45E4-9E72-1C69CE0F0A59}" type="presOf" srcId="{80E2E2A3-59D5-467E-AC0B-93DCD38D0D69}" destId="{4D2C987F-74D7-4C00-BCF8-65AEE8216A21}" srcOrd="1" destOrd="0" presId="urn:microsoft.com/office/officeart/2008/layout/HorizontalMultiLevelHierarchy"/>
    <dgm:cxn modelId="{D8A515A3-A74E-4394-8575-CB9BB34D7974}" srcId="{19CF11E3-380E-48F2-89E9-879FB97AB162}" destId="{19B6A941-1A9A-4B41-ABCA-0B63290FCAFC}" srcOrd="2" destOrd="0" parTransId="{80E2E2A3-59D5-467E-AC0B-93DCD38D0D69}" sibTransId="{315D4B09-0C2E-48B0-AEF5-84091A317596}"/>
    <dgm:cxn modelId="{5C21A835-5604-47D4-97A6-3CB42C06C0A4}" type="presParOf" srcId="{3F1357B4-9E5E-44E0-B461-7288E6C0409A}" destId="{FF605446-2FF5-4582-9DE1-73DB2B34EE99}" srcOrd="0" destOrd="0" presId="urn:microsoft.com/office/officeart/2008/layout/HorizontalMultiLevelHierarchy"/>
    <dgm:cxn modelId="{71B67A35-527F-4E18-8E30-F964F10CE75A}" type="presParOf" srcId="{FF605446-2FF5-4582-9DE1-73DB2B34EE99}" destId="{62440AD2-5F42-43BB-9E39-2FCC33600A4F}" srcOrd="0" destOrd="0" presId="urn:microsoft.com/office/officeart/2008/layout/HorizontalMultiLevelHierarchy"/>
    <dgm:cxn modelId="{9FD864BE-FE50-425E-ACA7-1858031C42B5}" type="presParOf" srcId="{FF605446-2FF5-4582-9DE1-73DB2B34EE99}" destId="{FB0B2005-BBEF-4D12-9C4E-28A25471DE17}" srcOrd="1" destOrd="0" presId="urn:microsoft.com/office/officeart/2008/layout/HorizontalMultiLevelHierarchy"/>
    <dgm:cxn modelId="{9D6D740B-B27A-4D05-876E-D7ACFC562E09}" type="presParOf" srcId="{FB0B2005-BBEF-4D12-9C4E-28A25471DE17}" destId="{4EB5C69D-0640-4DB7-8474-31D16E77BBB0}" srcOrd="0" destOrd="0" presId="urn:microsoft.com/office/officeart/2008/layout/HorizontalMultiLevelHierarchy"/>
    <dgm:cxn modelId="{E8DD48C5-F7CA-4F6C-AA2E-ED8173701AEF}" type="presParOf" srcId="{4EB5C69D-0640-4DB7-8474-31D16E77BBB0}" destId="{7F9487AE-DCD1-4BDD-B684-2DFCF8BCD381}" srcOrd="0" destOrd="0" presId="urn:microsoft.com/office/officeart/2008/layout/HorizontalMultiLevelHierarchy"/>
    <dgm:cxn modelId="{22A2BFC7-7533-4B25-BEE2-FAF89D8D6B63}" type="presParOf" srcId="{FB0B2005-BBEF-4D12-9C4E-28A25471DE17}" destId="{37BD7B29-F596-43D2-AAC1-532DE5CCBAAF}" srcOrd="1" destOrd="0" presId="urn:microsoft.com/office/officeart/2008/layout/HorizontalMultiLevelHierarchy"/>
    <dgm:cxn modelId="{331A14C0-582B-40A6-93CF-5CED7FB58673}" type="presParOf" srcId="{37BD7B29-F596-43D2-AAC1-532DE5CCBAAF}" destId="{9F8B010D-B14E-483B-822F-5B87F314267E}" srcOrd="0" destOrd="0" presId="urn:microsoft.com/office/officeart/2008/layout/HorizontalMultiLevelHierarchy"/>
    <dgm:cxn modelId="{62CC9616-B2FA-419B-827F-32C0E7BE593B}" type="presParOf" srcId="{37BD7B29-F596-43D2-AAC1-532DE5CCBAAF}" destId="{BF2C4452-8C82-4829-B83D-2011F4A9FC23}" srcOrd="1" destOrd="0" presId="urn:microsoft.com/office/officeart/2008/layout/HorizontalMultiLevelHierarchy"/>
    <dgm:cxn modelId="{E452DD3A-BE1D-449E-B1CB-C72DCA102E47}" type="presParOf" srcId="{FB0B2005-BBEF-4D12-9C4E-28A25471DE17}" destId="{A324A088-0BF5-47BB-84DA-4C982D9D2AF2}" srcOrd="2" destOrd="0" presId="urn:microsoft.com/office/officeart/2008/layout/HorizontalMultiLevelHierarchy"/>
    <dgm:cxn modelId="{6ED531B9-45B4-487F-83F0-FA6F1D5080A1}" type="presParOf" srcId="{A324A088-0BF5-47BB-84DA-4C982D9D2AF2}" destId="{126FF164-930E-4C50-9F90-430A3F8FD936}" srcOrd="0" destOrd="0" presId="urn:microsoft.com/office/officeart/2008/layout/HorizontalMultiLevelHierarchy"/>
    <dgm:cxn modelId="{F0258823-73E8-458C-9C66-89E98B77D39C}" type="presParOf" srcId="{FB0B2005-BBEF-4D12-9C4E-28A25471DE17}" destId="{028392FE-8A9B-44B0-AB21-05C3C9D774E6}" srcOrd="3" destOrd="0" presId="urn:microsoft.com/office/officeart/2008/layout/HorizontalMultiLevelHierarchy"/>
    <dgm:cxn modelId="{1568FFC4-0A6F-4A7E-8D66-616DB58AE300}" type="presParOf" srcId="{028392FE-8A9B-44B0-AB21-05C3C9D774E6}" destId="{FDD0ED59-C76F-4E93-913A-C668FA049A0F}" srcOrd="0" destOrd="0" presId="urn:microsoft.com/office/officeart/2008/layout/HorizontalMultiLevelHierarchy"/>
    <dgm:cxn modelId="{D9946A7B-94D8-4472-909D-695F81A55EB8}" type="presParOf" srcId="{028392FE-8A9B-44B0-AB21-05C3C9D774E6}" destId="{DA318DF5-3778-46A4-ADA4-3C64131F0E12}" srcOrd="1" destOrd="0" presId="urn:microsoft.com/office/officeart/2008/layout/HorizontalMultiLevelHierarchy"/>
    <dgm:cxn modelId="{5632D3D6-489F-46CA-A995-9BED0BD14912}" type="presParOf" srcId="{FB0B2005-BBEF-4D12-9C4E-28A25471DE17}" destId="{6C2BBFF1-29A1-4506-948E-F73256431591}" srcOrd="4" destOrd="0" presId="urn:microsoft.com/office/officeart/2008/layout/HorizontalMultiLevelHierarchy"/>
    <dgm:cxn modelId="{E14BD869-C65A-4AE8-8D76-131A537C7365}" type="presParOf" srcId="{6C2BBFF1-29A1-4506-948E-F73256431591}" destId="{4D2C987F-74D7-4C00-BCF8-65AEE8216A21}" srcOrd="0" destOrd="0" presId="urn:microsoft.com/office/officeart/2008/layout/HorizontalMultiLevelHierarchy"/>
    <dgm:cxn modelId="{4A39D1CB-89DB-415F-9DA0-30B643DFC171}" type="presParOf" srcId="{FB0B2005-BBEF-4D12-9C4E-28A25471DE17}" destId="{FC1F754A-511A-4FD7-BBCB-C68D7F82345B}" srcOrd="5" destOrd="0" presId="urn:microsoft.com/office/officeart/2008/layout/HorizontalMultiLevelHierarchy"/>
    <dgm:cxn modelId="{A58732C9-36F2-4FEF-A350-749B2A3353F6}" type="presParOf" srcId="{FC1F754A-511A-4FD7-BBCB-C68D7F82345B}" destId="{4B51C063-9882-4318-AB79-1B7E34F23459}" srcOrd="0" destOrd="0" presId="urn:microsoft.com/office/officeart/2008/layout/HorizontalMultiLevelHierarchy"/>
    <dgm:cxn modelId="{9D114C19-783C-44CD-9D5E-2862B7B248AD}" type="presParOf" srcId="{FC1F754A-511A-4FD7-BBCB-C68D7F82345B}" destId="{95E0CBBB-DFCF-49CF-B143-51587920303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транспортной системы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Северо-Енисейского района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Дороги Северо-Енисейского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109 270,0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 dirty="0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7EDC473A-6C58-4C8A-8217-8262621784AF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 в Северо-Енисейском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3 934,0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105E6DB-3263-4E03-B9A3-BF352CBFAADD}" type="parTrans" cxnId="{E43644DF-8B0E-4DF4-8E2C-327FA44F98D2}">
      <dgm:prSet/>
      <dgm:spPr/>
      <dgm:t>
        <a:bodyPr/>
        <a:lstStyle/>
        <a:p>
          <a:endParaRPr lang="ru-RU" dirty="0"/>
        </a:p>
      </dgm:t>
    </dgm:pt>
    <dgm:pt modelId="{EF8F042F-DA7C-42E7-A8C2-A1C7EA1E5AE2}" type="sibTrans" cxnId="{E43644DF-8B0E-4DF4-8E2C-327FA44F98D2}">
      <dgm:prSet/>
      <dgm:spPr/>
      <dgm:t>
        <a:bodyPr/>
        <a:lstStyle/>
        <a:p>
          <a:endParaRPr lang="ru-RU"/>
        </a:p>
      </dgm:t>
    </dgm:pt>
    <dgm:pt modelId="{C9ECBD1B-26A6-4E2D-81F4-AA329CC412D1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транспортного комплекса Северо-Енисейского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35 051,3</a:t>
          </a:r>
        </a:p>
      </dgm:t>
    </dgm:pt>
    <dgm:pt modelId="{38F0BA02-43DE-434F-91CB-FEA04BD349D8}" type="parTrans" cxnId="{A297A064-FECE-4BC9-AFB9-86EA07C71785}">
      <dgm:prSet/>
      <dgm:spPr/>
      <dgm:t>
        <a:bodyPr/>
        <a:lstStyle/>
        <a:p>
          <a:endParaRPr lang="ru-RU" dirty="0"/>
        </a:p>
      </dgm:t>
    </dgm:pt>
    <dgm:pt modelId="{95C8E3F4-F946-44BD-8A0A-E64B8578E3DA}" type="sibTrans" cxnId="{A297A064-FECE-4BC9-AFB9-86EA07C71785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11275" custLinFactX="-96233" custLinFactNeighborX="-100000" custLinFactNeighborY="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3" custScaleX="158723" custScaleY="130690" custLinFactNeighborX="-58514" custLinFactNeighborY="22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3B00C9E7-84AC-49B9-ACF2-4FA1A05BCB44}" type="pres">
      <dgm:prSet presAssocID="{5105E6DB-3263-4E03-B9A3-BF352CBFAA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85BAEFF-5C61-4FFC-93D6-D02998CC4DF8}" type="pres">
      <dgm:prSet presAssocID="{5105E6DB-3263-4E03-B9A3-BF352CBFAA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2FE97F3-FD08-42BF-A972-3F9B9CDC77D7}" type="pres">
      <dgm:prSet presAssocID="{7EDC473A-6C58-4C8A-8217-8262621784AF}" presName="root2" presStyleCnt="0"/>
      <dgm:spPr/>
    </dgm:pt>
    <dgm:pt modelId="{7966EECF-EE01-4F69-927F-8EB470ED57B0}" type="pres">
      <dgm:prSet presAssocID="{7EDC473A-6C58-4C8A-8217-8262621784AF}" presName="LevelTwoTextNode" presStyleLbl="node2" presStyleIdx="1" presStyleCnt="3" custScaleX="160028" custScaleY="140592" custLinFactNeighborX="-57786" custLinFactNeighborY="37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F1B3-AD95-4AF3-A954-213825462CB4}" type="pres">
      <dgm:prSet presAssocID="{7EDC473A-6C58-4C8A-8217-8262621784AF}" presName="level3hierChild" presStyleCnt="0"/>
      <dgm:spPr/>
    </dgm:pt>
    <dgm:pt modelId="{AE6349DC-4666-4DBD-AC6C-D6087B4C9D33}" type="pres">
      <dgm:prSet presAssocID="{38F0BA02-43DE-434F-91CB-FEA04BD349D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4127767-45B9-4EE8-9C96-6F932B318585}" type="pres">
      <dgm:prSet presAssocID="{38F0BA02-43DE-434F-91CB-FEA04BD349D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CE2679B-2F37-4890-9813-06F32A5EDBF9}" type="pres">
      <dgm:prSet presAssocID="{C9ECBD1B-26A6-4E2D-81F4-AA329CC412D1}" presName="root2" presStyleCnt="0"/>
      <dgm:spPr/>
    </dgm:pt>
    <dgm:pt modelId="{B12B45CD-A15C-43A4-8293-64A90453C64E}" type="pres">
      <dgm:prSet presAssocID="{C9ECBD1B-26A6-4E2D-81F4-AA329CC412D1}" presName="LevelTwoTextNode" presStyleLbl="node2" presStyleIdx="2" presStyleCnt="3" custScaleX="160341" custScaleY="126222" custLinFactNeighborX="-58099" custLinFactNeighborY="42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53E75-E63B-4B23-9947-7812D9AE0A13}" type="pres">
      <dgm:prSet presAssocID="{C9ECBD1B-26A6-4E2D-81F4-AA329CC412D1}" presName="level3hierChild" presStyleCnt="0"/>
      <dgm:spPr/>
    </dgm:pt>
  </dgm:ptLst>
  <dgm:cxnLst>
    <dgm:cxn modelId="{E3A2BBDA-3F39-41CB-AAB5-BD1744550C2A}" type="presOf" srcId="{2E8D24E1-B78D-4A0C-8AD6-A0F2192B97BD}" destId="{FE124371-5989-4CF5-8EE0-76D0B7D72B09}" srcOrd="0" destOrd="0" presId="urn:microsoft.com/office/officeart/2008/layout/HorizontalMultiLevelHierarchy"/>
    <dgm:cxn modelId="{E29E9B23-C47E-49A1-BFC5-280470CF1D66}" type="presOf" srcId="{EE084943-F421-44CD-ACB6-2CD9366E759D}" destId="{08809B55-D645-4635-A684-C4F4C7229D30}" srcOrd="1" destOrd="0" presId="urn:microsoft.com/office/officeart/2008/layout/HorizontalMultiLevelHierarchy"/>
    <dgm:cxn modelId="{CBD39F25-182F-4FC6-A620-2AEBDE73BFEE}" type="presOf" srcId="{5105E6DB-3263-4E03-B9A3-BF352CBFAADD}" destId="{3B00C9E7-84AC-49B9-ACF2-4FA1A05BCB44}" srcOrd="0" destOrd="0" presId="urn:microsoft.com/office/officeart/2008/layout/HorizontalMultiLevelHierarchy"/>
    <dgm:cxn modelId="{6DEFD86A-841C-4E5F-B741-FB074FFD612D}" type="presOf" srcId="{38F0BA02-43DE-434F-91CB-FEA04BD349D8}" destId="{AE6349DC-4666-4DBD-AC6C-D6087B4C9D33}" srcOrd="0" destOrd="0" presId="urn:microsoft.com/office/officeart/2008/layout/HorizontalMultiLevelHierarchy"/>
    <dgm:cxn modelId="{98479E3D-E624-44DC-9A8A-C475843B25F9}" type="presOf" srcId="{5105E6DB-3263-4E03-B9A3-BF352CBFAADD}" destId="{C85BAEFF-5C61-4FFC-93D6-D02998CC4DF8}" srcOrd="1" destOrd="0" presId="urn:microsoft.com/office/officeart/2008/layout/HorizontalMultiLevelHierarchy"/>
    <dgm:cxn modelId="{CBA47AC7-53B8-43B6-88C7-60B2EBFC581F}" type="presOf" srcId="{58A26D62-86C6-477C-9FAC-E1C3EF9840F3}" destId="{B9FC096F-E88F-4CC9-B277-DAF7DCFD65C5}" srcOrd="0" destOrd="0" presId="urn:microsoft.com/office/officeart/2008/layout/HorizontalMultiLevelHierarchy"/>
    <dgm:cxn modelId="{FF2F225C-0FFA-49FF-BB17-11BE17065CBE}" type="presOf" srcId="{C9ECBD1B-26A6-4E2D-81F4-AA329CC412D1}" destId="{B12B45CD-A15C-43A4-8293-64A90453C64E}" srcOrd="0" destOrd="0" presId="urn:microsoft.com/office/officeart/2008/layout/HorizontalMultiLevelHierarchy"/>
    <dgm:cxn modelId="{9F7F2DE9-A510-4852-A8CC-DB00396ACD32}" type="presOf" srcId="{38F0BA02-43DE-434F-91CB-FEA04BD349D8}" destId="{24127767-45B9-4EE8-9C96-6F932B318585}" srcOrd="1" destOrd="0" presId="urn:microsoft.com/office/officeart/2008/layout/HorizontalMultiLevelHierarchy"/>
    <dgm:cxn modelId="{E43644DF-8B0E-4DF4-8E2C-327FA44F98D2}" srcId="{4E9B80E8-A296-46D6-91D0-93F32A3A8024}" destId="{7EDC473A-6C58-4C8A-8217-8262621784AF}" srcOrd="1" destOrd="0" parTransId="{5105E6DB-3263-4E03-B9A3-BF352CBFAADD}" sibTransId="{EF8F042F-DA7C-42E7-A8C2-A1C7EA1E5AE2}"/>
    <dgm:cxn modelId="{91EFF019-40E5-4B55-84C5-61587DDD57A2}" type="presOf" srcId="{EE084943-F421-44CD-ACB6-2CD9366E759D}" destId="{0D60C23C-F719-445C-836B-22BBBFEBF2CB}" srcOrd="0" destOrd="0" presId="urn:microsoft.com/office/officeart/2008/layout/HorizontalMultiLevelHierarchy"/>
    <dgm:cxn modelId="{A297A064-FECE-4BC9-AFB9-86EA07C71785}" srcId="{4E9B80E8-A296-46D6-91D0-93F32A3A8024}" destId="{C9ECBD1B-26A6-4E2D-81F4-AA329CC412D1}" srcOrd="2" destOrd="0" parTransId="{38F0BA02-43DE-434F-91CB-FEA04BD349D8}" sibTransId="{95C8E3F4-F946-44BD-8A0A-E64B8578E3DA}"/>
    <dgm:cxn modelId="{D8DC591D-F80C-4B83-8797-0E484865505A}" type="presOf" srcId="{7EDC473A-6C58-4C8A-8217-8262621784AF}" destId="{7966EECF-EE01-4F69-927F-8EB470ED57B0}" srcOrd="0" destOrd="0" presId="urn:microsoft.com/office/officeart/2008/layout/HorizontalMultiLevelHierarchy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B6237A60-AB64-4574-AC9C-BD438B07C1FD}" type="presOf" srcId="{4E9B80E8-A296-46D6-91D0-93F32A3A8024}" destId="{7255C32E-BE47-4CBC-84D8-D0996D81D5D3}" srcOrd="0" destOrd="0" presId="urn:microsoft.com/office/officeart/2008/layout/HorizontalMultiLevelHierarchy"/>
    <dgm:cxn modelId="{C60F0D25-F878-43DB-AE89-76B8F7ECB0C1}" type="presParOf" srcId="{B9FC096F-E88F-4CC9-B277-DAF7DCFD65C5}" destId="{27AF1974-172F-4BAB-9B8F-41F4C20B2DEB}" srcOrd="0" destOrd="0" presId="urn:microsoft.com/office/officeart/2008/layout/HorizontalMultiLevelHierarchy"/>
    <dgm:cxn modelId="{F61F2316-FC61-4246-A733-9E9C68541BCE}" type="presParOf" srcId="{27AF1974-172F-4BAB-9B8F-41F4C20B2DEB}" destId="{7255C32E-BE47-4CBC-84D8-D0996D81D5D3}" srcOrd="0" destOrd="0" presId="urn:microsoft.com/office/officeart/2008/layout/HorizontalMultiLevelHierarchy"/>
    <dgm:cxn modelId="{B2ED50DE-3B9D-4F9F-8165-E8CDA6FA6F37}" type="presParOf" srcId="{27AF1974-172F-4BAB-9B8F-41F4C20B2DEB}" destId="{50FF79EE-692E-4AFC-BDC7-016051C4CBFF}" srcOrd="1" destOrd="0" presId="urn:microsoft.com/office/officeart/2008/layout/HorizontalMultiLevelHierarchy"/>
    <dgm:cxn modelId="{F5F10E15-A984-4D4F-BD4A-E0C6F290A7C5}" type="presParOf" srcId="{50FF79EE-692E-4AFC-BDC7-016051C4CBFF}" destId="{0D60C23C-F719-445C-836B-22BBBFEBF2CB}" srcOrd="0" destOrd="0" presId="urn:microsoft.com/office/officeart/2008/layout/HorizontalMultiLevelHierarchy"/>
    <dgm:cxn modelId="{3A85E12A-F803-4865-8695-8160AFD37C05}" type="presParOf" srcId="{0D60C23C-F719-445C-836B-22BBBFEBF2CB}" destId="{08809B55-D645-4635-A684-C4F4C7229D30}" srcOrd="0" destOrd="0" presId="urn:microsoft.com/office/officeart/2008/layout/HorizontalMultiLevelHierarchy"/>
    <dgm:cxn modelId="{1558C554-768F-4B38-B2D7-E97FC4C8A3AF}" type="presParOf" srcId="{50FF79EE-692E-4AFC-BDC7-016051C4CBFF}" destId="{99915978-9905-43FD-8C13-CF968082F0C9}" srcOrd="1" destOrd="0" presId="urn:microsoft.com/office/officeart/2008/layout/HorizontalMultiLevelHierarchy"/>
    <dgm:cxn modelId="{5B08FFFE-84E5-48C1-B0D8-02B0A101C6AC}" type="presParOf" srcId="{99915978-9905-43FD-8C13-CF968082F0C9}" destId="{FE124371-5989-4CF5-8EE0-76D0B7D72B09}" srcOrd="0" destOrd="0" presId="urn:microsoft.com/office/officeart/2008/layout/HorizontalMultiLevelHierarchy"/>
    <dgm:cxn modelId="{39C7F19B-2299-4CD3-B44A-49151AE67D08}" type="presParOf" srcId="{99915978-9905-43FD-8C13-CF968082F0C9}" destId="{0D2CA81C-6B28-4516-B017-564B0BA7CEC6}" srcOrd="1" destOrd="0" presId="urn:microsoft.com/office/officeart/2008/layout/HorizontalMultiLevelHierarchy"/>
    <dgm:cxn modelId="{AB629348-7612-4DA1-9107-D9064EC15B54}" type="presParOf" srcId="{50FF79EE-692E-4AFC-BDC7-016051C4CBFF}" destId="{3B00C9E7-84AC-49B9-ACF2-4FA1A05BCB44}" srcOrd="2" destOrd="0" presId="urn:microsoft.com/office/officeart/2008/layout/HorizontalMultiLevelHierarchy"/>
    <dgm:cxn modelId="{32B6E7CB-91F2-4B4F-8A8A-4AE26EF95D53}" type="presParOf" srcId="{3B00C9E7-84AC-49B9-ACF2-4FA1A05BCB44}" destId="{C85BAEFF-5C61-4FFC-93D6-D02998CC4DF8}" srcOrd="0" destOrd="0" presId="urn:microsoft.com/office/officeart/2008/layout/HorizontalMultiLevelHierarchy"/>
    <dgm:cxn modelId="{B259BA4D-EFEF-4BE2-A663-50EF1A87F57F}" type="presParOf" srcId="{50FF79EE-692E-4AFC-BDC7-016051C4CBFF}" destId="{32FE97F3-FD08-42BF-A972-3F9B9CDC77D7}" srcOrd="3" destOrd="0" presId="urn:microsoft.com/office/officeart/2008/layout/HorizontalMultiLevelHierarchy"/>
    <dgm:cxn modelId="{AF19C1B6-79A1-4892-B7BF-AB7043DE0C18}" type="presParOf" srcId="{32FE97F3-FD08-42BF-A972-3F9B9CDC77D7}" destId="{7966EECF-EE01-4F69-927F-8EB470ED57B0}" srcOrd="0" destOrd="0" presId="urn:microsoft.com/office/officeart/2008/layout/HorizontalMultiLevelHierarchy"/>
    <dgm:cxn modelId="{CF539F25-7423-4B8A-B0FC-3F7D32080834}" type="presParOf" srcId="{32FE97F3-FD08-42BF-A972-3F9B9CDC77D7}" destId="{4DE8F1B3-AD95-4AF3-A954-213825462CB4}" srcOrd="1" destOrd="0" presId="urn:microsoft.com/office/officeart/2008/layout/HorizontalMultiLevelHierarchy"/>
    <dgm:cxn modelId="{31B9EB2E-34C9-4444-B76B-A635E374CC0E}" type="presParOf" srcId="{50FF79EE-692E-4AFC-BDC7-016051C4CBFF}" destId="{AE6349DC-4666-4DBD-AC6C-D6087B4C9D33}" srcOrd="4" destOrd="0" presId="urn:microsoft.com/office/officeart/2008/layout/HorizontalMultiLevelHierarchy"/>
    <dgm:cxn modelId="{FD9611EC-7A08-41F3-83D3-AB716EA398B5}" type="presParOf" srcId="{AE6349DC-4666-4DBD-AC6C-D6087B4C9D33}" destId="{24127767-45B9-4EE8-9C96-6F932B318585}" srcOrd="0" destOrd="0" presId="urn:microsoft.com/office/officeart/2008/layout/HorizontalMultiLevelHierarchy"/>
    <dgm:cxn modelId="{82A05AC2-BD0B-496A-A20B-E6704BA97907}" type="presParOf" srcId="{50FF79EE-692E-4AFC-BDC7-016051C4CBFF}" destId="{5CE2679B-2F37-4890-9813-06F32A5EDBF9}" srcOrd="5" destOrd="0" presId="urn:microsoft.com/office/officeart/2008/layout/HorizontalMultiLevelHierarchy"/>
    <dgm:cxn modelId="{8EF3B1BF-30A0-46C2-9945-12007041EA08}" type="presParOf" srcId="{5CE2679B-2F37-4890-9813-06F32A5EDBF9}" destId="{B12B45CD-A15C-43A4-8293-64A90453C64E}" srcOrd="0" destOrd="0" presId="urn:microsoft.com/office/officeart/2008/layout/HorizontalMultiLevelHierarchy"/>
    <dgm:cxn modelId="{B2A1138D-6F52-40B2-9B17-793AC7FC833C}" type="presParOf" srcId="{5CE2679B-2F37-4890-9813-06F32A5EDBF9}" destId="{B5953E75-E63B-4B23-9947-7812D9AE0A1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4CA14A-B23E-4AC3-8727-570A8E420A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36A6E-691F-4D3E-8200-8F49793B28A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местного самоуправления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C097C00-7AC4-4E4C-92A0-C199A8D7DD2D}" type="parTrans" cxnId="{0E0940FD-A1C8-4DE3-A65B-FB7B612E59DD}">
      <dgm:prSet/>
      <dgm:spPr/>
      <dgm:t>
        <a:bodyPr/>
        <a:lstStyle/>
        <a:p>
          <a:endParaRPr lang="ru-RU"/>
        </a:p>
      </dgm:t>
    </dgm:pt>
    <dgm:pt modelId="{B9511497-4361-4787-880B-83DC7013E4A0}" type="sibTrans" cxnId="{0E0940FD-A1C8-4DE3-A65B-FB7B612E59DD}">
      <dgm:prSet/>
      <dgm:spPr/>
      <dgm:t>
        <a:bodyPr/>
        <a:lstStyle/>
        <a:p>
          <a:endParaRPr lang="ru-RU"/>
        </a:p>
      </dgm:t>
    </dgm:pt>
    <dgm:pt modelId="{70AE9488-83B5-4759-AAB7-E0E74F56130B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населения района услугами торговли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88 766,4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C9E9B31-DAC5-4F24-98BA-1A308CE30DD9}" type="parTrans" cxnId="{F39C1EFB-4090-4434-B8A9-3A59046A66D1}">
      <dgm:prSet/>
      <dgm:spPr/>
      <dgm:t>
        <a:bodyPr/>
        <a:lstStyle/>
        <a:p>
          <a:endParaRPr lang="ru-RU"/>
        </a:p>
      </dgm:t>
    </dgm:pt>
    <dgm:pt modelId="{C2B2E52C-B0DA-47D3-A00C-D61B450AA9B3}" type="sibTrans" cxnId="{F39C1EFB-4090-4434-B8A9-3A59046A66D1}">
      <dgm:prSet/>
      <dgm:spPr/>
      <dgm:t>
        <a:bodyPr/>
        <a:lstStyle/>
        <a:p>
          <a:endParaRPr lang="ru-RU"/>
        </a:p>
      </dgm:t>
    </dgm:pt>
    <dgm:pt modelId="{1A44BCE3-1E7F-42E5-86FC-A3AEDB7E2CD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и поддержка субъектов малого и среднего предпринимательства на территории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09721BD-3BE8-47C9-A4DA-5C71CE977547}" type="parTrans" cxnId="{13B0F431-743C-44ED-A833-FFEA539D8DF0}">
      <dgm:prSet/>
      <dgm:spPr/>
      <dgm:t>
        <a:bodyPr/>
        <a:lstStyle/>
        <a:p>
          <a:endParaRPr lang="ru-RU"/>
        </a:p>
      </dgm:t>
    </dgm:pt>
    <dgm:pt modelId="{A9F084D6-4A84-44F8-AFCF-6B3903A2A76A}" type="sibTrans" cxnId="{13B0F431-743C-44ED-A833-FFEA539D8DF0}">
      <dgm:prSet/>
      <dgm:spPr/>
      <dgm:t>
        <a:bodyPr/>
        <a:lstStyle/>
        <a:p>
          <a:endParaRPr lang="ru-RU"/>
        </a:p>
      </dgm:t>
    </dgm:pt>
    <dgm:pt modelId="{5EF6F7F2-B15C-4B91-A589-87FE76877019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Поддержка местных инициатив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17 407,2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1894DD0-B8C8-4446-9F85-3D8BB6D18CF6}" type="parTrans" cxnId="{9ED2F35D-F42F-4001-A8D5-55CF5FFD74C9}">
      <dgm:prSet/>
      <dgm:spPr/>
      <dgm:t>
        <a:bodyPr/>
        <a:lstStyle/>
        <a:p>
          <a:endParaRPr lang="ru-RU"/>
        </a:p>
      </dgm:t>
    </dgm:pt>
    <dgm:pt modelId="{1129E7C4-870B-4D78-B175-4A9DB6FC8BFC}" type="sibTrans" cxnId="{9ED2F35D-F42F-4001-A8D5-55CF5FFD74C9}">
      <dgm:prSet/>
      <dgm:spPr/>
      <dgm:t>
        <a:bodyPr/>
        <a:lstStyle/>
        <a:p>
          <a:endParaRPr lang="ru-RU"/>
        </a:p>
      </dgm:t>
    </dgm:pt>
    <dgm:pt modelId="{2B02C428-D8D5-44E2-B71E-465064E244EB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сельского хозяйства на территории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637,9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890F153-7812-4864-AC8D-7EC1672EC3F6}" type="parTrans" cxnId="{C358DBCA-9DAC-411C-B462-0DE65B81E935}">
      <dgm:prSet/>
      <dgm:spPr/>
      <dgm:t>
        <a:bodyPr/>
        <a:lstStyle/>
        <a:p>
          <a:endParaRPr lang="ru-RU"/>
        </a:p>
      </dgm:t>
    </dgm:pt>
    <dgm:pt modelId="{62B33697-73BC-4FE6-8D7F-AEA2E127633E}" type="sibTrans" cxnId="{C358DBCA-9DAC-411C-B462-0DE65B81E935}">
      <dgm:prSet/>
      <dgm:spPr/>
      <dgm:t>
        <a:bodyPr/>
        <a:lstStyle/>
        <a:p>
          <a:endParaRPr lang="ru-RU"/>
        </a:p>
      </dgm:t>
    </dgm:pt>
    <dgm:pt modelId="{6BD08C92-8C07-4F60-B653-1944E8D24A44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общественных и гражданских инициатив, поддержка социально-ориентированных некоммерческих организаций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600,1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F993776-A41C-4896-9FC7-F0DAACB908DC}" type="parTrans" cxnId="{5DC68E2F-485E-472C-BCDA-6B79AFBBA28D}">
      <dgm:prSet/>
      <dgm:spPr/>
      <dgm:t>
        <a:bodyPr/>
        <a:lstStyle/>
        <a:p>
          <a:endParaRPr lang="ru-RU"/>
        </a:p>
      </dgm:t>
    </dgm:pt>
    <dgm:pt modelId="{8E8BF67A-3EE9-4F1B-B19E-C88A905D79C0}" type="sibTrans" cxnId="{5DC68E2F-485E-472C-BCDA-6B79AFBBA28D}">
      <dgm:prSet/>
      <dgm:spPr/>
      <dgm:t>
        <a:bodyPr/>
        <a:lstStyle/>
        <a:p>
          <a:endParaRPr lang="ru-RU"/>
        </a:p>
      </dgm:t>
    </dgm:pt>
    <dgm:pt modelId="{B7AC9C85-05DC-4B9B-89F5-A0C57725EE07}" type="pres">
      <dgm:prSet presAssocID="{044CA14A-B23E-4AC3-8727-570A8E420A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8840D-B1B4-43CE-8685-4D3BEFD904EB}" type="pres">
      <dgm:prSet presAssocID="{9A636A6E-691F-4D3E-8200-8F49793B28A0}" presName="root1" presStyleCnt="0"/>
      <dgm:spPr/>
    </dgm:pt>
    <dgm:pt modelId="{41F94149-52BF-4C65-9DAB-15383E7BF078}" type="pres">
      <dgm:prSet presAssocID="{9A636A6E-691F-4D3E-8200-8F49793B28A0}" presName="LevelOneTextNode" presStyleLbl="node0" presStyleIdx="0" presStyleCnt="1" custScaleY="83642" custLinFactX="-200000" custLinFactNeighborX="-204065" custLinFactNeighborY="-3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262CE-8453-42E5-8054-217A1EF5A61E}" type="pres">
      <dgm:prSet presAssocID="{9A636A6E-691F-4D3E-8200-8F49793B28A0}" presName="level2hierChild" presStyleCnt="0"/>
      <dgm:spPr/>
    </dgm:pt>
    <dgm:pt modelId="{16C7F677-5BD0-4B42-9455-B2CDCB278DCD}" type="pres">
      <dgm:prSet presAssocID="{9C9E9B31-DAC5-4F24-98BA-1A308CE30DD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3982619-0A65-4EC8-A700-2131D75453FF}" type="pres">
      <dgm:prSet presAssocID="{9C9E9B31-DAC5-4F24-98BA-1A308CE30DD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1F1B7E3-1D49-4F62-86D4-CC1BA5D4233A}" type="pres">
      <dgm:prSet presAssocID="{70AE9488-83B5-4759-AAB7-E0E74F56130B}" presName="root2" presStyleCnt="0"/>
      <dgm:spPr/>
    </dgm:pt>
    <dgm:pt modelId="{F5A30079-CC7C-4853-BA1F-BE5A40AC20C1}" type="pres">
      <dgm:prSet presAssocID="{70AE9488-83B5-4759-AAB7-E0E74F56130B}" presName="LevelTwoTextNode" presStyleLbl="node2" presStyleIdx="0" presStyleCnt="5" custScaleX="191119" custScaleY="54932" custLinFactNeighborX="-83761" custLinFactNeighborY="-2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3A736-ECD2-4E12-9106-8D0752A602DA}" type="pres">
      <dgm:prSet presAssocID="{70AE9488-83B5-4759-AAB7-E0E74F56130B}" presName="level3hierChild" presStyleCnt="0"/>
      <dgm:spPr/>
    </dgm:pt>
    <dgm:pt modelId="{C58F10F2-A737-4AA2-BAAA-3C567C23D03B}" type="pres">
      <dgm:prSet presAssocID="{009721BD-3BE8-47C9-A4DA-5C71CE97754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11607BF-6A52-486C-AEF8-100B7AEA82A1}" type="pres">
      <dgm:prSet presAssocID="{009721BD-3BE8-47C9-A4DA-5C71CE97754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887F6EF-3DD7-4F35-A451-A0995450075F}" type="pres">
      <dgm:prSet presAssocID="{1A44BCE3-1E7F-42E5-86FC-A3AEDB7E2CDA}" presName="root2" presStyleCnt="0"/>
      <dgm:spPr/>
    </dgm:pt>
    <dgm:pt modelId="{44367C5D-314C-4DFC-A103-FADBB54DFCD0}" type="pres">
      <dgm:prSet presAssocID="{1A44BCE3-1E7F-42E5-86FC-A3AEDB7E2CDA}" presName="LevelTwoTextNode" presStyleLbl="node2" presStyleIdx="1" presStyleCnt="5" custScaleX="190723" custLinFactNeighborX="-83761" custLinFactNeighborY="-22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6391E-25C5-43DB-BDC4-B115A4279AF3}" type="pres">
      <dgm:prSet presAssocID="{1A44BCE3-1E7F-42E5-86FC-A3AEDB7E2CDA}" presName="level3hierChild" presStyleCnt="0"/>
      <dgm:spPr/>
    </dgm:pt>
    <dgm:pt modelId="{D7FD32A0-1361-4F6F-B734-B6226AEE01F6}" type="pres">
      <dgm:prSet presAssocID="{0890F153-7812-4864-AC8D-7EC1672EC3F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34466C6-04DD-4E4A-9AAC-8D05A005711E}" type="pres">
      <dgm:prSet presAssocID="{0890F153-7812-4864-AC8D-7EC1672EC3F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1133D51-EC59-411F-B8A5-6C463FF0638F}" type="pres">
      <dgm:prSet presAssocID="{2B02C428-D8D5-44E2-B71E-465064E244EB}" presName="root2" presStyleCnt="0"/>
      <dgm:spPr/>
    </dgm:pt>
    <dgm:pt modelId="{3AAA717B-D7FD-4194-8C21-37919332731E}" type="pres">
      <dgm:prSet presAssocID="{2B02C428-D8D5-44E2-B71E-465064E244EB}" presName="LevelTwoTextNode" presStyleLbl="node2" presStyleIdx="2" presStyleCnt="5" custScaleX="188428" custScaleY="61803" custLinFactNeighborX="-83761" custLinFactNeighborY="-31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393A0-2405-4D31-9505-7A47FE1AC7BB}" type="pres">
      <dgm:prSet presAssocID="{2B02C428-D8D5-44E2-B71E-465064E244EB}" presName="level3hierChild" presStyleCnt="0"/>
      <dgm:spPr/>
    </dgm:pt>
    <dgm:pt modelId="{15194A33-D17F-49FB-B7C2-3B4B02F14E5F}" type="pres">
      <dgm:prSet presAssocID="{61894DD0-B8C8-4446-9F85-3D8BB6D18CF6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B451FA1-5A17-43A6-80E1-4408A8BBA2D6}" type="pres">
      <dgm:prSet presAssocID="{61894DD0-B8C8-4446-9F85-3D8BB6D18CF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64D2A9C-02E2-40CE-B9D7-3303A5B6E6A9}" type="pres">
      <dgm:prSet presAssocID="{5EF6F7F2-B15C-4B91-A589-87FE76877019}" presName="root2" presStyleCnt="0"/>
      <dgm:spPr/>
    </dgm:pt>
    <dgm:pt modelId="{00C72338-63C3-43C2-924A-84299C504212}" type="pres">
      <dgm:prSet presAssocID="{5EF6F7F2-B15C-4B91-A589-87FE76877019}" presName="LevelTwoTextNode" presStyleLbl="node2" presStyleIdx="3" presStyleCnt="5" custScaleX="190723" custScaleY="64515" custLinFactNeighborX="-83761" custLinFactNeighborY="64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BBA00-8A2F-4656-8997-377D89A6DACF}" type="pres">
      <dgm:prSet presAssocID="{5EF6F7F2-B15C-4B91-A589-87FE76877019}" presName="level3hierChild" presStyleCnt="0"/>
      <dgm:spPr/>
    </dgm:pt>
    <dgm:pt modelId="{F2A84346-C376-4E37-A6C3-743020D76F14}" type="pres">
      <dgm:prSet presAssocID="{1F993776-A41C-4896-9FC7-F0DAACB908D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EEE121B-EE42-4C11-8188-5E0D40D11943}" type="pres">
      <dgm:prSet presAssocID="{1F993776-A41C-4896-9FC7-F0DAACB908D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A1B6764-61CD-4AB1-AA53-A4C806B44737}" type="pres">
      <dgm:prSet presAssocID="{6BD08C92-8C07-4F60-B653-1944E8D24A44}" presName="root2" presStyleCnt="0"/>
      <dgm:spPr/>
    </dgm:pt>
    <dgm:pt modelId="{1BEB1DF2-471B-47F9-B473-85DA5012AFE4}" type="pres">
      <dgm:prSet presAssocID="{6BD08C92-8C07-4F60-B653-1944E8D24A44}" presName="LevelTwoTextNode" presStyleLbl="node2" presStyleIdx="4" presStyleCnt="5" custScaleX="190437" custLinFactY="-29639" custLinFactNeighborX="-837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F06E6-0FFB-4BF8-A479-5878F93F2EF0}" type="pres">
      <dgm:prSet presAssocID="{6BD08C92-8C07-4F60-B653-1944E8D24A44}" presName="level3hierChild" presStyleCnt="0"/>
      <dgm:spPr/>
    </dgm:pt>
  </dgm:ptLst>
  <dgm:cxnLst>
    <dgm:cxn modelId="{5DC68E2F-485E-472C-BCDA-6B79AFBBA28D}" srcId="{9A636A6E-691F-4D3E-8200-8F49793B28A0}" destId="{6BD08C92-8C07-4F60-B653-1944E8D24A44}" srcOrd="4" destOrd="0" parTransId="{1F993776-A41C-4896-9FC7-F0DAACB908DC}" sibTransId="{8E8BF67A-3EE9-4F1B-B19E-C88A905D79C0}"/>
    <dgm:cxn modelId="{7A525067-D496-4A75-8705-F77253E4C17D}" type="presOf" srcId="{5EF6F7F2-B15C-4B91-A589-87FE76877019}" destId="{00C72338-63C3-43C2-924A-84299C504212}" srcOrd="0" destOrd="0" presId="urn:microsoft.com/office/officeart/2008/layout/HorizontalMultiLevelHierarchy"/>
    <dgm:cxn modelId="{BE5D626E-FBCC-4C45-9C80-12D183E11156}" type="presOf" srcId="{9C9E9B31-DAC5-4F24-98BA-1A308CE30DD9}" destId="{16C7F677-5BD0-4B42-9455-B2CDCB278DCD}" srcOrd="0" destOrd="0" presId="urn:microsoft.com/office/officeart/2008/layout/HorizontalMultiLevelHierarchy"/>
    <dgm:cxn modelId="{0E0940FD-A1C8-4DE3-A65B-FB7B612E59DD}" srcId="{044CA14A-B23E-4AC3-8727-570A8E420A26}" destId="{9A636A6E-691F-4D3E-8200-8F49793B28A0}" srcOrd="0" destOrd="0" parTransId="{8C097C00-7AC4-4E4C-92A0-C199A8D7DD2D}" sibTransId="{B9511497-4361-4787-880B-83DC7013E4A0}"/>
    <dgm:cxn modelId="{54086BFD-45D2-41AA-9062-95F9980F8BFD}" type="presOf" srcId="{0890F153-7812-4864-AC8D-7EC1672EC3F6}" destId="{A34466C6-04DD-4E4A-9AAC-8D05A005711E}" srcOrd="1" destOrd="0" presId="urn:microsoft.com/office/officeart/2008/layout/HorizontalMultiLevelHierarchy"/>
    <dgm:cxn modelId="{AF720DC0-4417-4918-AA60-7A1DC55CA6B1}" type="presOf" srcId="{1A44BCE3-1E7F-42E5-86FC-A3AEDB7E2CDA}" destId="{44367C5D-314C-4DFC-A103-FADBB54DFCD0}" srcOrd="0" destOrd="0" presId="urn:microsoft.com/office/officeart/2008/layout/HorizontalMultiLevelHierarchy"/>
    <dgm:cxn modelId="{A58D60B3-278F-498B-97DE-B97783A62674}" type="presOf" srcId="{009721BD-3BE8-47C9-A4DA-5C71CE977547}" destId="{C58F10F2-A737-4AA2-BAAA-3C567C23D03B}" srcOrd="0" destOrd="0" presId="urn:microsoft.com/office/officeart/2008/layout/HorizontalMultiLevelHierarchy"/>
    <dgm:cxn modelId="{9ED2F35D-F42F-4001-A8D5-55CF5FFD74C9}" srcId="{9A636A6E-691F-4D3E-8200-8F49793B28A0}" destId="{5EF6F7F2-B15C-4B91-A589-87FE76877019}" srcOrd="3" destOrd="0" parTransId="{61894DD0-B8C8-4446-9F85-3D8BB6D18CF6}" sibTransId="{1129E7C4-870B-4D78-B175-4A9DB6FC8BFC}"/>
    <dgm:cxn modelId="{13B0F431-743C-44ED-A833-FFEA539D8DF0}" srcId="{9A636A6E-691F-4D3E-8200-8F49793B28A0}" destId="{1A44BCE3-1E7F-42E5-86FC-A3AEDB7E2CDA}" srcOrd="1" destOrd="0" parTransId="{009721BD-3BE8-47C9-A4DA-5C71CE977547}" sibTransId="{A9F084D6-4A84-44F8-AFCF-6B3903A2A76A}"/>
    <dgm:cxn modelId="{DB10A850-1BB7-4588-8F61-1F4A115053EB}" type="presOf" srcId="{61894DD0-B8C8-4446-9F85-3D8BB6D18CF6}" destId="{15194A33-D17F-49FB-B7C2-3B4B02F14E5F}" srcOrd="0" destOrd="0" presId="urn:microsoft.com/office/officeart/2008/layout/HorizontalMultiLevelHierarchy"/>
    <dgm:cxn modelId="{580C8218-6CF1-403A-9A3E-4719E10722BF}" type="presOf" srcId="{0890F153-7812-4864-AC8D-7EC1672EC3F6}" destId="{D7FD32A0-1361-4F6F-B734-B6226AEE01F6}" srcOrd="0" destOrd="0" presId="urn:microsoft.com/office/officeart/2008/layout/HorizontalMultiLevelHierarchy"/>
    <dgm:cxn modelId="{C358DBCA-9DAC-411C-B462-0DE65B81E935}" srcId="{9A636A6E-691F-4D3E-8200-8F49793B28A0}" destId="{2B02C428-D8D5-44E2-B71E-465064E244EB}" srcOrd="2" destOrd="0" parTransId="{0890F153-7812-4864-AC8D-7EC1672EC3F6}" sibTransId="{62B33697-73BC-4FE6-8D7F-AEA2E127633E}"/>
    <dgm:cxn modelId="{3E16ED1D-D73F-4599-94B7-E87AB51C8D71}" type="presOf" srcId="{6BD08C92-8C07-4F60-B653-1944E8D24A44}" destId="{1BEB1DF2-471B-47F9-B473-85DA5012AFE4}" srcOrd="0" destOrd="0" presId="urn:microsoft.com/office/officeart/2008/layout/HorizontalMultiLevelHierarchy"/>
    <dgm:cxn modelId="{30650FD4-6674-4023-AC0A-44C948D753C0}" type="presOf" srcId="{044CA14A-B23E-4AC3-8727-570A8E420A26}" destId="{B7AC9C85-05DC-4B9B-89F5-A0C57725EE07}" srcOrd="0" destOrd="0" presId="urn:microsoft.com/office/officeart/2008/layout/HorizontalMultiLevelHierarchy"/>
    <dgm:cxn modelId="{DFF4A4C6-7660-45A2-AE51-F31FBDC83141}" type="presOf" srcId="{9A636A6E-691F-4D3E-8200-8F49793B28A0}" destId="{41F94149-52BF-4C65-9DAB-15383E7BF078}" srcOrd="0" destOrd="0" presId="urn:microsoft.com/office/officeart/2008/layout/HorizontalMultiLevelHierarchy"/>
    <dgm:cxn modelId="{C94A30E4-44B3-4101-9B7A-F0468A7C3809}" type="presOf" srcId="{1F993776-A41C-4896-9FC7-F0DAACB908DC}" destId="{CEEE121B-EE42-4C11-8188-5E0D40D11943}" srcOrd="1" destOrd="0" presId="urn:microsoft.com/office/officeart/2008/layout/HorizontalMultiLevelHierarchy"/>
    <dgm:cxn modelId="{29FE402D-732C-43BD-AC6D-7637355E23E4}" type="presOf" srcId="{70AE9488-83B5-4759-AAB7-E0E74F56130B}" destId="{F5A30079-CC7C-4853-BA1F-BE5A40AC20C1}" srcOrd="0" destOrd="0" presId="urn:microsoft.com/office/officeart/2008/layout/HorizontalMultiLevelHierarchy"/>
    <dgm:cxn modelId="{A282E8AD-74A7-474A-93C1-C3B67A5A7792}" type="presOf" srcId="{9C9E9B31-DAC5-4F24-98BA-1A308CE30DD9}" destId="{33982619-0A65-4EC8-A700-2131D75453FF}" srcOrd="1" destOrd="0" presId="urn:microsoft.com/office/officeart/2008/layout/HorizontalMultiLevelHierarchy"/>
    <dgm:cxn modelId="{37AA4B59-9A0F-4C75-AF4B-B525E67C54F7}" type="presOf" srcId="{2B02C428-D8D5-44E2-B71E-465064E244EB}" destId="{3AAA717B-D7FD-4194-8C21-37919332731E}" srcOrd="0" destOrd="0" presId="urn:microsoft.com/office/officeart/2008/layout/HorizontalMultiLevelHierarchy"/>
    <dgm:cxn modelId="{F39C1EFB-4090-4434-B8A9-3A59046A66D1}" srcId="{9A636A6E-691F-4D3E-8200-8F49793B28A0}" destId="{70AE9488-83B5-4759-AAB7-E0E74F56130B}" srcOrd="0" destOrd="0" parTransId="{9C9E9B31-DAC5-4F24-98BA-1A308CE30DD9}" sibTransId="{C2B2E52C-B0DA-47D3-A00C-D61B450AA9B3}"/>
    <dgm:cxn modelId="{C71A016E-21A2-408E-988A-C5D92E73D892}" type="presOf" srcId="{009721BD-3BE8-47C9-A4DA-5C71CE977547}" destId="{011607BF-6A52-486C-AEF8-100B7AEA82A1}" srcOrd="1" destOrd="0" presId="urn:microsoft.com/office/officeart/2008/layout/HorizontalMultiLevelHierarchy"/>
    <dgm:cxn modelId="{201B3FF4-CCB8-407B-8AD9-43D7FB3B9D3D}" type="presOf" srcId="{61894DD0-B8C8-4446-9F85-3D8BB6D18CF6}" destId="{FB451FA1-5A17-43A6-80E1-4408A8BBA2D6}" srcOrd="1" destOrd="0" presId="urn:microsoft.com/office/officeart/2008/layout/HorizontalMultiLevelHierarchy"/>
    <dgm:cxn modelId="{3D01840A-A2B1-4417-B1CD-0B95EC30211B}" type="presOf" srcId="{1F993776-A41C-4896-9FC7-F0DAACB908DC}" destId="{F2A84346-C376-4E37-A6C3-743020D76F14}" srcOrd="0" destOrd="0" presId="urn:microsoft.com/office/officeart/2008/layout/HorizontalMultiLevelHierarchy"/>
    <dgm:cxn modelId="{4DD87A66-A3A0-4316-8080-37A7A020CD85}" type="presParOf" srcId="{B7AC9C85-05DC-4B9B-89F5-A0C57725EE07}" destId="{6D88840D-B1B4-43CE-8685-4D3BEFD904EB}" srcOrd="0" destOrd="0" presId="urn:microsoft.com/office/officeart/2008/layout/HorizontalMultiLevelHierarchy"/>
    <dgm:cxn modelId="{58BB9958-27C7-47CC-B793-384E46B560A2}" type="presParOf" srcId="{6D88840D-B1B4-43CE-8685-4D3BEFD904EB}" destId="{41F94149-52BF-4C65-9DAB-15383E7BF078}" srcOrd="0" destOrd="0" presId="urn:microsoft.com/office/officeart/2008/layout/HorizontalMultiLevelHierarchy"/>
    <dgm:cxn modelId="{B88A02A4-3D09-4EF8-909F-D993FCA7EA9F}" type="presParOf" srcId="{6D88840D-B1B4-43CE-8685-4D3BEFD904EB}" destId="{FE9262CE-8453-42E5-8054-217A1EF5A61E}" srcOrd="1" destOrd="0" presId="urn:microsoft.com/office/officeart/2008/layout/HorizontalMultiLevelHierarchy"/>
    <dgm:cxn modelId="{DC3634DF-DB6A-4FA0-A144-2C1B1576BFA5}" type="presParOf" srcId="{FE9262CE-8453-42E5-8054-217A1EF5A61E}" destId="{16C7F677-5BD0-4B42-9455-B2CDCB278DCD}" srcOrd="0" destOrd="0" presId="urn:microsoft.com/office/officeart/2008/layout/HorizontalMultiLevelHierarchy"/>
    <dgm:cxn modelId="{9781C631-3145-477F-B366-E90C8E1F434E}" type="presParOf" srcId="{16C7F677-5BD0-4B42-9455-B2CDCB278DCD}" destId="{33982619-0A65-4EC8-A700-2131D75453FF}" srcOrd="0" destOrd="0" presId="urn:microsoft.com/office/officeart/2008/layout/HorizontalMultiLevelHierarchy"/>
    <dgm:cxn modelId="{BB9F4D55-951C-4602-8191-69426B6F8CD7}" type="presParOf" srcId="{FE9262CE-8453-42E5-8054-217A1EF5A61E}" destId="{C1F1B7E3-1D49-4F62-86D4-CC1BA5D4233A}" srcOrd="1" destOrd="0" presId="urn:microsoft.com/office/officeart/2008/layout/HorizontalMultiLevelHierarchy"/>
    <dgm:cxn modelId="{0AFB5D22-9FD7-40A9-9F63-4103F7E333CD}" type="presParOf" srcId="{C1F1B7E3-1D49-4F62-86D4-CC1BA5D4233A}" destId="{F5A30079-CC7C-4853-BA1F-BE5A40AC20C1}" srcOrd="0" destOrd="0" presId="urn:microsoft.com/office/officeart/2008/layout/HorizontalMultiLevelHierarchy"/>
    <dgm:cxn modelId="{55A3DE5D-36A7-4A3D-8390-3CC55D7A8E6D}" type="presParOf" srcId="{C1F1B7E3-1D49-4F62-86D4-CC1BA5D4233A}" destId="{4CA3A736-ECD2-4E12-9106-8D0752A602DA}" srcOrd="1" destOrd="0" presId="urn:microsoft.com/office/officeart/2008/layout/HorizontalMultiLevelHierarchy"/>
    <dgm:cxn modelId="{65751493-9810-42CE-94DA-0C039D4D8176}" type="presParOf" srcId="{FE9262CE-8453-42E5-8054-217A1EF5A61E}" destId="{C58F10F2-A737-4AA2-BAAA-3C567C23D03B}" srcOrd="2" destOrd="0" presId="urn:microsoft.com/office/officeart/2008/layout/HorizontalMultiLevelHierarchy"/>
    <dgm:cxn modelId="{0049BC2F-7EB3-4F4D-ABB3-5C904D2F5BCB}" type="presParOf" srcId="{C58F10F2-A737-4AA2-BAAA-3C567C23D03B}" destId="{011607BF-6A52-486C-AEF8-100B7AEA82A1}" srcOrd="0" destOrd="0" presId="urn:microsoft.com/office/officeart/2008/layout/HorizontalMultiLevelHierarchy"/>
    <dgm:cxn modelId="{BDEC2D41-32E4-484B-BFE6-FF649CE6A2DE}" type="presParOf" srcId="{FE9262CE-8453-42E5-8054-217A1EF5A61E}" destId="{3887F6EF-3DD7-4F35-A451-A0995450075F}" srcOrd="3" destOrd="0" presId="urn:microsoft.com/office/officeart/2008/layout/HorizontalMultiLevelHierarchy"/>
    <dgm:cxn modelId="{373EE90E-3889-4D29-938F-D191FAE11A21}" type="presParOf" srcId="{3887F6EF-3DD7-4F35-A451-A0995450075F}" destId="{44367C5D-314C-4DFC-A103-FADBB54DFCD0}" srcOrd="0" destOrd="0" presId="urn:microsoft.com/office/officeart/2008/layout/HorizontalMultiLevelHierarchy"/>
    <dgm:cxn modelId="{F4BEB859-C146-4EF9-A301-B0747F227CED}" type="presParOf" srcId="{3887F6EF-3DD7-4F35-A451-A0995450075F}" destId="{6446391E-25C5-43DB-BDC4-B115A4279AF3}" srcOrd="1" destOrd="0" presId="urn:microsoft.com/office/officeart/2008/layout/HorizontalMultiLevelHierarchy"/>
    <dgm:cxn modelId="{3A57C282-2FB3-4B8F-9284-89AE360111FF}" type="presParOf" srcId="{FE9262CE-8453-42E5-8054-217A1EF5A61E}" destId="{D7FD32A0-1361-4F6F-B734-B6226AEE01F6}" srcOrd="4" destOrd="0" presId="urn:microsoft.com/office/officeart/2008/layout/HorizontalMultiLevelHierarchy"/>
    <dgm:cxn modelId="{05A2A1BA-81CF-422A-A58B-1A00D5532DA2}" type="presParOf" srcId="{D7FD32A0-1361-4F6F-B734-B6226AEE01F6}" destId="{A34466C6-04DD-4E4A-9AAC-8D05A005711E}" srcOrd="0" destOrd="0" presId="urn:microsoft.com/office/officeart/2008/layout/HorizontalMultiLevelHierarchy"/>
    <dgm:cxn modelId="{E52BCA26-670A-4B53-B90C-5EF1DC4BDFEC}" type="presParOf" srcId="{FE9262CE-8453-42E5-8054-217A1EF5A61E}" destId="{E1133D51-EC59-411F-B8A5-6C463FF0638F}" srcOrd="5" destOrd="0" presId="urn:microsoft.com/office/officeart/2008/layout/HorizontalMultiLevelHierarchy"/>
    <dgm:cxn modelId="{3F82ED01-6F37-4146-8C14-7ABB150C57C4}" type="presParOf" srcId="{E1133D51-EC59-411F-B8A5-6C463FF0638F}" destId="{3AAA717B-D7FD-4194-8C21-37919332731E}" srcOrd="0" destOrd="0" presId="urn:microsoft.com/office/officeart/2008/layout/HorizontalMultiLevelHierarchy"/>
    <dgm:cxn modelId="{F6BD3419-31B6-4E1C-BAD4-EBE0BBD684C6}" type="presParOf" srcId="{E1133D51-EC59-411F-B8A5-6C463FF0638F}" destId="{A58393A0-2405-4D31-9505-7A47FE1AC7BB}" srcOrd="1" destOrd="0" presId="urn:microsoft.com/office/officeart/2008/layout/HorizontalMultiLevelHierarchy"/>
    <dgm:cxn modelId="{E5521DBD-C2D5-4F9E-B339-F4FA8C92B33E}" type="presParOf" srcId="{FE9262CE-8453-42E5-8054-217A1EF5A61E}" destId="{15194A33-D17F-49FB-B7C2-3B4B02F14E5F}" srcOrd="6" destOrd="0" presId="urn:microsoft.com/office/officeart/2008/layout/HorizontalMultiLevelHierarchy"/>
    <dgm:cxn modelId="{273E4960-DD2A-4EFC-BD72-ECA388436952}" type="presParOf" srcId="{15194A33-D17F-49FB-B7C2-3B4B02F14E5F}" destId="{FB451FA1-5A17-43A6-80E1-4408A8BBA2D6}" srcOrd="0" destOrd="0" presId="urn:microsoft.com/office/officeart/2008/layout/HorizontalMultiLevelHierarchy"/>
    <dgm:cxn modelId="{2270CDF9-D652-4F6D-9805-A31AD912E73D}" type="presParOf" srcId="{FE9262CE-8453-42E5-8054-217A1EF5A61E}" destId="{764D2A9C-02E2-40CE-B9D7-3303A5B6E6A9}" srcOrd="7" destOrd="0" presId="urn:microsoft.com/office/officeart/2008/layout/HorizontalMultiLevelHierarchy"/>
    <dgm:cxn modelId="{AF3B3529-BA02-430A-8BDD-24CF3BFACDAC}" type="presParOf" srcId="{764D2A9C-02E2-40CE-B9D7-3303A5B6E6A9}" destId="{00C72338-63C3-43C2-924A-84299C504212}" srcOrd="0" destOrd="0" presId="urn:microsoft.com/office/officeart/2008/layout/HorizontalMultiLevelHierarchy"/>
    <dgm:cxn modelId="{9F132E02-3A48-4E5D-BEF3-0FBDDE1B6186}" type="presParOf" srcId="{764D2A9C-02E2-40CE-B9D7-3303A5B6E6A9}" destId="{7CEBBA00-8A2F-4656-8997-377D89A6DACF}" srcOrd="1" destOrd="0" presId="urn:microsoft.com/office/officeart/2008/layout/HorizontalMultiLevelHierarchy"/>
    <dgm:cxn modelId="{D7D073E4-3DB4-4866-A40F-F425BC7F6A16}" type="presParOf" srcId="{FE9262CE-8453-42E5-8054-217A1EF5A61E}" destId="{F2A84346-C376-4E37-A6C3-743020D76F14}" srcOrd="8" destOrd="0" presId="urn:microsoft.com/office/officeart/2008/layout/HorizontalMultiLevelHierarchy"/>
    <dgm:cxn modelId="{CC673DD7-5266-476D-9DBD-AA42BFFBB454}" type="presParOf" srcId="{F2A84346-C376-4E37-A6C3-743020D76F14}" destId="{CEEE121B-EE42-4C11-8188-5E0D40D11943}" srcOrd="0" destOrd="0" presId="urn:microsoft.com/office/officeart/2008/layout/HorizontalMultiLevelHierarchy"/>
    <dgm:cxn modelId="{E2969845-3D86-43F5-AD6A-7B0EE71063B2}" type="presParOf" srcId="{FE9262CE-8453-42E5-8054-217A1EF5A61E}" destId="{5A1B6764-61CD-4AB1-AA53-A4C806B44737}" srcOrd="9" destOrd="0" presId="urn:microsoft.com/office/officeart/2008/layout/HorizontalMultiLevelHierarchy"/>
    <dgm:cxn modelId="{D7A42302-BD7D-4612-99A9-9B1669F38C76}" type="presParOf" srcId="{5A1B6764-61CD-4AB1-AA53-A4C806B44737}" destId="{1BEB1DF2-471B-47F9-B473-85DA5012AFE4}" srcOrd="0" destOrd="0" presId="urn:microsoft.com/office/officeart/2008/layout/HorizontalMultiLevelHierarchy"/>
    <dgm:cxn modelId="{A59C68FE-7E9E-418C-ADE1-492A9ABF4017}" type="presParOf" srcId="{5A1B6764-61CD-4AB1-AA53-A4C806B44737}" destId="{82DF06E6-0FFB-4BF8-A479-5878F93F2E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доступным и комфортным жильем граждан Северо-Енисейского района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Улучшение жилищных условий отдельных категорий граждан, проживающих на территории Северо-Енисейского района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5 156,4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 dirty="0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среднеэтажного и малоэтажного жилищного строительства в Северо-Енисейском районе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388 196,7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 dirty="0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</a:r>
        </a:p>
        <a:p>
          <a:pPr>
            <a:lnSpc>
              <a:spcPct val="90000"/>
            </a:lnSpc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35 241,9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 dirty="0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Реализация мероприятий в области градостроительной деятельности на территории Север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4 000,0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 dirty="0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условий реализации муниципальной программы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32 258,7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 dirty="0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19115" custLinFactNeighborY="1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5" custScaleX="147742" custScaleY="73282" custLinFactNeighborX="-66556" custLinFactNeighborY="57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5" custScaleX="147845" custScaleY="60790" custLinFactNeighborX="-66556" custLinFactNeighborY="41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5" custScaleX="147275" custScaleY="91325" custLinFactNeighborX="-66212" custLinFactNeighborY="24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3" presStyleCnt="5" custScaleX="146905" custScaleY="72882" custLinFactNeighborX="-66556" custLinFactNeighborY="5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4" presStyleCnt="5" custScaleX="147841" custScaleY="56310" custLinFactNeighborX="-66202" custLinFactNeighborY="-5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</dgm:ptLst>
  <dgm:cxnLst>
    <dgm:cxn modelId="{5F3761A9-1546-4ADD-AD3E-B307892BEB90}" type="presOf" srcId="{80E2E2A3-59D5-467E-AC0B-93DCD38D0D69}" destId="{6C2BBFF1-29A1-4506-948E-F73256431591}" srcOrd="0" destOrd="0" presId="urn:microsoft.com/office/officeart/2008/layout/HorizontalMultiLevelHierarchy"/>
    <dgm:cxn modelId="{0F732262-A048-4D18-9879-6B4BE6F43777}" type="presOf" srcId="{19CF11E3-380E-48F2-89E9-879FB97AB162}" destId="{62440AD2-5F42-43BB-9E39-2FCC33600A4F}" srcOrd="0" destOrd="0" presId="urn:microsoft.com/office/officeart/2008/layout/HorizontalMultiLevelHierarchy"/>
    <dgm:cxn modelId="{1751F1D5-75D7-4F34-AD68-77423ED9C5E0}" type="presOf" srcId="{747AD550-DEDD-4B9F-8688-92C53A334F1F}" destId="{46D907CD-9A2D-4ADF-9B5B-F0F306D0C713}" srcOrd="0" destOrd="0" presId="urn:microsoft.com/office/officeart/2008/layout/HorizontalMultiLevelHierarchy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32A936F8-12CF-4D34-A8FB-31EE8096D86D}" type="presOf" srcId="{CA7C17D0-4058-46FF-AE83-236C1802E17C}" destId="{9F8B010D-B14E-483B-822F-5B87F314267E}" srcOrd="0" destOrd="0" presId="urn:microsoft.com/office/officeart/2008/layout/HorizontalMultiLevelHierarchy"/>
    <dgm:cxn modelId="{FF825BF1-BD9C-461F-80C2-870A3A7AA08D}" type="presOf" srcId="{98C8023F-2C9D-48A0-8EED-673CFAACDED8}" destId="{A8546962-4D26-4307-B34F-B4D25B5155DD}" srcOrd="1" destOrd="0" presId="urn:microsoft.com/office/officeart/2008/layout/HorizontalMultiLevelHierarchy"/>
    <dgm:cxn modelId="{5531C5B7-D354-41C2-86F4-E9320EC159E4}" type="presOf" srcId="{81553E28-EA2C-43B8-AB59-43B4B79E1F35}" destId="{3F1357B4-9E5E-44E0-B461-7288E6C0409A}" srcOrd="0" destOrd="0" presId="urn:microsoft.com/office/officeart/2008/layout/HorizontalMultiLevelHierarchy"/>
    <dgm:cxn modelId="{F127338E-5F05-40EE-8A33-642E3A6F47C3}" type="presOf" srcId="{19B6A941-1A9A-4B41-ABCA-0B63290FCAFC}" destId="{4B51C063-9882-4318-AB79-1B7E34F23459}" srcOrd="0" destOrd="0" presId="urn:microsoft.com/office/officeart/2008/layout/HorizontalMultiLevelHierarchy"/>
    <dgm:cxn modelId="{D8A515A3-A74E-4394-8575-CB9BB34D7974}" srcId="{19CF11E3-380E-48F2-89E9-879FB97AB162}" destId="{19B6A941-1A9A-4B41-ABCA-0B63290FCAFC}" srcOrd="4" destOrd="0" parTransId="{80E2E2A3-59D5-467E-AC0B-93DCD38D0D69}" sibTransId="{315D4B09-0C2E-48B0-AEF5-84091A317596}"/>
    <dgm:cxn modelId="{6C5C499E-C6AC-4721-B487-7CDFAC0B0ED1}" type="presOf" srcId="{93E0CA82-CB8A-44FD-BE33-0EA9CED51EAA}" destId="{194599F4-3907-4E06-B663-3B6349F86F4E}" srcOrd="0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20F0DAEE-B948-463F-B5F5-B608FD88F6F3}" type="presOf" srcId="{747AD550-DEDD-4B9F-8688-92C53A334F1F}" destId="{460E7658-6808-4066-9E18-C43B392CA6C4}" srcOrd="1" destOrd="0" presId="urn:microsoft.com/office/officeart/2008/layout/HorizontalMultiLevelHierarchy"/>
    <dgm:cxn modelId="{999A17A1-B567-4ADD-8E22-39753889062E}" type="presOf" srcId="{CF2876CA-A731-4B2A-9BB1-41AD9346C48E}" destId="{FDD0ED59-C76F-4E93-913A-C668FA049A0F}" srcOrd="0" destOrd="0" presId="urn:microsoft.com/office/officeart/2008/layout/HorizontalMultiLevelHierarchy"/>
    <dgm:cxn modelId="{756CB736-BDA3-4E24-8C99-7799655846FD}" type="presOf" srcId="{7A0D34FF-4450-4439-8442-963A1B34B589}" destId="{7F9487AE-DCD1-4BDD-B684-2DFCF8BCD381}" srcOrd="1" destOrd="0" presId="urn:microsoft.com/office/officeart/2008/layout/HorizontalMultiLevelHierarchy"/>
    <dgm:cxn modelId="{6C6E7F8B-626B-4E87-B0F0-1BC7BB9CDEA2}" type="presOf" srcId="{98C8023F-2C9D-48A0-8EED-673CFAACDED8}" destId="{E597C3C4-336B-48E1-999E-915DB7034795}" srcOrd="0" destOrd="0" presId="urn:microsoft.com/office/officeart/2008/layout/HorizontalMultiLevelHierarchy"/>
    <dgm:cxn modelId="{247CF76B-154A-4B91-8900-16BDAA16D9F3}" type="presOf" srcId="{7A0D34FF-4450-4439-8442-963A1B34B589}" destId="{4EB5C69D-0640-4DB7-8474-31D16E77BBB0}" srcOrd="0" destOrd="0" presId="urn:microsoft.com/office/officeart/2008/layout/HorizontalMultiLevelHierarchy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53E88EE7-D880-4620-95C4-320FDD5AD30B}" srcId="{19CF11E3-380E-48F2-89E9-879FB97AB162}" destId="{93E0CA82-CB8A-44FD-BE33-0EA9CED51EAA}" srcOrd="3" destOrd="0" parTransId="{747AD550-DEDD-4B9F-8688-92C53A334F1F}" sibTransId="{B28E86EF-6804-4B2B-9147-EEE7BD668CEC}"/>
    <dgm:cxn modelId="{DBE46EC1-7110-4372-8258-BB3E8AF78A5E}" type="presOf" srcId="{01784CB1-5FF2-4923-9268-E48D5050269B}" destId="{126FF164-930E-4C50-9F90-430A3F8FD936}" srcOrd="1" destOrd="0" presId="urn:microsoft.com/office/officeart/2008/layout/HorizontalMultiLevelHierarchy"/>
    <dgm:cxn modelId="{5E93F907-8641-4417-B654-CE96DEA1CB80}" type="presOf" srcId="{80E2E2A3-59D5-467E-AC0B-93DCD38D0D69}" destId="{4D2C987F-74D7-4C00-BCF8-65AEE8216A21}" srcOrd="1" destOrd="0" presId="urn:microsoft.com/office/officeart/2008/layout/HorizontalMultiLevelHierarchy"/>
    <dgm:cxn modelId="{D6EFE55C-AAB0-4152-96E5-3A4926169462}" type="presOf" srcId="{01784CB1-5FF2-4923-9268-E48D5050269B}" destId="{A324A088-0BF5-47BB-84DA-4C982D9D2AF2}" srcOrd="0" destOrd="0" presId="urn:microsoft.com/office/officeart/2008/layout/HorizontalMultiLevelHierarchy"/>
    <dgm:cxn modelId="{F628B030-44AD-46FA-9AC2-33C3EA9D3A71}" type="presOf" srcId="{363FED4A-B0C1-4BB8-A643-7E81140739A4}" destId="{99D953BE-08E9-4B21-862E-94B751C2218C}" srcOrd="0" destOrd="0" presId="urn:microsoft.com/office/officeart/2008/layout/HorizontalMultiLevelHierarchy"/>
    <dgm:cxn modelId="{6B0F0BCF-7598-43A4-B9FE-187C575CB0A6}" type="presParOf" srcId="{3F1357B4-9E5E-44E0-B461-7288E6C0409A}" destId="{FF605446-2FF5-4582-9DE1-73DB2B34EE99}" srcOrd="0" destOrd="0" presId="urn:microsoft.com/office/officeart/2008/layout/HorizontalMultiLevelHierarchy"/>
    <dgm:cxn modelId="{7E9349DF-E726-4190-8F01-E58EC0429351}" type="presParOf" srcId="{FF605446-2FF5-4582-9DE1-73DB2B34EE99}" destId="{62440AD2-5F42-43BB-9E39-2FCC33600A4F}" srcOrd="0" destOrd="0" presId="urn:microsoft.com/office/officeart/2008/layout/HorizontalMultiLevelHierarchy"/>
    <dgm:cxn modelId="{99A46CC9-5E76-426D-9DF2-9786B04D6ADE}" type="presParOf" srcId="{FF605446-2FF5-4582-9DE1-73DB2B34EE99}" destId="{FB0B2005-BBEF-4D12-9C4E-28A25471DE17}" srcOrd="1" destOrd="0" presId="urn:microsoft.com/office/officeart/2008/layout/HorizontalMultiLevelHierarchy"/>
    <dgm:cxn modelId="{3D3C5261-AEFE-43A5-B557-50066F523403}" type="presParOf" srcId="{FB0B2005-BBEF-4D12-9C4E-28A25471DE17}" destId="{4EB5C69D-0640-4DB7-8474-31D16E77BBB0}" srcOrd="0" destOrd="0" presId="urn:microsoft.com/office/officeart/2008/layout/HorizontalMultiLevelHierarchy"/>
    <dgm:cxn modelId="{BE00E753-6219-4DC6-8198-8F98DE662B96}" type="presParOf" srcId="{4EB5C69D-0640-4DB7-8474-31D16E77BBB0}" destId="{7F9487AE-DCD1-4BDD-B684-2DFCF8BCD381}" srcOrd="0" destOrd="0" presId="urn:microsoft.com/office/officeart/2008/layout/HorizontalMultiLevelHierarchy"/>
    <dgm:cxn modelId="{F53EA77E-77CF-4FFA-98C6-9AFA8B0DB1FB}" type="presParOf" srcId="{FB0B2005-BBEF-4D12-9C4E-28A25471DE17}" destId="{37BD7B29-F596-43D2-AAC1-532DE5CCBAAF}" srcOrd="1" destOrd="0" presId="urn:microsoft.com/office/officeart/2008/layout/HorizontalMultiLevelHierarchy"/>
    <dgm:cxn modelId="{12348E14-9791-4DC8-AD5F-49530111D979}" type="presParOf" srcId="{37BD7B29-F596-43D2-AAC1-532DE5CCBAAF}" destId="{9F8B010D-B14E-483B-822F-5B87F314267E}" srcOrd="0" destOrd="0" presId="urn:microsoft.com/office/officeart/2008/layout/HorizontalMultiLevelHierarchy"/>
    <dgm:cxn modelId="{5FDF4090-CD65-491D-96A7-A99EC46613F4}" type="presParOf" srcId="{37BD7B29-F596-43D2-AAC1-532DE5CCBAAF}" destId="{BF2C4452-8C82-4829-B83D-2011F4A9FC23}" srcOrd="1" destOrd="0" presId="urn:microsoft.com/office/officeart/2008/layout/HorizontalMultiLevelHierarchy"/>
    <dgm:cxn modelId="{35A9CF4A-E21B-406E-8E71-5565E84DC0A2}" type="presParOf" srcId="{FB0B2005-BBEF-4D12-9C4E-28A25471DE17}" destId="{E597C3C4-336B-48E1-999E-915DB7034795}" srcOrd="2" destOrd="0" presId="urn:microsoft.com/office/officeart/2008/layout/HorizontalMultiLevelHierarchy"/>
    <dgm:cxn modelId="{24404BD7-B25F-4F3B-84D5-A3FB61F016FE}" type="presParOf" srcId="{E597C3C4-336B-48E1-999E-915DB7034795}" destId="{A8546962-4D26-4307-B34F-B4D25B5155DD}" srcOrd="0" destOrd="0" presId="urn:microsoft.com/office/officeart/2008/layout/HorizontalMultiLevelHierarchy"/>
    <dgm:cxn modelId="{48C48DC6-3D5D-440E-A2DE-D888DCB2191D}" type="presParOf" srcId="{FB0B2005-BBEF-4D12-9C4E-28A25471DE17}" destId="{55BE559C-84FD-474A-9D2E-538CC805D436}" srcOrd="3" destOrd="0" presId="urn:microsoft.com/office/officeart/2008/layout/HorizontalMultiLevelHierarchy"/>
    <dgm:cxn modelId="{F72D3680-3581-45D3-ABFB-90B80B4F2264}" type="presParOf" srcId="{55BE559C-84FD-474A-9D2E-538CC805D436}" destId="{99D953BE-08E9-4B21-862E-94B751C2218C}" srcOrd="0" destOrd="0" presId="urn:microsoft.com/office/officeart/2008/layout/HorizontalMultiLevelHierarchy"/>
    <dgm:cxn modelId="{1B47C3F1-4790-4F55-9838-85BF7769C460}" type="presParOf" srcId="{55BE559C-84FD-474A-9D2E-538CC805D436}" destId="{9AC8FCD7-CC20-43B8-BDAC-F19589950005}" srcOrd="1" destOrd="0" presId="urn:microsoft.com/office/officeart/2008/layout/HorizontalMultiLevelHierarchy"/>
    <dgm:cxn modelId="{D5FFCB67-D900-45E3-9B20-8A2DC4BE97CC}" type="presParOf" srcId="{FB0B2005-BBEF-4D12-9C4E-28A25471DE17}" destId="{A324A088-0BF5-47BB-84DA-4C982D9D2AF2}" srcOrd="4" destOrd="0" presId="urn:microsoft.com/office/officeart/2008/layout/HorizontalMultiLevelHierarchy"/>
    <dgm:cxn modelId="{8F2BFCE6-6B71-4314-902B-073FF7803DA7}" type="presParOf" srcId="{A324A088-0BF5-47BB-84DA-4C982D9D2AF2}" destId="{126FF164-930E-4C50-9F90-430A3F8FD936}" srcOrd="0" destOrd="0" presId="urn:microsoft.com/office/officeart/2008/layout/HorizontalMultiLevelHierarchy"/>
    <dgm:cxn modelId="{855188CE-59E0-4DE2-B874-0B6C2D59968A}" type="presParOf" srcId="{FB0B2005-BBEF-4D12-9C4E-28A25471DE17}" destId="{028392FE-8A9B-44B0-AB21-05C3C9D774E6}" srcOrd="5" destOrd="0" presId="urn:microsoft.com/office/officeart/2008/layout/HorizontalMultiLevelHierarchy"/>
    <dgm:cxn modelId="{558915B2-0749-474C-A520-D66E77212351}" type="presParOf" srcId="{028392FE-8A9B-44B0-AB21-05C3C9D774E6}" destId="{FDD0ED59-C76F-4E93-913A-C668FA049A0F}" srcOrd="0" destOrd="0" presId="urn:microsoft.com/office/officeart/2008/layout/HorizontalMultiLevelHierarchy"/>
    <dgm:cxn modelId="{8972E411-972F-40AC-A542-7C7A6B5119EF}" type="presParOf" srcId="{028392FE-8A9B-44B0-AB21-05C3C9D774E6}" destId="{DA318DF5-3778-46A4-ADA4-3C64131F0E12}" srcOrd="1" destOrd="0" presId="urn:microsoft.com/office/officeart/2008/layout/HorizontalMultiLevelHierarchy"/>
    <dgm:cxn modelId="{E87799A2-38F7-4CEC-B50E-76E0A0AC1F14}" type="presParOf" srcId="{FB0B2005-BBEF-4D12-9C4E-28A25471DE17}" destId="{46D907CD-9A2D-4ADF-9B5B-F0F306D0C713}" srcOrd="6" destOrd="0" presId="urn:microsoft.com/office/officeart/2008/layout/HorizontalMultiLevelHierarchy"/>
    <dgm:cxn modelId="{514FE554-A1AC-40B9-839C-CCD33DFC5A4C}" type="presParOf" srcId="{46D907CD-9A2D-4ADF-9B5B-F0F306D0C713}" destId="{460E7658-6808-4066-9E18-C43B392CA6C4}" srcOrd="0" destOrd="0" presId="urn:microsoft.com/office/officeart/2008/layout/HorizontalMultiLevelHierarchy"/>
    <dgm:cxn modelId="{EF97769D-2D3D-41E9-AFA6-5B6033982824}" type="presParOf" srcId="{FB0B2005-BBEF-4D12-9C4E-28A25471DE17}" destId="{84339896-D46F-4F4F-A132-914636391A01}" srcOrd="7" destOrd="0" presId="urn:microsoft.com/office/officeart/2008/layout/HorizontalMultiLevelHierarchy"/>
    <dgm:cxn modelId="{7791335D-EB0F-4435-92CD-6867019B295B}" type="presParOf" srcId="{84339896-D46F-4F4F-A132-914636391A01}" destId="{194599F4-3907-4E06-B663-3B6349F86F4E}" srcOrd="0" destOrd="0" presId="urn:microsoft.com/office/officeart/2008/layout/HorizontalMultiLevelHierarchy"/>
    <dgm:cxn modelId="{B2971C0C-C27C-4E1A-82D5-E98DAA6D6468}" type="presParOf" srcId="{84339896-D46F-4F4F-A132-914636391A01}" destId="{EA97E63A-734C-46A1-A94C-BC6A8FB2979B}" srcOrd="1" destOrd="0" presId="urn:microsoft.com/office/officeart/2008/layout/HorizontalMultiLevelHierarchy"/>
    <dgm:cxn modelId="{8828A092-1B25-4446-8F4C-30B8C825501E}" type="presParOf" srcId="{FB0B2005-BBEF-4D12-9C4E-28A25471DE17}" destId="{6C2BBFF1-29A1-4506-948E-F73256431591}" srcOrd="8" destOrd="0" presId="urn:microsoft.com/office/officeart/2008/layout/HorizontalMultiLevelHierarchy"/>
    <dgm:cxn modelId="{47F5CE08-084B-40E6-8823-5E29AC4ECC6F}" type="presParOf" srcId="{6C2BBFF1-29A1-4506-948E-F73256431591}" destId="{4D2C987F-74D7-4C00-BCF8-65AEE8216A21}" srcOrd="0" destOrd="0" presId="urn:microsoft.com/office/officeart/2008/layout/HorizontalMultiLevelHierarchy"/>
    <dgm:cxn modelId="{E14CD6F5-F307-4011-BF0C-05BE3BDF88FB}" type="presParOf" srcId="{FB0B2005-BBEF-4D12-9C4E-28A25471DE17}" destId="{FC1F754A-511A-4FD7-BBCB-C68D7F82345B}" srcOrd="9" destOrd="0" presId="urn:microsoft.com/office/officeart/2008/layout/HorizontalMultiLevelHierarchy"/>
    <dgm:cxn modelId="{EF90344C-5727-43CC-9B5F-2914E06024AD}" type="presParOf" srcId="{FC1F754A-511A-4FD7-BBCB-C68D7F82345B}" destId="{4B51C063-9882-4318-AB79-1B7E34F23459}" srcOrd="0" destOrd="0" presId="urn:microsoft.com/office/officeart/2008/layout/HorizontalMultiLevelHierarchy"/>
    <dgm:cxn modelId="{8A18108E-8632-49C8-AD73-A7B784498494}" type="presParOf" srcId="{FC1F754A-511A-4FD7-BBCB-C68D7F82345B}" destId="{95E0CBBB-DFCF-49CF-B143-51587920303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741C7C-2C4A-45D6-9712-513A1E021F3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A072E-B33A-4E15-A79E-354834A1947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37D4232-FEF1-40D4-B1C7-2373E65D611A}" type="parTrans" cxnId="{1C7BD0B9-9A47-44FF-9748-9E0D3189A896}">
      <dgm:prSet/>
      <dgm:spPr/>
      <dgm:t>
        <a:bodyPr/>
        <a:lstStyle/>
        <a:p>
          <a:endParaRPr lang="ru-RU"/>
        </a:p>
      </dgm:t>
    </dgm:pt>
    <dgm:pt modelId="{1F653622-7F79-42B8-BA4B-55AE7B6C38FC}" type="sibTrans" cxnId="{1C7BD0B9-9A47-44FF-9748-9E0D3189A896}">
      <dgm:prSet/>
      <dgm:spPr/>
      <dgm:t>
        <a:bodyPr/>
        <a:lstStyle/>
        <a:p>
          <a:endParaRPr lang="ru-RU"/>
        </a:p>
      </dgm:t>
    </dgm:pt>
    <dgm:pt modelId="{0338064E-7B3B-4E07-AF3D-B20D09D86A2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мероприятия»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39 108,6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EEBF6DD-853F-4E9B-A1A1-483A0E8D8C4A}" type="parTrans" cxnId="{1D3A5BB8-55A4-4FC8-8F13-58877FE8A1FF}">
      <dgm:prSet/>
      <dgm:spPr/>
      <dgm:t>
        <a:bodyPr/>
        <a:lstStyle/>
        <a:p>
          <a:endParaRPr lang="ru-RU"/>
        </a:p>
      </dgm:t>
    </dgm:pt>
    <dgm:pt modelId="{422F8D20-E34B-477C-9445-38F51EB93912}" type="sibTrans" cxnId="{1D3A5BB8-55A4-4FC8-8F13-58877FE8A1FF}">
      <dgm:prSet/>
      <dgm:spPr/>
      <dgm:t>
        <a:bodyPr/>
        <a:lstStyle/>
        <a:p>
          <a:endParaRPr lang="ru-RU"/>
        </a:p>
      </dgm:t>
    </dgm:pt>
    <dgm:pt modelId="{61D0F04B-48AF-4A47-BFFF-E6B3436951D3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Отдельное мероприятие «Межбюджетные трансферты из бюджета Северо-Енисейского района»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528 359,6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6F1836-F45C-4646-B600-9803BFF56E3A}" type="parTrans" cxnId="{79CE4FA3-7BBF-4BD3-80BF-3AA60F9D6869}">
      <dgm:prSet/>
      <dgm:spPr/>
      <dgm:t>
        <a:bodyPr/>
        <a:lstStyle/>
        <a:p>
          <a:endParaRPr lang="ru-RU"/>
        </a:p>
      </dgm:t>
    </dgm:pt>
    <dgm:pt modelId="{2CF1A7D1-13B2-4F6E-BB5B-B7C2DB01767A}" type="sibTrans" cxnId="{79CE4FA3-7BBF-4BD3-80BF-3AA60F9D6869}">
      <dgm:prSet/>
      <dgm:spPr/>
      <dgm:t>
        <a:bodyPr/>
        <a:lstStyle/>
        <a:p>
          <a:endParaRPr lang="ru-RU"/>
        </a:p>
      </dgm:t>
    </dgm:pt>
    <dgm:pt modelId="{913D5511-AFE8-460A-8B46-043D325E5A59}" type="pres">
      <dgm:prSet presAssocID="{0E741C7C-2C4A-45D6-9712-513A1E021F3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7633E-CD70-4BC6-A4C7-AE2C3BA09CD0}" type="pres">
      <dgm:prSet presAssocID="{55FA072E-B33A-4E15-A79E-354834A19474}" presName="root1" presStyleCnt="0"/>
      <dgm:spPr/>
    </dgm:pt>
    <dgm:pt modelId="{C347BABD-8672-4B52-A603-1C93763AF7F7}" type="pres">
      <dgm:prSet presAssocID="{55FA072E-B33A-4E15-A79E-354834A19474}" presName="LevelOneTextNode" presStyleLbl="node0" presStyleIdx="0" presStyleCnt="1" custScaleX="84570" custLinFactX="-155309" custLinFactNeighborX="-200000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7595-2599-4162-8501-A394CDD09334}" type="pres">
      <dgm:prSet presAssocID="{55FA072E-B33A-4E15-A79E-354834A19474}" presName="level2hierChild" presStyleCnt="0"/>
      <dgm:spPr/>
    </dgm:pt>
    <dgm:pt modelId="{D523C51B-7E39-4725-9461-A5B735CE195B}" type="pres">
      <dgm:prSet presAssocID="{4EEBF6DD-853F-4E9B-A1A1-483A0E8D8C4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8DE8AD4-5F8A-49EA-B19E-0BADC723A684}" type="pres">
      <dgm:prSet presAssocID="{4EEBF6DD-853F-4E9B-A1A1-483A0E8D8C4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FCB6BA1-F52E-4A2C-80F1-0023A1242FAC}" type="pres">
      <dgm:prSet presAssocID="{0338064E-7B3B-4E07-AF3D-B20D09D86A28}" presName="root2" presStyleCnt="0"/>
      <dgm:spPr/>
    </dgm:pt>
    <dgm:pt modelId="{8BD3A3D7-C5A5-46A7-B85D-521EEDB7E164}" type="pres">
      <dgm:prSet presAssocID="{0338064E-7B3B-4E07-AF3D-B20D09D86A28}" presName="LevelTwoTextNode" presStyleLbl="node2" presStyleIdx="0" presStyleCnt="2" custScaleX="156960" custScaleY="142657" custLinFactNeighborX="-87646" custLinFactNeighborY="-93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BC88BE-8C10-4C84-BE1B-C07F0ED07DA6}" type="pres">
      <dgm:prSet presAssocID="{0338064E-7B3B-4E07-AF3D-B20D09D86A28}" presName="level3hierChild" presStyleCnt="0"/>
      <dgm:spPr/>
    </dgm:pt>
    <dgm:pt modelId="{9C42FFA8-59DA-46DD-B2FF-1F4C2A52864B}" type="pres">
      <dgm:prSet presAssocID="{1A6F1836-F45C-4646-B600-9803BFF56E3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704C251-19D4-4F04-B851-9D4BEE3D691F}" type="pres">
      <dgm:prSet presAssocID="{1A6F1836-F45C-4646-B600-9803BFF56E3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EC646C-30F7-4400-A965-BB8DE181DEBC}" type="pres">
      <dgm:prSet presAssocID="{61D0F04B-48AF-4A47-BFFF-E6B3436951D3}" presName="root2" presStyleCnt="0"/>
      <dgm:spPr/>
    </dgm:pt>
    <dgm:pt modelId="{0F2A811E-15CE-4C10-AD2D-9A4517D33A62}" type="pres">
      <dgm:prSet presAssocID="{61D0F04B-48AF-4A47-BFFF-E6B3436951D3}" presName="LevelTwoTextNode" presStyleLbl="node2" presStyleIdx="1" presStyleCnt="2" custScaleX="155687" custScaleY="130736" custLinFactNeighborX="-87646" custLinFactNeighborY="-14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BC2BD-368C-4681-BD2E-08265BB4431B}" type="pres">
      <dgm:prSet presAssocID="{61D0F04B-48AF-4A47-BFFF-E6B3436951D3}" presName="level3hierChild" presStyleCnt="0"/>
      <dgm:spPr/>
    </dgm:pt>
  </dgm:ptLst>
  <dgm:cxnLst>
    <dgm:cxn modelId="{354C72DB-594C-49B2-A1AA-6B0E1EB53B2A}" type="presOf" srcId="{55FA072E-B33A-4E15-A79E-354834A19474}" destId="{C347BABD-8672-4B52-A603-1C93763AF7F7}" srcOrd="0" destOrd="0" presId="urn:microsoft.com/office/officeart/2008/layout/HorizontalMultiLevelHierarchy"/>
    <dgm:cxn modelId="{1D3A5BB8-55A4-4FC8-8F13-58877FE8A1FF}" srcId="{55FA072E-B33A-4E15-A79E-354834A19474}" destId="{0338064E-7B3B-4E07-AF3D-B20D09D86A28}" srcOrd="0" destOrd="0" parTransId="{4EEBF6DD-853F-4E9B-A1A1-483A0E8D8C4A}" sibTransId="{422F8D20-E34B-477C-9445-38F51EB93912}"/>
    <dgm:cxn modelId="{301EFEAD-377F-452C-A00E-D106D87D1B10}" type="presOf" srcId="{4EEBF6DD-853F-4E9B-A1A1-483A0E8D8C4A}" destId="{D523C51B-7E39-4725-9461-A5B735CE195B}" srcOrd="0" destOrd="0" presId="urn:microsoft.com/office/officeart/2008/layout/HorizontalMultiLevelHierarchy"/>
    <dgm:cxn modelId="{B7177818-48F9-4DA2-A676-90D713D372AE}" type="presOf" srcId="{1A6F1836-F45C-4646-B600-9803BFF56E3A}" destId="{6704C251-19D4-4F04-B851-9D4BEE3D691F}" srcOrd="1" destOrd="0" presId="urn:microsoft.com/office/officeart/2008/layout/HorizontalMultiLevelHierarchy"/>
    <dgm:cxn modelId="{CA22EB9D-94E7-40E6-9041-8B4EB412A66F}" type="presOf" srcId="{1A6F1836-F45C-4646-B600-9803BFF56E3A}" destId="{9C42FFA8-59DA-46DD-B2FF-1F4C2A52864B}" srcOrd="0" destOrd="0" presId="urn:microsoft.com/office/officeart/2008/layout/HorizontalMultiLevelHierarchy"/>
    <dgm:cxn modelId="{65108D92-8F9B-4FB0-BE3D-80B43A9BA7E8}" type="presOf" srcId="{0E741C7C-2C4A-45D6-9712-513A1E021F3B}" destId="{913D5511-AFE8-460A-8B46-043D325E5A59}" srcOrd="0" destOrd="0" presId="urn:microsoft.com/office/officeart/2008/layout/HorizontalMultiLevelHierarchy"/>
    <dgm:cxn modelId="{67D65525-4FCD-4171-A24D-EA1C76F59854}" type="presOf" srcId="{61D0F04B-48AF-4A47-BFFF-E6B3436951D3}" destId="{0F2A811E-15CE-4C10-AD2D-9A4517D33A62}" srcOrd="0" destOrd="0" presId="urn:microsoft.com/office/officeart/2008/layout/HorizontalMultiLevelHierarchy"/>
    <dgm:cxn modelId="{764FF97A-597C-4F46-8221-9BB16836A54A}" type="presOf" srcId="{4EEBF6DD-853F-4E9B-A1A1-483A0E8D8C4A}" destId="{58DE8AD4-5F8A-49EA-B19E-0BADC723A684}" srcOrd="1" destOrd="0" presId="urn:microsoft.com/office/officeart/2008/layout/HorizontalMultiLevelHierarchy"/>
    <dgm:cxn modelId="{79CE4FA3-7BBF-4BD3-80BF-3AA60F9D6869}" srcId="{55FA072E-B33A-4E15-A79E-354834A19474}" destId="{61D0F04B-48AF-4A47-BFFF-E6B3436951D3}" srcOrd="1" destOrd="0" parTransId="{1A6F1836-F45C-4646-B600-9803BFF56E3A}" sibTransId="{2CF1A7D1-13B2-4F6E-BB5B-B7C2DB01767A}"/>
    <dgm:cxn modelId="{1C7BD0B9-9A47-44FF-9748-9E0D3189A896}" srcId="{0E741C7C-2C4A-45D6-9712-513A1E021F3B}" destId="{55FA072E-B33A-4E15-A79E-354834A19474}" srcOrd="0" destOrd="0" parTransId="{937D4232-FEF1-40D4-B1C7-2373E65D611A}" sibTransId="{1F653622-7F79-42B8-BA4B-55AE7B6C38FC}"/>
    <dgm:cxn modelId="{12722919-172D-4AB6-B063-F1E4D987B026}" type="presOf" srcId="{0338064E-7B3B-4E07-AF3D-B20D09D86A28}" destId="{8BD3A3D7-C5A5-46A7-B85D-521EEDB7E164}" srcOrd="0" destOrd="0" presId="urn:microsoft.com/office/officeart/2008/layout/HorizontalMultiLevelHierarchy"/>
    <dgm:cxn modelId="{3FB61AB1-0F4A-4EBD-A316-CFC7FAD25AFC}" type="presParOf" srcId="{913D5511-AFE8-460A-8B46-043D325E5A59}" destId="{BFC7633E-CD70-4BC6-A4C7-AE2C3BA09CD0}" srcOrd="0" destOrd="0" presId="urn:microsoft.com/office/officeart/2008/layout/HorizontalMultiLevelHierarchy"/>
    <dgm:cxn modelId="{27FB2609-CADE-4143-A14A-D5FE3F0D4B26}" type="presParOf" srcId="{BFC7633E-CD70-4BC6-A4C7-AE2C3BA09CD0}" destId="{C347BABD-8672-4B52-A603-1C93763AF7F7}" srcOrd="0" destOrd="0" presId="urn:microsoft.com/office/officeart/2008/layout/HorizontalMultiLevelHierarchy"/>
    <dgm:cxn modelId="{81B633F6-76D0-4DA9-AE09-DCD885BD5733}" type="presParOf" srcId="{BFC7633E-CD70-4BC6-A4C7-AE2C3BA09CD0}" destId="{A8B97595-2599-4162-8501-A394CDD09334}" srcOrd="1" destOrd="0" presId="urn:microsoft.com/office/officeart/2008/layout/HorizontalMultiLevelHierarchy"/>
    <dgm:cxn modelId="{355E53F1-80FF-4BB4-B04F-89E1B5EA2632}" type="presParOf" srcId="{A8B97595-2599-4162-8501-A394CDD09334}" destId="{D523C51B-7E39-4725-9461-A5B735CE195B}" srcOrd="0" destOrd="0" presId="urn:microsoft.com/office/officeart/2008/layout/HorizontalMultiLevelHierarchy"/>
    <dgm:cxn modelId="{EB976997-279E-4C07-8B01-219E95F4D2FB}" type="presParOf" srcId="{D523C51B-7E39-4725-9461-A5B735CE195B}" destId="{58DE8AD4-5F8A-49EA-B19E-0BADC723A684}" srcOrd="0" destOrd="0" presId="urn:microsoft.com/office/officeart/2008/layout/HorizontalMultiLevelHierarchy"/>
    <dgm:cxn modelId="{B570C7B7-F33D-4CC9-A851-B15E00A718CC}" type="presParOf" srcId="{A8B97595-2599-4162-8501-A394CDD09334}" destId="{DFCB6BA1-F52E-4A2C-80F1-0023A1242FAC}" srcOrd="1" destOrd="0" presId="urn:microsoft.com/office/officeart/2008/layout/HorizontalMultiLevelHierarchy"/>
    <dgm:cxn modelId="{E1979607-9892-4B1E-8D33-3BCF45B2DC45}" type="presParOf" srcId="{DFCB6BA1-F52E-4A2C-80F1-0023A1242FAC}" destId="{8BD3A3D7-C5A5-46A7-B85D-521EEDB7E164}" srcOrd="0" destOrd="0" presId="urn:microsoft.com/office/officeart/2008/layout/HorizontalMultiLevelHierarchy"/>
    <dgm:cxn modelId="{DFBEF593-CC9E-4431-A801-FBFF30357CC9}" type="presParOf" srcId="{DFCB6BA1-F52E-4A2C-80F1-0023A1242FAC}" destId="{74BC88BE-8C10-4C84-BE1B-C07F0ED07DA6}" srcOrd="1" destOrd="0" presId="urn:microsoft.com/office/officeart/2008/layout/HorizontalMultiLevelHierarchy"/>
    <dgm:cxn modelId="{4EF8FC4B-C3F6-4999-882A-F59BD2ABC454}" type="presParOf" srcId="{A8B97595-2599-4162-8501-A394CDD09334}" destId="{9C42FFA8-59DA-46DD-B2FF-1F4C2A52864B}" srcOrd="2" destOrd="0" presId="urn:microsoft.com/office/officeart/2008/layout/HorizontalMultiLevelHierarchy"/>
    <dgm:cxn modelId="{54607CC0-901A-4713-A971-A8B6FA69271F}" type="presParOf" srcId="{9C42FFA8-59DA-46DD-B2FF-1F4C2A52864B}" destId="{6704C251-19D4-4F04-B851-9D4BEE3D691F}" srcOrd="0" destOrd="0" presId="urn:microsoft.com/office/officeart/2008/layout/HorizontalMultiLevelHierarchy"/>
    <dgm:cxn modelId="{4E9F9934-93C0-4090-9A89-170A4B971405}" type="presParOf" srcId="{A8B97595-2599-4162-8501-A394CDD09334}" destId="{56EC646C-30F7-4400-A965-BB8DE181DEBC}" srcOrd="3" destOrd="0" presId="urn:microsoft.com/office/officeart/2008/layout/HorizontalMultiLevelHierarchy"/>
    <dgm:cxn modelId="{6FF83233-ADE0-4E4C-9ED5-403D8985A660}" type="presParOf" srcId="{56EC646C-30F7-4400-A965-BB8DE181DEBC}" destId="{0F2A811E-15CE-4C10-AD2D-9A4517D33A62}" srcOrd="0" destOrd="0" presId="urn:microsoft.com/office/officeart/2008/layout/HorizontalMultiLevelHierarchy"/>
    <dgm:cxn modelId="{2183812D-736C-43D1-83C3-C47B5C60DF8D}" type="presParOf" srcId="{56EC646C-30F7-4400-A965-BB8DE181DEBC}" destId="{972BC2BD-368C-4681-BD2E-08265BB443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958109-10FB-4ACF-8A27-A5E181A612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6F534-5F9A-4779-9BB9-24FECB7A81C6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Содействие развитию гражданского общества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461E7A8-A12A-47DB-B4B5-3E4F3CFD39B5}" type="parTrans" cxnId="{177B7ADA-38AD-4A1F-B189-6A4CB120D2A6}">
      <dgm:prSet/>
      <dgm:spPr/>
      <dgm:t>
        <a:bodyPr/>
        <a:lstStyle/>
        <a:p>
          <a:endParaRPr lang="ru-RU"/>
        </a:p>
      </dgm:t>
    </dgm:pt>
    <dgm:pt modelId="{5F5F62C1-AE34-4896-91FA-E6CD864D6FEE}" type="sibTrans" cxnId="{177B7ADA-38AD-4A1F-B189-6A4CB120D2A6}">
      <dgm:prSet/>
      <dgm:spPr/>
      <dgm:t>
        <a:bodyPr/>
        <a:lstStyle/>
        <a:p>
          <a:endParaRPr lang="ru-RU"/>
        </a:p>
      </dgm:t>
    </dgm:pt>
    <dgm:pt modelId="{1EE8FD7C-76DF-4428-9C68-17A797529A79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34 990,4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D1497C3-C3A6-4501-B85B-A4158B55B654}" type="parTrans" cxnId="{B37561AE-C87A-475D-A247-8080F8CE8F27}">
      <dgm:prSet/>
      <dgm:spPr/>
      <dgm:t>
        <a:bodyPr/>
        <a:lstStyle/>
        <a:p>
          <a:endParaRPr lang="ru-RU"/>
        </a:p>
      </dgm:t>
    </dgm:pt>
    <dgm:pt modelId="{444317AC-0EFD-4D75-BD33-92D2F88988B5}" type="sibTrans" cxnId="{B37561AE-C87A-475D-A247-8080F8CE8F27}">
      <dgm:prSet/>
      <dgm:spPr/>
      <dgm:t>
        <a:bodyPr/>
        <a:lstStyle/>
        <a:p>
          <a:endParaRPr lang="ru-RU"/>
        </a:p>
      </dgm:t>
    </dgm:pt>
    <dgm:pt modelId="{818EA383-42B9-4FE5-B086-59D4A9E803FC}" type="pres">
      <dgm:prSet presAssocID="{D4958109-10FB-4ACF-8A27-A5E181A612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5BCD8-E69C-4CFD-A4CC-8CE89580395C}" type="pres">
      <dgm:prSet presAssocID="{4C46F534-5F9A-4779-9BB9-24FECB7A81C6}" presName="root1" presStyleCnt="0"/>
      <dgm:spPr/>
    </dgm:pt>
    <dgm:pt modelId="{761F5429-391E-40FF-A0B8-52257D99353D}" type="pres">
      <dgm:prSet presAssocID="{4C46F534-5F9A-4779-9BB9-24FECB7A81C6}" presName="LevelOneTextNode" presStyleLbl="node0" presStyleIdx="0" presStyleCnt="1" custLinFactX="-122622" custLinFactNeighborX="-200000" custLinFactNeighborY="1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F37D7-A372-46D0-8356-9A3237134922}" type="pres">
      <dgm:prSet presAssocID="{4C46F534-5F9A-4779-9BB9-24FECB7A81C6}" presName="level2hierChild" presStyleCnt="0"/>
      <dgm:spPr/>
    </dgm:pt>
    <dgm:pt modelId="{951E2344-25B7-4C4E-AB1D-067204D6E809}" type="pres">
      <dgm:prSet presAssocID="{ED1497C3-C3A6-4501-B85B-A4158B55B65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F4E6D5E-5E0F-4343-9A96-498B46BA7EAF}" type="pres">
      <dgm:prSet presAssocID="{ED1497C3-C3A6-4501-B85B-A4158B55B65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7C41139D-9CAB-468C-83B7-15EA47C061E2}" type="pres">
      <dgm:prSet presAssocID="{1EE8FD7C-76DF-4428-9C68-17A797529A79}" presName="root2" presStyleCnt="0"/>
      <dgm:spPr/>
    </dgm:pt>
    <dgm:pt modelId="{DEDE37E8-46FF-4160-8193-A7CA83802DCC}" type="pres">
      <dgm:prSet presAssocID="{1EE8FD7C-76DF-4428-9C68-17A797529A79}" presName="LevelTwoTextNode" presStyleLbl="node2" presStyleIdx="0" presStyleCnt="1" custScaleX="170397" custScaleY="184084" custLinFactNeighborX="-62877" custLinFactNeighborY="-11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A05D7A-2AB8-47EF-B7B9-E3E83D766A6B}" type="pres">
      <dgm:prSet presAssocID="{1EE8FD7C-76DF-4428-9C68-17A797529A79}" presName="level3hierChild" presStyleCnt="0"/>
      <dgm:spPr/>
    </dgm:pt>
  </dgm:ptLst>
  <dgm:cxnLst>
    <dgm:cxn modelId="{0D22940C-43A1-4872-BC5A-8232F74A8598}" type="presOf" srcId="{4C46F534-5F9A-4779-9BB9-24FECB7A81C6}" destId="{761F5429-391E-40FF-A0B8-52257D99353D}" srcOrd="0" destOrd="0" presId="urn:microsoft.com/office/officeart/2008/layout/HorizontalMultiLevelHierarchy"/>
    <dgm:cxn modelId="{64D933CC-6A2A-4AE6-A429-D69EB9B8FD09}" type="presOf" srcId="{D4958109-10FB-4ACF-8A27-A5E181A612C9}" destId="{818EA383-42B9-4FE5-B086-59D4A9E803FC}" srcOrd="0" destOrd="0" presId="urn:microsoft.com/office/officeart/2008/layout/HorizontalMultiLevelHierarchy"/>
    <dgm:cxn modelId="{177B7ADA-38AD-4A1F-B189-6A4CB120D2A6}" srcId="{D4958109-10FB-4ACF-8A27-A5E181A612C9}" destId="{4C46F534-5F9A-4779-9BB9-24FECB7A81C6}" srcOrd="0" destOrd="0" parTransId="{6461E7A8-A12A-47DB-B4B5-3E4F3CFD39B5}" sibTransId="{5F5F62C1-AE34-4896-91FA-E6CD864D6FEE}"/>
    <dgm:cxn modelId="{B37561AE-C87A-475D-A247-8080F8CE8F27}" srcId="{4C46F534-5F9A-4779-9BB9-24FECB7A81C6}" destId="{1EE8FD7C-76DF-4428-9C68-17A797529A79}" srcOrd="0" destOrd="0" parTransId="{ED1497C3-C3A6-4501-B85B-A4158B55B654}" sibTransId="{444317AC-0EFD-4D75-BD33-92D2F88988B5}"/>
    <dgm:cxn modelId="{1BDC9471-2FAB-45FB-B030-6383AA69347E}" type="presOf" srcId="{ED1497C3-C3A6-4501-B85B-A4158B55B654}" destId="{951E2344-25B7-4C4E-AB1D-067204D6E809}" srcOrd="0" destOrd="0" presId="urn:microsoft.com/office/officeart/2008/layout/HorizontalMultiLevelHierarchy"/>
    <dgm:cxn modelId="{2DEA0000-A74F-499B-9F08-57D3D56D5137}" type="presOf" srcId="{ED1497C3-C3A6-4501-B85B-A4158B55B654}" destId="{6F4E6D5E-5E0F-4343-9A96-498B46BA7EAF}" srcOrd="1" destOrd="0" presId="urn:microsoft.com/office/officeart/2008/layout/HorizontalMultiLevelHierarchy"/>
    <dgm:cxn modelId="{59EA20B6-0632-4523-A3FC-4CABCF3C00D0}" type="presOf" srcId="{1EE8FD7C-76DF-4428-9C68-17A797529A79}" destId="{DEDE37E8-46FF-4160-8193-A7CA83802DCC}" srcOrd="0" destOrd="0" presId="urn:microsoft.com/office/officeart/2008/layout/HorizontalMultiLevelHierarchy"/>
    <dgm:cxn modelId="{20BDEA1B-9C4A-43F2-AC9C-AE1C63F50AB6}" type="presParOf" srcId="{818EA383-42B9-4FE5-B086-59D4A9E803FC}" destId="{62E5BCD8-E69C-4CFD-A4CC-8CE89580395C}" srcOrd="0" destOrd="0" presId="urn:microsoft.com/office/officeart/2008/layout/HorizontalMultiLevelHierarchy"/>
    <dgm:cxn modelId="{83D95BD1-F13F-46DF-BEC7-650EB3B6C9F3}" type="presParOf" srcId="{62E5BCD8-E69C-4CFD-A4CC-8CE89580395C}" destId="{761F5429-391E-40FF-A0B8-52257D99353D}" srcOrd="0" destOrd="0" presId="urn:microsoft.com/office/officeart/2008/layout/HorizontalMultiLevelHierarchy"/>
    <dgm:cxn modelId="{0C3985EC-0460-447B-AA56-FADA7D8684D1}" type="presParOf" srcId="{62E5BCD8-E69C-4CFD-A4CC-8CE89580395C}" destId="{AD8F37D7-A372-46D0-8356-9A3237134922}" srcOrd="1" destOrd="0" presId="urn:microsoft.com/office/officeart/2008/layout/HorizontalMultiLevelHierarchy"/>
    <dgm:cxn modelId="{B55A2C5B-77AE-4346-84CF-0B5163E15B11}" type="presParOf" srcId="{AD8F37D7-A372-46D0-8356-9A3237134922}" destId="{951E2344-25B7-4C4E-AB1D-067204D6E809}" srcOrd="0" destOrd="0" presId="urn:microsoft.com/office/officeart/2008/layout/HorizontalMultiLevelHierarchy"/>
    <dgm:cxn modelId="{A9C30C32-0DC6-4CD8-8EDD-3D3B0D6AE970}" type="presParOf" srcId="{951E2344-25B7-4C4E-AB1D-067204D6E809}" destId="{6F4E6D5E-5E0F-4343-9A96-498B46BA7EAF}" srcOrd="0" destOrd="0" presId="urn:microsoft.com/office/officeart/2008/layout/HorizontalMultiLevelHierarchy"/>
    <dgm:cxn modelId="{54D76293-1AFB-451F-A6BF-469C50419F1B}" type="presParOf" srcId="{AD8F37D7-A372-46D0-8356-9A3237134922}" destId="{7C41139D-9CAB-468C-83B7-15EA47C061E2}" srcOrd="1" destOrd="0" presId="urn:microsoft.com/office/officeart/2008/layout/HorizontalMultiLevelHierarchy"/>
    <dgm:cxn modelId="{5A4ADBEF-833C-486B-A071-DAB4C3304269}" type="presParOf" srcId="{7C41139D-9CAB-468C-83B7-15EA47C061E2}" destId="{DEDE37E8-46FF-4160-8193-A7CA83802DCC}" srcOrd="0" destOrd="0" presId="urn:microsoft.com/office/officeart/2008/layout/HorizontalMultiLevelHierarchy"/>
    <dgm:cxn modelId="{FDE8AF81-0066-487A-A804-291469B7703C}" type="presParOf" srcId="{7C41139D-9CAB-468C-83B7-15EA47C061E2}" destId="{97A05D7A-2AB8-47EF-B7B9-E3E83D766A6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Управление муниципальным имуществом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имуществом, содержание и техническое обслуживание муниципального имущества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34 829,0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10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области земельных отношений и природопользования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355,7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Строительство, реконструкция, капитальный ремонт, техническое оснащение, обслуживание муниципальных объектов и </a:t>
          </a:r>
        </a:p>
        <a:p>
          <a:pPr>
            <a:lnSpc>
              <a:spcPct val="10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приобретение муниципального имущества</a:t>
          </a:r>
        </a:p>
        <a:p>
          <a:pPr>
            <a:lnSpc>
              <a:spcPct val="90000"/>
            </a:lnSpc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80 629,2</a:t>
          </a:r>
          <a:endParaRPr lang="ru-RU" sz="1100" dirty="0"/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261A4E51-C2DE-4049-ADCC-67523FA57D58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Снос ветхих и аварийных объектов на территории Северо-Енисейского района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12 878,5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41A7F0F-F6CE-4AC7-B8C7-7FFFF2599532}" type="parTrans" cxnId="{307DD6B0-4416-4A07-9B5A-BEAFD920206F}">
      <dgm:prSet/>
      <dgm:spPr/>
      <dgm:t>
        <a:bodyPr/>
        <a:lstStyle/>
        <a:p>
          <a:endParaRPr lang="ru-RU"/>
        </a:p>
      </dgm:t>
    </dgm:pt>
    <dgm:pt modelId="{CDD7FDF0-808F-4702-A474-F360FAC9FA1C}" type="sibTrans" cxnId="{307DD6B0-4416-4A07-9B5A-BEAFD920206F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50880" custLinFactNeighborY="-1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ScaleX="97746" custScaleY="109476" custLinFactNeighborX="-80933" custLinFactNeighborY="38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1" presStyleCnt="4" custScaleX="97746" custScaleY="77017" custLinFactNeighborX="-80933" custLinFactNeighborY="24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2" presStyleCnt="4" custScaleX="97746" custScaleY="108251" custLinFactNeighborX="-80933" custLinFactNeighborY="11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  <dgm:pt modelId="{8BF5A6DD-500E-43A3-9EB8-75CB928ACF29}" type="pres">
      <dgm:prSet presAssocID="{741A7F0F-F6CE-4AC7-B8C7-7FFFF259953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9D9B452-F15A-4E97-BF49-758CE7E79100}" type="pres">
      <dgm:prSet presAssocID="{741A7F0F-F6CE-4AC7-B8C7-7FFFF259953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9D6FF13-A36B-4073-8CBE-5A3F33EF6007}" type="pres">
      <dgm:prSet presAssocID="{261A4E51-C2DE-4049-ADCC-67523FA57D58}" presName="root2" presStyleCnt="0"/>
      <dgm:spPr/>
    </dgm:pt>
    <dgm:pt modelId="{3FD24FF5-819C-4B6A-9D45-595099496B29}" type="pres">
      <dgm:prSet presAssocID="{261A4E51-C2DE-4049-ADCC-67523FA57D58}" presName="LevelTwoTextNode" presStyleLbl="node2" presStyleIdx="3" presStyleCnt="4" custScaleX="99520" custLinFactNeighborX="-80933" custLinFactNeighborY="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14007-487C-492B-A99D-C61C6E5A12DA}" type="pres">
      <dgm:prSet presAssocID="{261A4E51-C2DE-4049-ADCC-67523FA57D58}" presName="level3hierChild" presStyleCnt="0"/>
      <dgm:spPr/>
    </dgm:pt>
  </dgm:ptLst>
  <dgm:cxnLst>
    <dgm:cxn modelId="{A0A8E39F-98B6-456C-83BA-391D36CB9088}" type="presOf" srcId="{81553E28-EA2C-43B8-AB59-43B4B79E1F35}" destId="{3F1357B4-9E5E-44E0-B461-7288E6C0409A}" srcOrd="0" destOrd="0" presId="urn:microsoft.com/office/officeart/2008/layout/HorizontalMultiLevelHierarchy"/>
    <dgm:cxn modelId="{EFF6DDD4-D92E-4322-82BC-659DB04606F3}" type="presOf" srcId="{7A0D34FF-4450-4439-8442-963A1B34B589}" destId="{7F9487AE-DCD1-4BDD-B684-2DFCF8BCD381}" srcOrd="1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58563204-95E2-4511-8966-8DC8D4991262}" type="presOf" srcId="{261A4E51-C2DE-4049-ADCC-67523FA57D58}" destId="{3FD24FF5-819C-4B6A-9D45-595099496B29}" srcOrd="0" destOrd="0" presId="urn:microsoft.com/office/officeart/2008/layout/HorizontalMultiLevelHierarchy"/>
    <dgm:cxn modelId="{BC424DFA-9BA8-4359-8D15-54AB10D180CF}" type="presOf" srcId="{01784CB1-5FF2-4923-9268-E48D5050269B}" destId="{A324A088-0BF5-47BB-84DA-4C982D9D2AF2}" srcOrd="0" destOrd="0" presId="urn:microsoft.com/office/officeart/2008/layout/HorizontalMultiLevelHierarchy"/>
    <dgm:cxn modelId="{1D0C4FE9-CBCC-492B-B95E-CF6C1DF14646}" type="presOf" srcId="{01784CB1-5FF2-4923-9268-E48D5050269B}" destId="{126FF164-930E-4C50-9F90-430A3F8FD936}" srcOrd="1" destOrd="0" presId="urn:microsoft.com/office/officeart/2008/layout/HorizontalMultiLevelHierarchy"/>
    <dgm:cxn modelId="{BE91FC84-FBD0-4E62-9417-8CE7A912FB57}" type="presOf" srcId="{80E2E2A3-59D5-467E-AC0B-93DCD38D0D69}" destId="{4D2C987F-74D7-4C00-BCF8-65AEE8216A21}" srcOrd="1" destOrd="0" presId="urn:microsoft.com/office/officeart/2008/layout/HorizontalMultiLevelHierarchy"/>
    <dgm:cxn modelId="{58777562-6588-4D33-AC3F-C7CA7E1154C6}" type="presOf" srcId="{19CF11E3-380E-48F2-89E9-879FB97AB162}" destId="{62440AD2-5F42-43BB-9E39-2FCC33600A4F}" srcOrd="0" destOrd="0" presId="urn:microsoft.com/office/officeart/2008/layout/HorizontalMultiLevelHierarchy"/>
    <dgm:cxn modelId="{D5B682BA-B206-4CD7-B12B-CB1A35F583B0}" type="presOf" srcId="{741A7F0F-F6CE-4AC7-B8C7-7FFFF2599532}" destId="{F9D9B452-F15A-4E97-BF49-758CE7E79100}" srcOrd="1" destOrd="0" presId="urn:microsoft.com/office/officeart/2008/layout/HorizontalMultiLevelHierarchy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13874D33-313F-43EE-940D-8D47573C1FC6}" type="presOf" srcId="{19B6A941-1A9A-4B41-ABCA-0B63290FCAFC}" destId="{4B51C063-9882-4318-AB79-1B7E34F23459}" srcOrd="0" destOrd="0" presId="urn:microsoft.com/office/officeart/2008/layout/HorizontalMultiLevelHierarchy"/>
    <dgm:cxn modelId="{BD438F62-6B9E-4F36-B2DA-64DD898B9EAB}" type="presOf" srcId="{CA7C17D0-4058-46FF-AE83-236C1802E17C}" destId="{9F8B010D-B14E-483B-822F-5B87F314267E}" srcOrd="0" destOrd="0" presId="urn:microsoft.com/office/officeart/2008/layout/HorizontalMultiLevelHierarchy"/>
    <dgm:cxn modelId="{91BF97D5-6A68-4B9F-9973-BBD1F2FC5EE3}" type="presOf" srcId="{CF2876CA-A731-4B2A-9BB1-41AD9346C48E}" destId="{FDD0ED59-C76F-4E93-913A-C668FA049A0F}" srcOrd="0" destOrd="0" presId="urn:microsoft.com/office/officeart/2008/layout/HorizontalMultiLevelHierarchy"/>
    <dgm:cxn modelId="{20AF45C8-7625-45E5-BBCB-E335270144B1}" type="presOf" srcId="{80E2E2A3-59D5-467E-AC0B-93DCD38D0D69}" destId="{6C2BBFF1-29A1-4506-948E-F73256431591}" srcOrd="0" destOrd="0" presId="urn:microsoft.com/office/officeart/2008/layout/HorizontalMultiLevelHierarchy"/>
    <dgm:cxn modelId="{9E6B1A69-78C5-4F56-B627-2F3ABB89B17A}" srcId="{19CF11E3-380E-48F2-89E9-879FB97AB162}" destId="{CF2876CA-A731-4B2A-9BB1-41AD9346C48E}" srcOrd="1" destOrd="0" parTransId="{01784CB1-5FF2-4923-9268-E48D5050269B}" sibTransId="{2178E18F-E57E-49FC-9F55-315294E2E28C}"/>
    <dgm:cxn modelId="{8B72D657-9F88-4569-9EAB-ED005FD4857C}" type="presOf" srcId="{741A7F0F-F6CE-4AC7-B8C7-7FFFF2599532}" destId="{8BF5A6DD-500E-43A3-9EB8-75CB928ACF29}" srcOrd="0" destOrd="0" presId="urn:microsoft.com/office/officeart/2008/layout/HorizontalMultiLevelHierarchy"/>
    <dgm:cxn modelId="{307DD6B0-4416-4A07-9B5A-BEAFD920206F}" srcId="{19CF11E3-380E-48F2-89E9-879FB97AB162}" destId="{261A4E51-C2DE-4049-ADCC-67523FA57D58}" srcOrd="3" destOrd="0" parTransId="{741A7F0F-F6CE-4AC7-B8C7-7FFFF2599532}" sibTransId="{CDD7FDF0-808F-4702-A474-F360FAC9FA1C}"/>
    <dgm:cxn modelId="{12DE02F3-0672-4737-A059-4F1B3F6CD5C5}" type="presOf" srcId="{7A0D34FF-4450-4439-8442-963A1B34B589}" destId="{4EB5C69D-0640-4DB7-8474-31D16E77BBB0}" srcOrd="0" destOrd="0" presId="urn:microsoft.com/office/officeart/2008/layout/HorizontalMultiLevelHierarchy"/>
    <dgm:cxn modelId="{D8A515A3-A74E-4394-8575-CB9BB34D7974}" srcId="{19CF11E3-380E-48F2-89E9-879FB97AB162}" destId="{19B6A941-1A9A-4B41-ABCA-0B63290FCAFC}" srcOrd="2" destOrd="0" parTransId="{80E2E2A3-59D5-467E-AC0B-93DCD38D0D69}" sibTransId="{315D4B09-0C2E-48B0-AEF5-84091A317596}"/>
    <dgm:cxn modelId="{A349A82B-5095-40B0-98E6-1EF472934CC9}" type="presParOf" srcId="{3F1357B4-9E5E-44E0-B461-7288E6C0409A}" destId="{FF605446-2FF5-4582-9DE1-73DB2B34EE99}" srcOrd="0" destOrd="0" presId="urn:microsoft.com/office/officeart/2008/layout/HorizontalMultiLevelHierarchy"/>
    <dgm:cxn modelId="{0B43B64A-3607-4105-BC7F-18EB89D16805}" type="presParOf" srcId="{FF605446-2FF5-4582-9DE1-73DB2B34EE99}" destId="{62440AD2-5F42-43BB-9E39-2FCC33600A4F}" srcOrd="0" destOrd="0" presId="urn:microsoft.com/office/officeart/2008/layout/HorizontalMultiLevelHierarchy"/>
    <dgm:cxn modelId="{C95BF154-B759-4F9A-8CF1-8F9138850677}" type="presParOf" srcId="{FF605446-2FF5-4582-9DE1-73DB2B34EE99}" destId="{FB0B2005-BBEF-4D12-9C4E-28A25471DE17}" srcOrd="1" destOrd="0" presId="urn:microsoft.com/office/officeart/2008/layout/HorizontalMultiLevelHierarchy"/>
    <dgm:cxn modelId="{0FB99FE2-7D15-456C-9C2D-17264C7603BD}" type="presParOf" srcId="{FB0B2005-BBEF-4D12-9C4E-28A25471DE17}" destId="{4EB5C69D-0640-4DB7-8474-31D16E77BBB0}" srcOrd="0" destOrd="0" presId="urn:microsoft.com/office/officeart/2008/layout/HorizontalMultiLevelHierarchy"/>
    <dgm:cxn modelId="{CBFE633E-9480-4036-8113-7A8A10623ECB}" type="presParOf" srcId="{4EB5C69D-0640-4DB7-8474-31D16E77BBB0}" destId="{7F9487AE-DCD1-4BDD-B684-2DFCF8BCD381}" srcOrd="0" destOrd="0" presId="urn:microsoft.com/office/officeart/2008/layout/HorizontalMultiLevelHierarchy"/>
    <dgm:cxn modelId="{9955103F-2FAE-4C4E-AAD8-28562FC6E1B3}" type="presParOf" srcId="{FB0B2005-BBEF-4D12-9C4E-28A25471DE17}" destId="{37BD7B29-F596-43D2-AAC1-532DE5CCBAAF}" srcOrd="1" destOrd="0" presId="urn:microsoft.com/office/officeart/2008/layout/HorizontalMultiLevelHierarchy"/>
    <dgm:cxn modelId="{BD2987AE-7764-45BE-89D2-64ED4F8892AD}" type="presParOf" srcId="{37BD7B29-F596-43D2-AAC1-532DE5CCBAAF}" destId="{9F8B010D-B14E-483B-822F-5B87F314267E}" srcOrd="0" destOrd="0" presId="urn:microsoft.com/office/officeart/2008/layout/HorizontalMultiLevelHierarchy"/>
    <dgm:cxn modelId="{27EF26ED-618C-428C-9003-DECEF0C2DCC8}" type="presParOf" srcId="{37BD7B29-F596-43D2-AAC1-532DE5CCBAAF}" destId="{BF2C4452-8C82-4829-B83D-2011F4A9FC23}" srcOrd="1" destOrd="0" presId="urn:microsoft.com/office/officeart/2008/layout/HorizontalMultiLevelHierarchy"/>
    <dgm:cxn modelId="{4DA598E6-4312-4145-BEDA-258BFDCACEBA}" type="presParOf" srcId="{FB0B2005-BBEF-4D12-9C4E-28A25471DE17}" destId="{A324A088-0BF5-47BB-84DA-4C982D9D2AF2}" srcOrd="2" destOrd="0" presId="urn:microsoft.com/office/officeart/2008/layout/HorizontalMultiLevelHierarchy"/>
    <dgm:cxn modelId="{DB562322-C4B0-4CA0-8C48-BB6E12A8982A}" type="presParOf" srcId="{A324A088-0BF5-47BB-84DA-4C982D9D2AF2}" destId="{126FF164-930E-4C50-9F90-430A3F8FD936}" srcOrd="0" destOrd="0" presId="urn:microsoft.com/office/officeart/2008/layout/HorizontalMultiLevelHierarchy"/>
    <dgm:cxn modelId="{C6DC9789-05F7-41D6-BD84-79CDB3F98B6F}" type="presParOf" srcId="{FB0B2005-BBEF-4D12-9C4E-28A25471DE17}" destId="{028392FE-8A9B-44B0-AB21-05C3C9D774E6}" srcOrd="3" destOrd="0" presId="urn:microsoft.com/office/officeart/2008/layout/HorizontalMultiLevelHierarchy"/>
    <dgm:cxn modelId="{EEF830B1-A417-4BDA-8A5D-0F2799019E78}" type="presParOf" srcId="{028392FE-8A9B-44B0-AB21-05C3C9D774E6}" destId="{FDD0ED59-C76F-4E93-913A-C668FA049A0F}" srcOrd="0" destOrd="0" presId="urn:microsoft.com/office/officeart/2008/layout/HorizontalMultiLevelHierarchy"/>
    <dgm:cxn modelId="{DE6298F0-0AEC-4103-9239-42EF0B5C5DEE}" type="presParOf" srcId="{028392FE-8A9B-44B0-AB21-05C3C9D774E6}" destId="{DA318DF5-3778-46A4-ADA4-3C64131F0E12}" srcOrd="1" destOrd="0" presId="urn:microsoft.com/office/officeart/2008/layout/HorizontalMultiLevelHierarchy"/>
    <dgm:cxn modelId="{6AD65E08-2D05-4557-99BF-BAD10B29A52C}" type="presParOf" srcId="{FB0B2005-BBEF-4D12-9C4E-28A25471DE17}" destId="{6C2BBFF1-29A1-4506-948E-F73256431591}" srcOrd="4" destOrd="0" presId="urn:microsoft.com/office/officeart/2008/layout/HorizontalMultiLevelHierarchy"/>
    <dgm:cxn modelId="{3F04A466-5B29-45EE-B31E-8EA0BD386B75}" type="presParOf" srcId="{6C2BBFF1-29A1-4506-948E-F73256431591}" destId="{4D2C987F-74D7-4C00-BCF8-65AEE8216A21}" srcOrd="0" destOrd="0" presId="urn:microsoft.com/office/officeart/2008/layout/HorizontalMultiLevelHierarchy"/>
    <dgm:cxn modelId="{21E1029C-E33C-4B3B-86AC-79A8145A6AB5}" type="presParOf" srcId="{FB0B2005-BBEF-4D12-9C4E-28A25471DE17}" destId="{FC1F754A-511A-4FD7-BBCB-C68D7F82345B}" srcOrd="5" destOrd="0" presId="urn:microsoft.com/office/officeart/2008/layout/HorizontalMultiLevelHierarchy"/>
    <dgm:cxn modelId="{F7A47B48-93B5-4A4D-AD8C-E27450628758}" type="presParOf" srcId="{FC1F754A-511A-4FD7-BBCB-C68D7F82345B}" destId="{4B51C063-9882-4318-AB79-1B7E34F23459}" srcOrd="0" destOrd="0" presId="urn:microsoft.com/office/officeart/2008/layout/HorizontalMultiLevelHierarchy"/>
    <dgm:cxn modelId="{706DDDA0-53B0-4204-8478-E70F6EB3A9F0}" type="presParOf" srcId="{FC1F754A-511A-4FD7-BBCB-C68D7F82345B}" destId="{95E0CBBB-DFCF-49CF-B143-515879203032}" srcOrd="1" destOrd="0" presId="urn:microsoft.com/office/officeart/2008/layout/HorizontalMultiLevelHierarchy"/>
    <dgm:cxn modelId="{D94FF068-1F05-49CB-8240-F952613C4BD3}" type="presParOf" srcId="{FB0B2005-BBEF-4D12-9C4E-28A25471DE17}" destId="{8BF5A6DD-500E-43A3-9EB8-75CB928ACF29}" srcOrd="6" destOrd="0" presId="urn:microsoft.com/office/officeart/2008/layout/HorizontalMultiLevelHierarchy"/>
    <dgm:cxn modelId="{D6F34C6A-0ADE-4125-A0CB-7C17DF065955}" type="presParOf" srcId="{8BF5A6DD-500E-43A3-9EB8-75CB928ACF29}" destId="{F9D9B452-F15A-4E97-BF49-758CE7E79100}" srcOrd="0" destOrd="0" presId="urn:microsoft.com/office/officeart/2008/layout/HorizontalMultiLevelHierarchy"/>
    <dgm:cxn modelId="{23BC03DE-2DEA-4EAA-BBC6-E7EF4833C41B}" type="presParOf" srcId="{FB0B2005-BBEF-4D12-9C4E-28A25471DE17}" destId="{C9D6FF13-A36B-4073-8CBE-5A3F33EF6007}" srcOrd="7" destOrd="0" presId="urn:microsoft.com/office/officeart/2008/layout/HorizontalMultiLevelHierarchy"/>
    <dgm:cxn modelId="{BB126953-13B2-4941-8BBE-C36CC8E10F91}" type="presParOf" srcId="{C9D6FF13-A36B-4073-8CBE-5A3F33EF6007}" destId="{3FD24FF5-819C-4B6A-9D45-595099496B29}" srcOrd="0" destOrd="0" presId="urn:microsoft.com/office/officeart/2008/layout/HorizontalMultiLevelHierarchy"/>
    <dgm:cxn modelId="{9913BAE4-637A-4453-97BE-F97905415974}" type="presParOf" srcId="{C9D6FF13-A36B-4073-8CBE-5A3F33EF6007}" destId="{A0A14007-487C-492B-A99D-C61C6E5A12D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Благоустройство территории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97 678,1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7EDC473A-6C58-4C8A-8217-8262621784AF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района» 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12 439,5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105E6DB-3263-4E03-B9A3-BF352CBFAADD}" type="parTrans" cxnId="{E43644DF-8B0E-4DF4-8E2C-327FA44F98D2}">
      <dgm:prSet/>
      <dgm:spPr/>
      <dgm:t>
        <a:bodyPr/>
        <a:lstStyle/>
        <a:p>
          <a:endParaRPr lang="ru-RU"/>
        </a:p>
      </dgm:t>
    </dgm:pt>
    <dgm:pt modelId="{EF8F042F-DA7C-42E7-A8C2-A1C7EA1E5AE2}" type="sibTrans" cxnId="{E43644DF-8B0E-4DF4-8E2C-327FA44F98D2}">
      <dgm:prSet/>
      <dgm:spPr/>
      <dgm:t>
        <a:bodyPr/>
        <a:lstStyle/>
        <a:p>
          <a:endParaRPr lang="ru-RU"/>
        </a:p>
      </dgm:t>
    </dgm:pt>
    <dgm:pt modelId="{5C312321-9241-4236-99F1-416A190760E1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413,2</a:t>
          </a:r>
        </a:p>
      </dgm:t>
    </dgm:pt>
    <dgm:pt modelId="{468A9F80-C00B-4E73-8A4E-F40AA7EED524}" type="parTrans" cxnId="{5CA4902D-8881-472D-A186-7BF95B618F7D}">
      <dgm:prSet/>
      <dgm:spPr/>
      <dgm:t>
        <a:bodyPr/>
        <a:lstStyle/>
        <a:p>
          <a:endParaRPr lang="ru-RU"/>
        </a:p>
      </dgm:t>
    </dgm:pt>
    <dgm:pt modelId="{41975CE7-621C-4894-A190-DF28C24ECFDA}" type="sibTrans" cxnId="{5CA4902D-8881-472D-A186-7BF95B618F7D}">
      <dgm:prSet/>
      <dgm:spPr/>
      <dgm:t>
        <a:bodyPr/>
        <a:lstStyle/>
        <a:p>
          <a:endParaRPr lang="ru-RU"/>
        </a:p>
      </dgm:t>
    </dgm:pt>
    <dgm:pt modelId="{4F056AD9-B360-44D1-99EA-8EA885AA0E31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Отдельное мероприятие 4. «Услуги по обращению с животными без владельцев на территории Северо-Енисейского района»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2 297,6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DB13ACD-EE91-45EC-B212-4399C2BC220C}" type="parTrans" cxnId="{7E0EB5DE-B924-4143-9490-2812D7D38E1E}">
      <dgm:prSet/>
      <dgm:spPr/>
      <dgm:t>
        <a:bodyPr/>
        <a:lstStyle/>
        <a:p>
          <a:endParaRPr lang="ru-RU"/>
        </a:p>
      </dgm:t>
    </dgm:pt>
    <dgm:pt modelId="{DC5A86B3-43C8-4372-827F-AF5F40313E27}" type="sibTrans" cxnId="{7E0EB5DE-B924-4143-9490-2812D7D38E1E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11275" custLinFactX="-96233" custLinFactNeighborX="-100000" custLinFactNeighborY="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4" custScaleX="165226" custScaleY="43645" custLinFactNeighborX="-57889" custLinFactNeighborY="18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3B00C9E7-84AC-49B9-ACF2-4FA1A05BCB44}" type="pres">
      <dgm:prSet presAssocID="{5105E6DB-3263-4E03-B9A3-BF352CBFAAD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85BAEFF-5C61-4FFC-93D6-D02998CC4DF8}" type="pres">
      <dgm:prSet presAssocID="{5105E6DB-3263-4E03-B9A3-BF352CBFAAD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2FE97F3-FD08-42BF-A972-3F9B9CDC77D7}" type="pres">
      <dgm:prSet presAssocID="{7EDC473A-6C58-4C8A-8217-8262621784AF}" presName="root2" presStyleCnt="0"/>
      <dgm:spPr/>
    </dgm:pt>
    <dgm:pt modelId="{7966EECF-EE01-4F69-927F-8EB470ED57B0}" type="pres">
      <dgm:prSet presAssocID="{7EDC473A-6C58-4C8A-8217-8262621784AF}" presName="LevelTwoTextNode" presStyleLbl="node2" presStyleIdx="1" presStyleCnt="4" custScaleX="164122" custScaleY="99223" custLinFactNeighborX="-57455" custLinFactNeighborY="13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F1B3-AD95-4AF3-A954-213825462CB4}" type="pres">
      <dgm:prSet presAssocID="{7EDC473A-6C58-4C8A-8217-8262621784AF}" presName="level3hierChild" presStyleCnt="0"/>
      <dgm:spPr/>
    </dgm:pt>
    <dgm:pt modelId="{CC97C4CA-58F8-4075-8C26-DA2EE0BA9498}" type="pres">
      <dgm:prSet presAssocID="{468A9F80-C00B-4E73-8A4E-F40AA7EED52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ACC80A5-B982-410F-806B-DF8F7A54595B}" type="pres">
      <dgm:prSet presAssocID="{468A9F80-C00B-4E73-8A4E-F40AA7EED52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E2B430D-E32A-4540-8399-E1DE7C8A5018}" type="pres">
      <dgm:prSet presAssocID="{5C312321-9241-4236-99F1-416A190760E1}" presName="root2" presStyleCnt="0"/>
      <dgm:spPr/>
    </dgm:pt>
    <dgm:pt modelId="{19FAE570-C41E-4E68-805E-68BC054770B2}" type="pres">
      <dgm:prSet presAssocID="{5C312321-9241-4236-99F1-416A190760E1}" presName="LevelTwoTextNode" presStyleLbl="node2" presStyleIdx="2" presStyleCnt="4" custScaleX="164549" custScaleY="109804" custLinFactNeighborX="-56857" custLinFactNeighborY="-2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79E59-8450-4E3A-803D-04E319DB8644}" type="pres">
      <dgm:prSet presAssocID="{5C312321-9241-4236-99F1-416A190760E1}" presName="level3hierChild" presStyleCnt="0"/>
      <dgm:spPr/>
    </dgm:pt>
    <dgm:pt modelId="{8AD6E26B-B249-481A-A4B7-85224FF3067C}" type="pres">
      <dgm:prSet presAssocID="{ADB13ACD-EE91-45EC-B212-4399C2BC220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5F45B1D-F116-4952-B097-E1ACF2EFE44C}" type="pres">
      <dgm:prSet presAssocID="{ADB13ACD-EE91-45EC-B212-4399C2BC220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ACE9D4B-423F-4331-86D0-AAAE0D2E0E41}" type="pres">
      <dgm:prSet presAssocID="{4F056AD9-B360-44D1-99EA-8EA885AA0E31}" presName="root2" presStyleCnt="0"/>
      <dgm:spPr/>
    </dgm:pt>
    <dgm:pt modelId="{0F5050D6-ADDF-4EE9-9D51-17C2EACA873E}" type="pres">
      <dgm:prSet presAssocID="{4F056AD9-B360-44D1-99EA-8EA885AA0E31}" presName="LevelTwoTextNode" presStyleLbl="node2" presStyleIdx="3" presStyleCnt="4" custScaleX="165226" custLinFactNeighborX="-57534" custLinFactNeighborY="-16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9521C-04BD-4525-9B78-1113C9FCF882}" type="pres">
      <dgm:prSet presAssocID="{4F056AD9-B360-44D1-99EA-8EA885AA0E31}" presName="level3hierChild" presStyleCnt="0"/>
      <dgm:spPr/>
    </dgm:pt>
  </dgm:ptLst>
  <dgm:cxnLst>
    <dgm:cxn modelId="{D6FBDD23-3FF9-4252-9471-4F79E3BC8661}" type="presOf" srcId="{ADB13ACD-EE91-45EC-B212-4399C2BC220C}" destId="{8AD6E26B-B249-481A-A4B7-85224FF3067C}" srcOrd="0" destOrd="0" presId="urn:microsoft.com/office/officeart/2008/layout/HorizontalMultiLevelHierarchy"/>
    <dgm:cxn modelId="{420D9809-340B-4E8B-B852-9EE12E6094BE}" type="presOf" srcId="{EE084943-F421-44CD-ACB6-2CD9366E759D}" destId="{08809B55-D645-4635-A684-C4F4C7229D30}" srcOrd="1" destOrd="0" presId="urn:microsoft.com/office/officeart/2008/layout/HorizontalMultiLevelHierarchy"/>
    <dgm:cxn modelId="{2F1549B7-575B-4F94-A532-1AD842A7DBEE}" type="presOf" srcId="{468A9F80-C00B-4E73-8A4E-F40AA7EED524}" destId="{FACC80A5-B982-410F-806B-DF8F7A54595B}" srcOrd="1" destOrd="0" presId="urn:microsoft.com/office/officeart/2008/layout/HorizontalMultiLevelHierarchy"/>
    <dgm:cxn modelId="{93104D9C-0644-4AB7-B532-4B8898C34692}" type="presOf" srcId="{4F056AD9-B360-44D1-99EA-8EA885AA0E31}" destId="{0F5050D6-ADDF-4EE9-9D51-17C2EACA873E}" srcOrd="0" destOrd="0" presId="urn:microsoft.com/office/officeart/2008/layout/HorizontalMultiLevelHierarchy"/>
    <dgm:cxn modelId="{265B997F-B617-4E97-BB52-BBDD1FD6ABEF}" type="presOf" srcId="{468A9F80-C00B-4E73-8A4E-F40AA7EED524}" destId="{CC97C4CA-58F8-4075-8C26-DA2EE0BA9498}" srcOrd="0" destOrd="0" presId="urn:microsoft.com/office/officeart/2008/layout/HorizontalMultiLevelHierarchy"/>
    <dgm:cxn modelId="{5A3436A4-754C-4E48-B962-C181870C9289}" type="presOf" srcId="{5105E6DB-3263-4E03-B9A3-BF352CBFAADD}" destId="{C85BAEFF-5C61-4FFC-93D6-D02998CC4DF8}" srcOrd="1" destOrd="0" presId="urn:microsoft.com/office/officeart/2008/layout/HorizontalMultiLevelHierarchy"/>
    <dgm:cxn modelId="{0459FF75-B374-4458-9217-3661E1625E11}" type="presOf" srcId="{ADB13ACD-EE91-45EC-B212-4399C2BC220C}" destId="{25F45B1D-F116-4952-B097-E1ACF2EFE44C}" srcOrd="1" destOrd="0" presId="urn:microsoft.com/office/officeart/2008/layout/HorizontalMultiLevelHierarchy"/>
    <dgm:cxn modelId="{5CA4902D-8881-472D-A186-7BF95B618F7D}" srcId="{4E9B80E8-A296-46D6-91D0-93F32A3A8024}" destId="{5C312321-9241-4236-99F1-416A190760E1}" srcOrd="2" destOrd="0" parTransId="{468A9F80-C00B-4E73-8A4E-F40AA7EED524}" sibTransId="{41975CE7-621C-4894-A190-DF28C24ECFDA}"/>
    <dgm:cxn modelId="{8A6FEC4E-4617-4424-ACB0-8CBA8EE860F9}" type="presOf" srcId="{7EDC473A-6C58-4C8A-8217-8262621784AF}" destId="{7966EECF-EE01-4F69-927F-8EB470ED57B0}" srcOrd="0" destOrd="0" presId="urn:microsoft.com/office/officeart/2008/layout/HorizontalMultiLevelHierarchy"/>
    <dgm:cxn modelId="{75F31C7F-FCA8-4756-8FFA-051DCD85FC5F}" type="presOf" srcId="{4E9B80E8-A296-46D6-91D0-93F32A3A8024}" destId="{7255C32E-BE47-4CBC-84D8-D0996D81D5D3}" srcOrd="0" destOrd="0" presId="urn:microsoft.com/office/officeart/2008/layout/HorizontalMultiLevelHierarchy"/>
    <dgm:cxn modelId="{5240E76E-815D-4777-B3E0-AB4418C12486}" type="presOf" srcId="{58A26D62-86C6-477C-9FAC-E1C3EF9840F3}" destId="{B9FC096F-E88F-4CC9-B277-DAF7DCFD65C5}" srcOrd="0" destOrd="0" presId="urn:microsoft.com/office/officeart/2008/layout/HorizontalMultiLevelHierarchy"/>
    <dgm:cxn modelId="{F1B4317D-1F9A-4A18-B31A-F7963D89C757}" type="presOf" srcId="{5105E6DB-3263-4E03-B9A3-BF352CBFAADD}" destId="{3B00C9E7-84AC-49B9-ACF2-4FA1A05BCB44}" srcOrd="0" destOrd="0" presId="urn:microsoft.com/office/officeart/2008/layout/HorizontalMultiLevelHierarchy"/>
    <dgm:cxn modelId="{F24E889D-EFDE-4CCE-8D29-2E012B2EA2C1}" type="presOf" srcId="{2E8D24E1-B78D-4A0C-8AD6-A0F2192B97BD}" destId="{FE124371-5989-4CF5-8EE0-76D0B7D72B09}" srcOrd="0" destOrd="0" presId="urn:microsoft.com/office/officeart/2008/layout/HorizontalMultiLevelHierarchy"/>
    <dgm:cxn modelId="{7E0EB5DE-B924-4143-9490-2812D7D38E1E}" srcId="{4E9B80E8-A296-46D6-91D0-93F32A3A8024}" destId="{4F056AD9-B360-44D1-99EA-8EA885AA0E31}" srcOrd="3" destOrd="0" parTransId="{ADB13ACD-EE91-45EC-B212-4399C2BC220C}" sibTransId="{DC5A86B3-43C8-4372-827F-AF5F40313E27}"/>
    <dgm:cxn modelId="{E43644DF-8B0E-4DF4-8E2C-327FA44F98D2}" srcId="{4E9B80E8-A296-46D6-91D0-93F32A3A8024}" destId="{7EDC473A-6C58-4C8A-8217-8262621784AF}" srcOrd="1" destOrd="0" parTransId="{5105E6DB-3263-4E03-B9A3-BF352CBFAADD}" sibTransId="{EF8F042F-DA7C-42E7-A8C2-A1C7EA1E5AE2}"/>
    <dgm:cxn modelId="{2E7DC7D2-6EF8-41CA-AF34-7D9EAA501221}" type="presOf" srcId="{EE084943-F421-44CD-ACB6-2CD9366E759D}" destId="{0D60C23C-F719-445C-836B-22BBBFEBF2CB}" srcOrd="0" destOrd="0" presId="urn:microsoft.com/office/officeart/2008/layout/HorizontalMultiLevelHierarchy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9A5351C7-CABF-478D-B100-06ED4134A743}" type="presOf" srcId="{5C312321-9241-4236-99F1-416A190760E1}" destId="{19FAE570-C41E-4E68-805E-68BC054770B2}" srcOrd="0" destOrd="0" presId="urn:microsoft.com/office/officeart/2008/layout/HorizontalMultiLevelHierarchy"/>
    <dgm:cxn modelId="{9258D243-4192-4D2E-AB44-2ACD024582FA}" type="presParOf" srcId="{B9FC096F-E88F-4CC9-B277-DAF7DCFD65C5}" destId="{27AF1974-172F-4BAB-9B8F-41F4C20B2DEB}" srcOrd="0" destOrd="0" presId="urn:microsoft.com/office/officeart/2008/layout/HorizontalMultiLevelHierarchy"/>
    <dgm:cxn modelId="{86E41DA1-315E-47F8-970D-D60B3CDE0592}" type="presParOf" srcId="{27AF1974-172F-4BAB-9B8F-41F4C20B2DEB}" destId="{7255C32E-BE47-4CBC-84D8-D0996D81D5D3}" srcOrd="0" destOrd="0" presId="urn:microsoft.com/office/officeart/2008/layout/HorizontalMultiLevelHierarchy"/>
    <dgm:cxn modelId="{46F17489-71E7-4823-8ED4-3323BF32CFB4}" type="presParOf" srcId="{27AF1974-172F-4BAB-9B8F-41F4C20B2DEB}" destId="{50FF79EE-692E-4AFC-BDC7-016051C4CBFF}" srcOrd="1" destOrd="0" presId="urn:microsoft.com/office/officeart/2008/layout/HorizontalMultiLevelHierarchy"/>
    <dgm:cxn modelId="{20543495-BC47-42BC-8F0C-925E2A83DD3E}" type="presParOf" srcId="{50FF79EE-692E-4AFC-BDC7-016051C4CBFF}" destId="{0D60C23C-F719-445C-836B-22BBBFEBF2CB}" srcOrd="0" destOrd="0" presId="urn:microsoft.com/office/officeart/2008/layout/HorizontalMultiLevelHierarchy"/>
    <dgm:cxn modelId="{2A0B949B-3E00-4E20-93E7-198565345AF7}" type="presParOf" srcId="{0D60C23C-F719-445C-836B-22BBBFEBF2CB}" destId="{08809B55-D645-4635-A684-C4F4C7229D30}" srcOrd="0" destOrd="0" presId="urn:microsoft.com/office/officeart/2008/layout/HorizontalMultiLevelHierarchy"/>
    <dgm:cxn modelId="{72FA6E78-4B57-4236-B367-5A7703CA5C7A}" type="presParOf" srcId="{50FF79EE-692E-4AFC-BDC7-016051C4CBFF}" destId="{99915978-9905-43FD-8C13-CF968082F0C9}" srcOrd="1" destOrd="0" presId="urn:microsoft.com/office/officeart/2008/layout/HorizontalMultiLevelHierarchy"/>
    <dgm:cxn modelId="{0D48ED95-59E6-4159-A2C1-9098E3B05F5B}" type="presParOf" srcId="{99915978-9905-43FD-8C13-CF968082F0C9}" destId="{FE124371-5989-4CF5-8EE0-76D0B7D72B09}" srcOrd="0" destOrd="0" presId="urn:microsoft.com/office/officeart/2008/layout/HorizontalMultiLevelHierarchy"/>
    <dgm:cxn modelId="{CA2C3120-6B8E-4831-A54C-49DB038BA725}" type="presParOf" srcId="{99915978-9905-43FD-8C13-CF968082F0C9}" destId="{0D2CA81C-6B28-4516-B017-564B0BA7CEC6}" srcOrd="1" destOrd="0" presId="urn:microsoft.com/office/officeart/2008/layout/HorizontalMultiLevelHierarchy"/>
    <dgm:cxn modelId="{1751AA7E-15AC-42BA-8447-081C3AF757D7}" type="presParOf" srcId="{50FF79EE-692E-4AFC-BDC7-016051C4CBFF}" destId="{3B00C9E7-84AC-49B9-ACF2-4FA1A05BCB44}" srcOrd="2" destOrd="0" presId="urn:microsoft.com/office/officeart/2008/layout/HorizontalMultiLevelHierarchy"/>
    <dgm:cxn modelId="{7CD7B2EC-8D6B-4BAE-8121-B63E1F45EC82}" type="presParOf" srcId="{3B00C9E7-84AC-49B9-ACF2-4FA1A05BCB44}" destId="{C85BAEFF-5C61-4FFC-93D6-D02998CC4DF8}" srcOrd="0" destOrd="0" presId="urn:microsoft.com/office/officeart/2008/layout/HorizontalMultiLevelHierarchy"/>
    <dgm:cxn modelId="{E0A2DF21-46CE-4A20-931C-FA22815AD8E4}" type="presParOf" srcId="{50FF79EE-692E-4AFC-BDC7-016051C4CBFF}" destId="{32FE97F3-FD08-42BF-A972-3F9B9CDC77D7}" srcOrd="3" destOrd="0" presId="urn:microsoft.com/office/officeart/2008/layout/HorizontalMultiLevelHierarchy"/>
    <dgm:cxn modelId="{9F436C27-AB36-4BC3-9E45-CEA9980F3148}" type="presParOf" srcId="{32FE97F3-FD08-42BF-A972-3F9B9CDC77D7}" destId="{7966EECF-EE01-4F69-927F-8EB470ED57B0}" srcOrd="0" destOrd="0" presId="urn:microsoft.com/office/officeart/2008/layout/HorizontalMultiLevelHierarchy"/>
    <dgm:cxn modelId="{1B4F7C64-9938-4FE8-9382-4B636F1C5D83}" type="presParOf" srcId="{32FE97F3-FD08-42BF-A972-3F9B9CDC77D7}" destId="{4DE8F1B3-AD95-4AF3-A954-213825462CB4}" srcOrd="1" destOrd="0" presId="urn:microsoft.com/office/officeart/2008/layout/HorizontalMultiLevelHierarchy"/>
    <dgm:cxn modelId="{58B31998-F2CC-4391-A629-52038C69ED43}" type="presParOf" srcId="{50FF79EE-692E-4AFC-BDC7-016051C4CBFF}" destId="{CC97C4CA-58F8-4075-8C26-DA2EE0BA9498}" srcOrd="4" destOrd="0" presId="urn:microsoft.com/office/officeart/2008/layout/HorizontalMultiLevelHierarchy"/>
    <dgm:cxn modelId="{7E2EC68B-E2D8-445D-B9BE-9E9776E42BE9}" type="presParOf" srcId="{CC97C4CA-58F8-4075-8C26-DA2EE0BA9498}" destId="{FACC80A5-B982-410F-806B-DF8F7A54595B}" srcOrd="0" destOrd="0" presId="urn:microsoft.com/office/officeart/2008/layout/HorizontalMultiLevelHierarchy"/>
    <dgm:cxn modelId="{4587D74B-080F-4580-9924-3A030A4E204A}" type="presParOf" srcId="{50FF79EE-692E-4AFC-BDC7-016051C4CBFF}" destId="{FE2B430D-E32A-4540-8399-E1DE7C8A5018}" srcOrd="5" destOrd="0" presId="urn:microsoft.com/office/officeart/2008/layout/HorizontalMultiLevelHierarchy"/>
    <dgm:cxn modelId="{9A49E1E8-0662-4291-A524-E28A42471ACB}" type="presParOf" srcId="{FE2B430D-E32A-4540-8399-E1DE7C8A5018}" destId="{19FAE570-C41E-4E68-805E-68BC054770B2}" srcOrd="0" destOrd="0" presId="urn:microsoft.com/office/officeart/2008/layout/HorizontalMultiLevelHierarchy"/>
    <dgm:cxn modelId="{87381961-C476-4C7F-908D-4744793CD632}" type="presParOf" srcId="{FE2B430D-E32A-4540-8399-E1DE7C8A5018}" destId="{07679E59-8450-4E3A-803D-04E319DB8644}" srcOrd="1" destOrd="0" presId="urn:microsoft.com/office/officeart/2008/layout/HorizontalMultiLevelHierarchy"/>
    <dgm:cxn modelId="{113816FB-F4D1-46F3-9561-816739A297B4}" type="presParOf" srcId="{50FF79EE-692E-4AFC-BDC7-016051C4CBFF}" destId="{8AD6E26B-B249-481A-A4B7-85224FF3067C}" srcOrd="6" destOrd="0" presId="urn:microsoft.com/office/officeart/2008/layout/HorizontalMultiLevelHierarchy"/>
    <dgm:cxn modelId="{CDC0B717-6B4A-4233-8E03-D2F4380E5D79}" type="presParOf" srcId="{8AD6E26B-B249-481A-A4B7-85224FF3067C}" destId="{25F45B1D-F116-4952-B097-E1ACF2EFE44C}" srcOrd="0" destOrd="0" presId="urn:microsoft.com/office/officeart/2008/layout/HorizontalMultiLevelHierarchy"/>
    <dgm:cxn modelId="{F0A7C4B1-3144-4226-868C-5F730A669C0C}" type="presParOf" srcId="{50FF79EE-692E-4AFC-BDC7-016051C4CBFF}" destId="{FACE9D4B-423F-4331-86D0-AAAE0D2E0E41}" srcOrd="7" destOrd="0" presId="urn:microsoft.com/office/officeart/2008/layout/HorizontalMultiLevelHierarchy"/>
    <dgm:cxn modelId="{66B8045D-5070-4030-8DBA-597D3469290D}" type="presParOf" srcId="{FACE9D4B-423F-4331-86D0-AAAE0D2E0E41}" destId="{0F5050D6-ADDF-4EE9-9D51-17C2EACA873E}" srcOrd="0" destOrd="0" presId="urn:microsoft.com/office/officeart/2008/layout/HorizontalMultiLevelHierarchy"/>
    <dgm:cxn modelId="{28A5602F-8404-43DD-8841-FFA4BA2215DC}" type="presParOf" srcId="{FACE9D4B-423F-4331-86D0-AAAE0D2E0E41}" destId="{3279521C-04BD-4525-9B78-1113C9FCF882}" srcOrd="1" destOrd="0" presId="urn:microsoft.com/office/officeart/2008/layout/HorizontalMultiLevelHierarchy"/>
  </dgm:cxnLst>
  <dgm:bg>
    <a:noFill/>
  </dgm:bg>
  <dgm:whole>
    <a:ln w="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D5112-ECC9-43AB-A203-E01961566A9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</dgm:pt>
    <dgm:pt modelId="{4F967E80-7165-4F8D-865C-F5AE96FB57AE}">
      <dgm:prSet custT="1"/>
      <dgm:spPr/>
      <dgm:t>
        <a:bodyPr/>
        <a:lstStyle/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автомобильных дорог местного значения – </a:t>
          </a:r>
        </a:p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43 715,4</a:t>
          </a:r>
        </a:p>
      </dgm:t>
    </dgm:pt>
    <dgm:pt modelId="{A0C80047-E608-48E5-B949-2BBDDB8A6BC4}" type="parTrans" cxnId="{25F01299-6FE5-4740-9AAC-D0B42944B2F5}">
      <dgm:prSet/>
      <dgm:spPr/>
      <dgm:t>
        <a:bodyPr/>
        <a:lstStyle/>
        <a:p>
          <a:endParaRPr lang="ru-RU"/>
        </a:p>
      </dgm:t>
    </dgm:pt>
    <dgm:pt modelId="{19195D12-A7BB-450D-BAEF-04EB3BB05121}" type="sibTrans" cxnId="{25F01299-6FE5-4740-9AAC-D0B42944B2F5}">
      <dgm:prSet/>
      <dgm:spPr/>
      <dgm:t>
        <a:bodyPr/>
        <a:lstStyle/>
        <a:p>
          <a:endParaRPr lang="ru-RU"/>
        </a:p>
      </dgm:t>
    </dgm:pt>
    <dgm:pt modelId="{3A7E92F7-A2BA-4482-9228-4BA3B50673FC}">
      <dgm:prSet custT="1"/>
      <dgm:spPr/>
      <dgm:t>
        <a:bodyPr/>
        <a:lstStyle/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 и ремонт автомобильных дорог местного значения, приобретение техники, благоустройство дворовых территорий – 69 488,5</a:t>
          </a:r>
        </a:p>
      </dgm:t>
    </dgm:pt>
    <dgm:pt modelId="{7FD63016-8A95-4DF9-9A2A-F12AB9F3A769}" type="parTrans" cxnId="{A57AC9C7-9B3F-41BD-8CA2-6526938DE5E2}">
      <dgm:prSet/>
      <dgm:spPr/>
      <dgm:t>
        <a:bodyPr/>
        <a:lstStyle/>
        <a:p>
          <a:endParaRPr lang="ru-RU"/>
        </a:p>
      </dgm:t>
    </dgm:pt>
    <dgm:pt modelId="{8C0095CD-5E39-47F6-A4B8-EFC3259FB98B}" type="sibTrans" cxnId="{A57AC9C7-9B3F-41BD-8CA2-6526938DE5E2}">
      <dgm:prSet/>
      <dgm:spPr/>
      <dgm:t>
        <a:bodyPr/>
        <a:lstStyle/>
        <a:p>
          <a:endParaRPr lang="ru-RU"/>
        </a:p>
      </dgm:t>
    </dgm:pt>
    <dgm:pt modelId="{010D92FB-858D-4998-B99A-B47C56CC4F67}">
      <dgm:prSet custT="1"/>
      <dgm:spPr/>
      <dgm:t>
        <a:bodyPr/>
        <a:lstStyle/>
        <a:p>
          <a:pPr rtl="0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безопасности дорожного движения  –  3 038,9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C0202-7999-49FF-9117-9E55D96D2E23}" type="sibTrans" cxnId="{957E0EAD-78B5-4265-9DC1-8E2971301D20}">
      <dgm:prSet/>
      <dgm:spPr/>
      <dgm:t>
        <a:bodyPr/>
        <a:lstStyle/>
        <a:p>
          <a:endParaRPr lang="ru-RU"/>
        </a:p>
      </dgm:t>
    </dgm:pt>
    <dgm:pt modelId="{BE228DA2-54B0-49AC-9C36-31A0FF20500F}" type="parTrans" cxnId="{957E0EAD-78B5-4265-9DC1-8E2971301D20}">
      <dgm:prSet/>
      <dgm:spPr/>
      <dgm:t>
        <a:bodyPr/>
        <a:lstStyle/>
        <a:p>
          <a:endParaRPr lang="ru-RU"/>
        </a:p>
      </dgm:t>
    </dgm:pt>
    <dgm:pt modelId="{8CF8D46E-BE58-486D-B654-C3508230C4B4}" type="pres">
      <dgm:prSet presAssocID="{62FD5112-ECC9-43AB-A203-E01961566A9F}" presName="linearFlow" presStyleCnt="0">
        <dgm:presLayoutVars>
          <dgm:dir/>
          <dgm:resizeHandles val="exact"/>
        </dgm:presLayoutVars>
      </dgm:prSet>
      <dgm:spPr/>
    </dgm:pt>
    <dgm:pt modelId="{3F061981-53B9-44E1-81B8-7BD657959BD3}" type="pres">
      <dgm:prSet presAssocID="{3A7E92F7-A2BA-4482-9228-4BA3B50673FC}" presName="comp" presStyleCnt="0"/>
      <dgm:spPr/>
    </dgm:pt>
    <dgm:pt modelId="{0F88FA09-ED87-4F30-A085-90002690C7ED}" type="pres">
      <dgm:prSet presAssocID="{3A7E92F7-A2BA-4482-9228-4BA3B50673FC}" presName="rect2" presStyleLbl="node1" presStyleIdx="0" presStyleCnt="3" custScaleX="74057" custScaleY="146937" custLinFactNeighborX="13475" custLinFactNeighborY="-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E5B5-F981-48F8-8F5D-160356C8726F}" type="pres">
      <dgm:prSet presAssocID="{3A7E92F7-A2BA-4482-9228-4BA3B50673FC}" presName="rect1" presStyleLbl="lnNode1" presStyleIdx="0" presStyleCnt="3" custScaleX="179366" custScaleY="155208" custLinFactNeighborX="974" custLinFactNeighborY="61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40F123-42BA-470B-A1C7-90A988B41042}" type="pres">
      <dgm:prSet presAssocID="{8C0095CD-5E39-47F6-A4B8-EFC3259FB98B}" presName="sibTrans" presStyleCnt="0"/>
      <dgm:spPr/>
    </dgm:pt>
    <dgm:pt modelId="{21B7DECE-5E02-4167-ABB8-FC9DADF9667B}" type="pres">
      <dgm:prSet presAssocID="{4F967E80-7165-4F8D-865C-F5AE96FB57AE}" presName="comp" presStyleCnt="0"/>
      <dgm:spPr/>
    </dgm:pt>
    <dgm:pt modelId="{4DF96596-4854-44B4-BDDC-BDA2B84DD1C9}" type="pres">
      <dgm:prSet presAssocID="{4F967E80-7165-4F8D-865C-F5AE96FB57AE}" presName="rect2" presStyleLbl="node1" presStyleIdx="1" presStyleCnt="3" custScaleX="73040" custScaleY="129106" custLinFactNeighborX="80504" custLinFactNeighborY="-4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C4CDF-92DC-4B99-B5FB-527A9F0F6C19}" type="pres">
      <dgm:prSet presAssocID="{4F967E80-7165-4F8D-865C-F5AE96FB57AE}" presName="rect1" presStyleLbl="lnNode1" presStyleIdx="1" presStyleCnt="3" custScaleX="174643" custScaleY="187845" custLinFactX="-74242" custLinFactY="10828" custLinFactNeighborX="-1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1393D40-E7B9-4C06-9FE6-673B0A4218D1}" type="pres">
      <dgm:prSet presAssocID="{19195D12-A7BB-450D-BAEF-04EB3BB05121}" presName="sibTrans" presStyleCnt="0"/>
      <dgm:spPr/>
    </dgm:pt>
    <dgm:pt modelId="{EEA698DB-2BF0-4B09-8F0D-D4FD9DED84DE}" type="pres">
      <dgm:prSet presAssocID="{010D92FB-858D-4998-B99A-B47C56CC4F67}" presName="comp" presStyleCnt="0"/>
      <dgm:spPr/>
    </dgm:pt>
    <dgm:pt modelId="{7345BE59-A9AC-453E-BCB0-5ADEE85B0ECC}" type="pres">
      <dgm:prSet presAssocID="{010D92FB-858D-4998-B99A-B47C56CC4F67}" presName="rect2" presStyleLbl="node1" presStyleIdx="2" presStyleCnt="3" custScaleX="79396" custScaleY="145044" custLinFactNeighborX="986" custLinFactNeighborY="-7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9269-02D2-4367-BD83-33C544802EB5}" type="pres">
      <dgm:prSet presAssocID="{010D92FB-858D-4998-B99A-B47C56CC4F67}" presName="rect1" presStyleLbl="lnNode1" presStyleIdx="2" presStyleCnt="3" custScaleX="167123" custScaleY="137962" custLinFactY="-100000" custLinFactNeighborX="3783" custLinFactNeighborY="-1227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F01299-6FE5-4740-9AAC-D0B42944B2F5}" srcId="{62FD5112-ECC9-43AB-A203-E01961566A9F}" destId="{4F967E80-7165-4F8D-865C-F5AE96FB57AE}" srcOrd="1" destOrd="0" parTransId="{A0C80047-E608-48E5-B949-2BBDDB8A6BC4}" sibTransId="{19195D12-A7BB-450D-BAEF-04EB3BB05121}"/>
    <dgm:cxn modelId="{9AE365EB-333F-4B20-867D-DC00CF2760F5}" type="presOf" srcId="{4F967E80-7165-4F8D-865C-F5AE96FB57AE}" destId="{4DF96596-4854-44B4-BDDC-BDA2B84DD1C9}" srcOrd="0" destOrd="0" presId="urn:microsoft.com/office/officeart/2008/layout/AlternatingPictureBlocks"/>
    <dgm:cxn modelId="{957E0EAD-78B5-4265-9DC1-8E2971301D20}" srcId="{62FD5112-ECC9-43AB-A203-E01961566A9F}" destId="{010D92FB-858D-4998-B99A-B47C56CC4F67}" srcOrd="2" destOrd="0" parTransId="{BE228DA2-54B0-49AC-9C36-31A0FF20500F}" sibTransId="{8ECC0202-7999-49FF-9117-9E55D96D2E23}"/>
    <dgm:cxn modelId="{329DF49A-9831-4EFB-B04C-5CE284BE10AE}" type="presOf" srcId="{3A7E92F7-A2BA-4482-9228-4BA3B50673FC}" destId="{0F88FA09-ED87-4F30-A085-90002690C7ED}" srcOrd="0" destOrd="0" presId="urn:microsoft.com/office/officeart/2008/layout/AlternatingPictureBlocks"/>
    <dgm:cxn modelId="{D64009D1-8038-4AE2-9FE9-464CF5387E51}" type="presOf" srcId="{010D92FB-858D-4998-B99A-B47C56CC4F67}" destId="{7345BE59-A9AC-453E-BCB0-5ADEE85B0ECC}" srcOrd="0" destOrd="0" presId="urn:microsoft.com/office/officeart/2008/layout/AlternatingPictureBlocks"/>
    <dgm:cxn modelId="{FEE5E338-F510-42DF-A3FF-6A68D815BDD9}" type="presOf" srcId="{62FD5112-ECC9-43AB-A203-E01961566A9F}" destId="{8CF8D46E-BE58-486D-B654-C3508230C4B4}" srcOrd="0" destOrd="0" presId="urn:microsoft.com/office/officeart/2008/layout/AlternatingPictureBlocks"/>
    <dgm:cxn modelId="{A57AC9C7-9B3F-41BD-8CA2-6526938DE5E2}" srcId="{62FD5112-ECC9-43AB-A203-E01961566A9F}" destId="{3A7E92F7-A2BA-4482-9228-4BA3B50673FC}" srcOrd="0" destOrd="0" parTransId="{7FD63016-8A95-4DF9-9A2A-F12AB9F3A769}" sibTransId="{8C0095CD-5E39-47F6-A4B8-EFC3259FB98B}"/>
    <dgm:cxn modelId="{E7CD2D5B-26AA-4A72-AD85-A0B6EB1D2E09}" type="presParOf" srcId="{8CF8D46E-BE58-486D-B654-C3508230C4B4}" destId="{3F061981-53B9-44E1-81B8-7BD657959BD3}" srcOrd="0" destOrd="0" presId="urn:microsoft.com/office/officeart/2008/layout/AlternatingPictureBlocks"/>
    <dgm:cxn modelId="{37E9C8FD-6B63-41AA-B7D2-F1B34942D892}" type="presParOf" srcId="{3F061981-53B9-44E1-81B8-7BD657959BD3}" destId="{0F88FA09-ED87-4F30-A085-90002690C7ED}" srcOrd="0" destOrd="0" presId="urn:microsoft.com/office/officeart/2008/layout/AlternatingPictureBlocks"/>
    <dgm:cxn modelId="{35DFC034-E50B-4329-8754-7E387752DB60}" type="presParOf" srcId="{3F061981-53B9-44E1-81B8-7BD657959BD3}" destId="{0C90E5B5-F981-48F8-8F5D-160356C8726F}" srcOrd="1" destOrd="0" presId="urn:microsoft.com/office/officeart/2008/layout/AlternatingPictureBlocks"/>
    <dgm:cxn modelId="{E50C1E16-6C36-4663-8F33-AFDC18511861}" type="presParOf" srcId="{8CF8D46E-BE58-486D-B654-C3508230C4B4}" destId="{FD40F123-42BA-470B-A1C7-90A988B41042}" srcOrd="1" destOrd="0" presId="urn:microsoft.com/office/officeart/2008/layout/AlternatingPictureBlocks"/>
    <dgm:cxn modelId="{B2ACCEF8-8E2D-4BED-9AA5-3E3D611511EF}" type="presParOf" srcId="{8CF8D46E-BE58-486D-B654-C3508230C4B4}" destId="{21B7DECE-5E02-4167-ABB8-FC9DADF9667B}" srcOrd="2" destOrd="0" presId="urn:microsoft.com/office/officeart/2008/layout/AlternatingPictureBlocks"/>
    <dgm:cxn modelId="{B3E79DAA-1BC3-4180-A983-F4F054EC4442}" type="presParOf" srcId="{21B7DECE-5E02-4167-ABB8-FC9DADF9667B}" destId="{4DF96596-4854-44B4-BDDC-BDA2B84DD1C9}" srcOrd="0" destOrd="0" presId="urn:microsoft.com/office/officeart/2008/layout/AlternatingPictureBlocks"/>
    <dgm:cxn modelId="{2DBBA293-1F07-4E7F-8688-D5EC48BC71F7}" type="presParOf" srcId="{21B7DECE-5E02-4167-ABB8-FC9DADF9667B}" destId="{43AC4CDF-92DC-4B99-B5FB-527A9F0F6C19}" srcOrd="1" destOrd="0" presId="urn:microsoft.com/office/officeart/2008/layout/AlternatingPictureBlocks"/>
    <dgm:cxn modelId="{201CD7D1-3953-4F32-84E3-12581DABB212}" type="presParOf" srcId="{8CF8D46E-BE58-486D-B654-C3508230C4B4}" destId="{A1393D40-E7B9-4C06-9FE6-673B0A4218D1}" srcOrd="3" destOrd="0" presId="urn:microsoft.com/office/officeart/2008/layout/AlternatingPictureBlocks"/>
    <dgm:cxn modelId="{1F8BFB38-2441-4764-A55B-F301AB140B5D}" type="presParOf" srcId="{8CF8D46E-BE58-486D-B654-C3508230C4B4}" destId="{EEA698DB-2BF0-4B09-8F0D-D4FD9DED84DE}" srcOrd="4" destOrd="0" presId="urn:microsoft.com/office/officeart/2008/layout/AlternatingPictureBlocks"/>
    <dgm:cxn modelId="{22AEBAF0-B143-4D47-97E0-415CFB520AE8}" type="presParOf" srcId="{EEA698DB-2BF0-4B09-8F0D-D4FD9DED84DE}" destId="{7345BE59-A9AC-453E-BCB0-5ADEE85B0ECC}" srcOrd="0" destOrd="0" presId="urn:microsoft.com/office/officeart/2008/layout/AlternatingPictureBlocks"/>
    <dgm:cxn modelId="{0CC36DD3-472C-4143-82D5-4136E3401FA3}" type="presParOf" srcId="{EEA698DB-2BF0-4B09-8F0D-D4FD9DED84DE}" destId="{CCDF9269-02D2-4367-BD83-33C544802EB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социальных отношений, рост благополучия и защищенности граждан в Северо-Енисейском районе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Профилактика безнадзорности и правонарушений несовершеннолетних на территории Северо-Енисейского района - 4 039,3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7EDC473A-6C58-4C8A-8217-8262621784AF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Реализация полномочий по организации и осуществлению деятельности по опеке и попечительству в отношении совершеннолетних граждан на территории Северо-Енисейского района -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1 751,6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105E6DB-3263-4E03-B9A3-BF352CBFAADD}" type="parTrans" cxnId="{E43644DF-8B0E-4DF4-8E2C-327FA44F98D2}">
      <dgm:prSet/>
      <dgm:spPr/>
      <dgm:t>
        <a:bodyPr/>
        <a:lstStyle/>
        <a:p>
          <a:endParaRPr lang="ru-RU"/>
        </a:p>
      </dgm:t>
    </dgm:pt>
    <dgm:pt modelId="{EF8F042F-DA7C-42E7-A8C2-A1C7EA1E5AE2}" type="sibTrans" cxnId="{E43644DF-8B0E-4DF4-8E2C-327FA44F98D2}">
      <dgm:prSet/>
      <dgm:spPr/>
      <dgm:t>
        <a:bodyPr/>
        <a:lstStyle/>
        <a:p>
          <a:endParaRPr lang="ru-RU"/>
        </a:p>
      </dgm:t>
    </dgm:pt>
    <dgm:pt modelId="{C9ECBD1B-26A6-4E2D-81F4-AA329CC412D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Реализация дополнительных мер социальной поддержки граждан – 13 669,7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8F0BA02-43DE-434F-91CB-FEA04BD349D8}" type="parTrans" cxnId="{A297A064-FECE-4BC9-AFB9-86EA07C71785}">
      <dgm:prSet/>
      <dgm:spPr/>
      <dgm:t>
        <a:bodyPr/>
        <a:lstStyle/>
        <a:p>
          <a:endParaRPr lang="ru-RU"/>
        </a:p>
      </dgm:t>
    </dgm:pt>
    <dgm:pt modelId="{95C8E3F4-F946-44BD-8A0A-E64B8578E3DA}" type="sibTrans" cxnId="{A297A064-FECE-4BC9-AFB9-86EA07C71785}">
      <dgm:prSet/>
      <dgm:spPr/>
      <dgm:t>
        <a:bodyPr/>
        <a:lstStyle/>
        <a:p>
          <a:endParaRPr lang="ru-RU"/>
        </a:p>
      </dgm:t>
    </dgm:pt>
    <dgm:pt modelId="{E1ADA084-5450-4B46-B24E-7E0DD45C00C5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Отдельное мероприятие 1 «Выплата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на основании решения Северо-Енисейского районного Совета депутатов от 14 июня 2011 № 303-20» - 2 887,0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8409F74A-5B0C-41DB-A897-5CA50F87CC67}" type="parTrans" cxnId="{64EF8359-FFF0-49E2-9FB9-C7A0FF9A5213}">
      <dgm:prSet/>
      <dgm:spPr/>
      <dgm:t>
        <a:bodyPr/>
        <a:lstStyle/>
        <a:p>
          <a:endParaRPr lang="ru-RU"/>
        </a:p>
      </dgm:t>
    </dgm:pt>
    <dgm:pt modelId="{B7430EA3-CE3D-4F5E-BC4F-B259F049CD50}" type="sibTrans" cxnId="{64EF8359-FFF0-49E2-9FB9-C7A0FF9A5213}">
      <dgm:prSet/>
      <dgm:spPr/>
      <dgm:t>
        <a:bodyPr/>
        <a:lstStyle/>
        <a:p>
          <a:endParaRPr lang="ru-RU"/>
        </a:p>
      </dgm:t>
    </dgm:pt>
    <dgm:pt modelId="{5C312321-9241-4236-99F1-416A190760E1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Отдельное мероприятие 2 «Финансовое обеспечение решения Северо-Енисейского районного Совета депутатов от 18.08.2021 № 159-11 «Об обеспечении воспитанников дошкольных образовательных организаций Северо-Енисейского района, обучающихся общеобразовательных организаций Северо-Енисейского района, детей, не посещающих дошкольные образовательные организации и общеобразовательные организации Северо-Енисейского района, подарками Главы Северо-Енисейского района к Новому году в 2022 году» -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1 272,6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68A9F80-C00B-4E73-8A4E-F40AA7EED524}" type="parTrans" cxnId="{5CA4902D-8881-472D-A186-7BF95B618F7D}">
      <dgm:prSet/>
      <dgm:spPr/>
      <dgm:t>
        <a:bodyPr/>
        <a:lstStyle/>
        <a:p>
          <a:endParaRPr lang="ru-RU"/>
        </a:p>
      </dgm:t>
    </dgm:pt>
    <dgm:pt modelId="{41975CE7-621C-4894-A190-DF28C24ECFDA}" type="sibTrans" cxnId="{5CA4902D-8881-472D-A186-7BF95B618F7D}">
      <dgm:prSet/>
      <dgm:spPr/>
      <dgm:t>
        <a:bodyPr/>
        <a:lstStyle/>
        <a:p>
          <a:endParaRPr lang="ru-RU"/>
        </a:p>
      </dgm:t>
    </dgm:pt>
    <dgm:pt modelId="{4F056AD9-B360-44D1-99EA-8EA885AA0E31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Отдельное мероприятие 4 «Финансовое обеспечение решения Северо-Енисейского районного Совета депутатов от 18.08.2021 № 158-11 «Об обеспечении первоклассников образовательных организаций Северо-Енисейского района подарками Главы Северо-Енисейского района ко Дню знаний в 2022 году» - 125,0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DB13ACD-EE91-45EC-B212-4399C2BC220C}" type="parTrans" cxnId="{7E0EB5DE-B924-4143-9490-2812D7D38E1E}">
      <dgm:prSet/>
      <dgm:spPr/>
      <dgm:t>
        <a:bodyPr/>
        <a:lstStyle/>
        <a:p>
          <a:endParaRPr lang="ru-RU"/>
        </a:p>
      </dgm:t>
    </dgm:pt>
    <dgm:pt modelId="{DC5A86B3-43C8-4372-827F-AF5F40313E27}" type="sibTrans" cxnId="{7E0EB5DE-B924-4143-9490-2812D7D38E1E}">
      <dgm:prSet/>
      <dgm:spPr/>
      <dgm:t>
        <a:bodyPr/>
        <a:lstStyle/>
        <a:p>
          <a:endParaRPr lang="ru-RU"/>
        </a:p>
      </dgm:t>
    </dgm:pt>
    <dgm:pt modelId="{2F12DCFC-C631-4C0E-BF57-0AE4917BB95B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Отдельное мероприятие 4. «Оказание социальной поддержки выпускникам 11-х классов школ Северо-Енисейского района в 2022 году за счет безвозмездных поступлений в бюджет Северо-Енисейского района от общества с ограниченной ответственностью горно-рудная компания «Амикан» - 320,0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8E3B74E1-C404-4631-9AA7-00DE54D0BE27}" type="parTrans" cxnId="{56FE01B0-76ED-4158-A335-C62EE7F691C7}">
      <dgm:prSet/>
      <dgm:spPr/>
      <dgm:t>
        <a:bodyPr/>
        <a:lstStyle/>
        <a:p>
          <a:endParaRPr lang="ru-RU"/>
        </a:p>
      </dgm:t>
    </dgm:pt>
    <dgm:pt modelId="{9598D75F-7C3B-4EFC-9E9A-E29231F0ACCF}" type="sibTrans" cxnId="{56FE01B0-76ED-4158-A335-C62EE7F691C7}">
      <dgm:prSet/>
      <dgm:spPr/>
      <dgm:t>
        <a:bodyPr/>
        <a:lstStyle/>
        <a:p>
          <a:endParaRPr lang="ru-RU"/>
        </a:p>
      </dgm:t>
    </dgm:pt>
    <dgm:pt modelId="{78368A8B-C8DE-4081-BA82-F85AF83C1FBB}">
      <dgm:prSet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Отдельное мероприятие 5 «Дополнительные меры социальной поддержки граждан, заключивших контракт и направляемых для участия в специальной военной операции на территориях Донецкой Народной Республики, Луганской Народной республики и Украины» - 2 275,0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09801210-58F0-404B-8297-2CC09325EA36}" type="parTrans" cxnId="{F0CD7A9B-F8B7-4BF4-BA93-5E66DD1009AD}">
      <dgm:prSet/>
      <dgm:spPr/>
      <dgm:t>
        <a:bodyPr/>
        <a:lstStyle/>
        <a:p>
          <a:endParaRPr lang="ru-RU"/>
        </a:p>
      </dgm:t>
    </dgm:pt>
    <dgm:pt modelId="{8243E66D-F728-4507-B7FE-3DB641BB8E60}" type="sibTrans" cxnId="{F0CD7A9B-F8B7-4BF4-BA93-5E66DD1009AD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52655" custLinFactX="-128027" custLinFactNeighborX="-200000" custLinFactNeighborY="5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8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8" custScaleX="258412" custScaleY="63700" custLinFactY="4163" custLinFactNeighborX="-8115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3B00C9E7-84AC-49B9-ACF2-4FA1A05BCB44}" type="pres">
      <dgm:prSet presAssocID="{5105E6DB-3263-4E03-B9A3-BF352CBFAADD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C85BAEFF-5C61-4FFC-93D6-D02998CC4DF8}" type="pres">
      <dgm:prSet presAssocID="{5105E6DB-3263-4E03-B9A3-BF352CBFAAD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32FE97F3-FD08-42BF-A972-3F9B9CDC77D7}" type="pres">
      <dgm:prSet presAssocID="{7EDC473A-6C58-4C8A-8217-8262621784AF}" presName="root2" presStyleCnt="0"/>
      <dgm:spPr/>
    </dgm:pt>
    <dgm:pt modelId="{7966EECF-EE01-4F69-927F-8EB470ED57B0}" type="pres">
      <dgm:prSet presAssocID="{7EDC473A-6C58-4C8A-8217-8262621784AF}" presName="LevelTwoTextNode" presStyleLbl="node2" presStyleIdx="1" presStyleCnt="8" custScaleX="255692" custScaleY="77647" custLinFactNeighborX="-82528" custLinFactNeighborY="84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F1B3-AD95-4AF3-A954-213825462CB4}" type="pres">
      <dgm:prSet presAssocID="{7EDC473A-6C58-4C8A-8217-8262621784AF}" presName="level3hierChild" presStyleCnt="0"/>
      <dgm:spPr/>
    </dgm:pt>
    <dgm:pt modelId="{AE6349DC-4666-4DBD-AC6C-D6087B4C9D33}" type="pres">
      <dgm:prSet presAssocID="{38F0BA02-43DE-434F-91CB-FEA04BD349D8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24127767-45B9-4EE8-9C96-6F932B318585}" type="pres">
      <dgm:prSet presAssocID="{38F0BA02-43DE-434F-91CB-FEA04BD349D8}" presName="connTx" presStyleLbl="parChTrans1D2" presStyleIdx="2" presStyleCnt="8"/>
      <dgm:spPr/>
      <dgm:t>
        <a:bodyPr/>
        <a:lstStyle/>
        <a:p>
          <a:endParaRPr lang="ru-RU"/>
        </a:p>
      </dgm:t>
    </dgm:pt>
    <dgm:pt modelId="{5CE2679B-2F37-4890-9813-06F32A5EDBF9}" type="pres">
      <dgm:prSet presAssocID="{C9ECBD1B-26A6-4E2D-81F4-AA329CC412D1}" presName="root2" presStyleCnt="0"/>
      <dgm:spPr/>
    </dgm:pt>
    <dgm:pt modelId="{B12B45CD-A15C-43A4-8293-64A90453C64E}" type="pres">
      <dgm:prSet presAssocID="{C9ECBD1B-26A6-4E2D-81F4-AA329CC412D1}" presName="LevelTwoTextNode" presStyleLbl="node2" presStyleIdx="2" presStyleCnt="8" custScaleX="258326" custScaleY="51642" custLinFactNeighborX="-82528" custLinFactNeighborY="70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53E75-E63B-4B23-9947-7812D9AE0A13}" type="pres">
      <dgm:prSet presAssocID="{C9ECBD1B-26A6-4E2D-81F4-AA329CC412D1}" presName="level3hierChild" presStyleCnt="0"/>
      <dgm:spPr/>
    </dgm:pt>
    <dgm:pt modelId="{D432E59A-AD19-4D45-90EC-6D88D739BFA8}" type="pres">
      <dgm:prSet presAssocID="{8409F74A-5B0C-41DB-A897-5CA50F87CC67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D0CB3D64-98AC-4E72-9B77-1230A4C012CF}" type="pres">
      <dgm:prSet presAssocID="{8409F74A-5B0C-41DB-A897-5CA50F87CC67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B813CD8-546B-4E65-8722-FC7E38225D75}" type="pres">
      <dgm:prSet presAssocID="{E1ADA084-5450-4B46-B24E-7E0DD45C00C5}" presName="root2" presStyleCnt="0"/>
      <dgm:spPr/>
    </dgm:pt>
    <dgm:pt modelId="{282A0741-36FB-4A39-84B4-362474DDDD74}" type="pres">
      <dgm:prSet presAssocID="{E1ADA084-5450-4B46-B24E-7E0DD45C00C5}" presName="LevelTwoTextNode" presStyleLbl="node2" presStyleIdx="3" presStyleCnt="8" custScaleX="255692" custScaleY="112542" custLinFactNeighborX="-82528" custLinFactNeighborY="5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3E287-8763-44AD-B760-13AF01721A1F}" type="pres">
      <dgm:prSet presAssocID="{E1ADA084-5450-4B46-B24E-7E0DD45C00C5}" presName="level3hierChild" presStyleCnt="0"/>
      <dgm:spPr/>
    </dgm:pt>
    <dgm:pt modelId="{CC97C4CA-58F8-4075-8C26-DA2EE0BA9498}" type="pres">
      <dgm:prSet presAssocID="{468A9F80-C00B-4E73-8A4E-F40AA7EED524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FACC80A5-B982-410F-806B-DF8F7A54595B}" type="pres">
      <dgm:prSet presAssocID="{468A9F80-C00B-4E73-8A4E-F40AA7EED524}" presName="connTx" presStyleLbl="parChTrans1D2" presStyleIdx="4" presStyleCnt="8"/>
      <dgm:spPr/>
      <dgm:t>
        <a:bodyPr/>
        <a:lstStyle/>
        <a:p>
          <a:endParaRPr lang="ru-RU"/>
        </a:p>
      </dgm:t>
    </dgm:pt>
    <dgm:pt modelId="{FE2B430D-E32A-4540-8399-E1DE7C8A5018}" type="pres">
      <dgm:prSet presAssocID="{5C312321-9241-4236-99F1-416A190760E1}" presName="root2" presStyleCnt="0"/>
      <dgm:spPr/>
    </dgm:pt>
    <dgm:pt modelId="{19FAE570-C41E-4E68-805E-68BC054770B2}" type="pres">
      <dgm:prSet presAssocID="{5C312321-9241-4236-99F1-416A190760E1}" presName="LevelTwoTextNode" presStyleLbl="node2" presStyleIdx="4" presStyleCnt="8" custScaleX="260628" custScaleY="147028" custLinFactNeighborX="-82528" custLinFactNeighborY="34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79E59-8450-4E3A-803D-04E319DB8644}" type="pres">
      <dgm:prSet presAssocID="{5C312321-9241-4236-99F1-416A190760E1}" presName="level3hierChild" presStyleCnt="0"/>
      <dgm:spPr/>
    </dgm:pt>
    <dgm:pt modelId="{8AD6E26B-B249-481A-A4B7-85224FF3067C}" type="pres">
      <dgm:prSet presAssocID="{ADB13ACD-EE91-45EC-B212-4399C2BC220C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25F45B1D-F116-4952-B097-E1ACF2EFE44C}" type="pres">
      <dgm:prSet presAssocID="{ADB13ACD-EE91-45EC-B212-4399C2BC220C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ACE9D4B-423F-4331-86D0-AAAE0D2E0E41}" type="pres">
      <dgm:prSet presAssocID="{4F056AD9-B360-44D1-99EA-8EA885AA0E31}" presName="root2" presStyleCnt="0"/>
      <dgm:spPr/>
    </dgm:pt>
    <dgm:pt modelId="{0F5050D6-ADDF-4EE9-9D51-17C2EACA873E}" type="pres">
      <dgm:prSet presAssocID="{4F056AD9-B360-44D1-99EA-8EA885AA0E31}" presName="LevelTwoTextNode" presStyleLbl="node2" presStyleIdx="5" presStyleCnt="8" custScaleX="260246" custLinFactNeighborX="-82528" custLinFactNeighborY="20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9521C-04BD-4525-9B78-1113C9FCF882}" type="pres">
      <dgm:prSet presAssocID="{4F056AD9-B360-44D1-99EA-8EA885AA0E31}" presName="level3hierChild" presStyleCnt="0"/>
      <dgm:spPr/>
    </dgm:pt>
    <dgm:pt modelId="{456BF6DA-CE45-4E2E-9D04-69045B28DD19}" type="pres">
      <dgm:prSet presAssocID="{8E3B74E1-C404-4631-9AA7-00DE54D0BE27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58F918C6-DB84-42EF-B886-C0D255C15038}" type="pres">
      <dgm:prSet presAssocID="{8E3B74E1-C404-4631-9AA7-00DE54D0BE27}" presName="connTx" presStyleLbl="parChTrans1D2" presStyleIdx="6" presStyleCnt="8"/>
      <dgm:spPr/>
      <dgm:t>
        <a:bodyPr/>
        <a:lstStyle/>
        <a:p>
          <a:endParaRPr lang="ru-RU"/>
        </a:p>
      </dgm:t>
    </dgm:pt>
    <dgm:pt modelId="{BA921ACD-2F43-46F6-B0F2-7576F4E6D5EC}" type="pres">
      <dgm:prSet presAssocID="{2F12DCFC-C631-4C0E-BF57-0AE4917BB95B}" presName="root2" presStyleCnt="0"/>
      <dgm:spPr/>
    </dgm:pt>
    <dgm:pt modelId="{653DF62F-D3C3-4D65-805A-EE704359033E}" type="pres">
      <dgm:prSet presAssocID="{2F12DCFC-C631-4C0E-BF57-0AE4917BB95B}" presName="LevelTwoTextNode" presStyleLbl="node2" presStyleIdx="6" presStyleCnt="8" custScaleX="260246" custLinFactNeighborX="-82528" custLinFactNeighborY="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CDCFE-6FF6-4149-8BF3-9BD03684069F}" type="pres">
      <dgm:prSet presAssocID="{2F12DCFC-C631-4C0E-BF57-0AE4917BB95B}" presName="level3hierChild" presStyleCnt="0"/>
      <dgm:spPr/>
    </dgm:pt>
    <dgm:pt modelId="{287E3FF7-001F-4399-9453-8C131CEEFDBA}" type="pres">
      <dgm:prSet presAssocID="{09801210-58F0-404B-8297-2CC09325EA36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CB47FED6-EC51-45D2-B0E1-8B5F9EEF6239}" type="pres">
      <dgm:prSet presAssocID="{09801210-58F0-404B-8297-2CC09325EA36}" presName="connTx" presStyleLbl="parChTrans1D2" presStyleIdx="7" presStyleCnt="8"/>
      <dgm:spPr/>
      <dgm:t>
        <a:bodyPr/>
        <a:lstStyle/>
        <a:p>
          <a:endParaRPr lang="ru-RU"/>
        </a:p>
      </dgm:t>
    </dgm:pt>
    <dgm:pt modelId="{31EB5544-5A05-49B2-A672-14F95D2CB8AB}" type="pres">
      <dgm:prSet presAssocID="{78368A8B-C8DE-4081-BA82-F85AF83C1FBB}" presName="root2" presStyleCnt="0"/>
      <dgm:spPr/>
    </dgm:pt>
    <dgm:pt modelId="{91BB9773-5F4A-4CB4-933D-5B4ADD949F4D}" type="pres">
      <dgm:prSet presAssocID="{78368A8B-C8DE-4081-BA82-F85AF83C1FBB}" presName="LevelTwoTextNode" presStyleLbl="node2" presStyleIdx="7" presStyleCnt="8" custScaleX="260434" custScaleY="147268" custLinFactNeighborX="-82752" custLinFactNeighborY="-14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5387C-F612-4CC7-AA9E-191FA028106F}" type="pres">
      <dgm:prSet presAssocID="{78368A8B-C8DE-4081-BA82-F85AF83C1FBB}" presName="level3hierChild" presStyleCnt="0"/>
      <dgm:spPr/>
    </dgm:pt>
  </dgm:ptLst>
  <dgm:cxnLst>
    <dgm:cxn modelId="{7382D712-A3C7-4488-A22F-5BA2D928C008}" type="presOf" srcId="{4F056AD9-B360-44D1-99EA-8EA885AA0E31}" destId="{0F5050D6-ADDF-4EE9-9D51-17C2EACA873E}" srcOrd="0" destOrd="0" presId="urn:microsoft.com/office/officeart/2008/layout/HorizontalMultiLevelHierarchy"/>
    <dgm:cxn modelId="{E60BBF7C-DFAC-401F-A7AD-BB65B8E8CBB9}" type="presOf" srcId="{8E3B74E1-C404-4631-9AA7-00DE54D0BE27}" destId="{456BF6DA-CE45-4E2E-9D04-69045B28DD19}" srcOrd="0" destOrd="0" presId="urn:microsoft.com/office/officeart/2008/layout/HorizontalMultiLevelHierarchy"/>
    <dgm:cxn modelId="{EED3A350-D410-47EA-A925-5E0DB9B1B0C4}" type="presOf" srcId="{ADB13ACD-EE91-45EC-B212-4399C2BC220C}" destId="{25F45B1D-F116-4952-B097-E1ACF2EFE44C}" srcOrd="1" destOrd="0" presId="urn:microsoft.com/office/officeart/2008/layout/HorizontalMultiLevelHierarchy"/>
    <dgm:cxn modelId="{5DECC9F8-8C5F-4B76-8833-F4D1B6B51DB3}" type="presOf" srcId="{09801210-58F0-404B-8297-2CC09325EA36}" destId="{287E3FF7-001F-4399-9453-8C131CEEFDBA}" srcOrd="0" destOrd="0" presId="urn:microsoft.com/office/officeart/2008/layout/HorizontalMultiLevelHierarchy"/>
    <dgm:cxn modelId="{BA1B8EC6-C156-4158-ABCF-44E971D0BE57}" type="presOf" srcId="{5C312321-9241-4236-99F1-416A190760E1}" destId="{19FAE570-C41E-4E68-805E-68BC054770B2}" srcOrd="0" destOrd="0" presId="urn:microsoft.com/office/officeart/2008/layout/HorizontalMultiLevelHierarchy"/>
    <dgm:cxn modelId="{8E767CC7-0B21-48B2-8FDF-4921F6EE3773}" type="presOf" srcId="{E1ADA084-5450-4B46-B24E-7E0DD45C00C5}" destId="{282A0741-36FB-4A39-84B4-362474DDDD74}" srcOrd="0" destOrd="0" presId="urn:microsoft.com/office/officeart/2008/layout/HorizontalMultiLevelHierarchy"/>
    <dgm:cxn modelId="{CE7BED56-BA9B-4B55-BD87-2EC95E4B4A9F}" type="presOf" srcId="{8409F74A-5B0C-41DB-A897-5CA50F87CC67}" destId="{D0CB3D64-98AC-4E72-9B77-1230A4C012CF}" srcOrd="1" destOrd="0" presId="urn:microsoft.com/office/officeart/2008/layout/HorizontalMultiLevelHierarchy"/>
    <dgm:cxn modelId="{3BECC072-A16F-4D13-B524-5A193600D408}" type="presOf" srcId="{8409F74A-5B0C-41DB-A897-5CA50F87CC67}" destId="{D432E59A-AD19-4D45-90EC-6D88D739BFA8}" srcOrd="0" destOrd="0" presId="urn:microsoft.com/office/officeart/2008/layout/HorizontalMultiLevelHierarchy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D16A9D26-6BFC-4760-9881-4FFE1CE88843}" type="presOf" srcId="{468A9F80-C00B-4E73-8A4E-F40AA7EED524}" destId="{FACC80A5-B982-410F-806B-DF8F7A54595B}" srcOrd="1" destOrd="0" presId="urn:microsoft.com/office/officeart/2008/layout/HorizontalMultiLevelHierarchy"/>
    <dgm:cxn modelId="{24D8AF00-E355-4278-BC1B-6A6641749B94}" type="presOf" srcId="{2F12DCFC-C631-4C0E-BF57-0AE4917BB95B}" destId="{653DF62F-D3C3-4D65-805A-EE704359033E}" srcOrd="0" destOrd="0" presId="urn:microsoft.com/office/officeart/2008/layout/HorizontalMultiLevelHierarchy"/>
    <dgm:cxn modelId="{CEBC56AF-2609-4E03-BC27-48FE9BDFABC6}" type="presOf" srcId="{EE084943-F421-44CD-ACB6-2CD9366E759D}" destId="{0D60C23C-F719-445C-836B-22BBBFEBF2CB}" srcOrd="0" destOrd="0" presId="urn:microsoft.com/office/officeart/2008/layout/HorizontalMultiLevelHierarchy"/>
    <dgm:cxn modelId="{6DDA24A9-9199-40B7-A776-A36CB3B17458}" type="presOf" srcId="{ADB13ACD-EE91-45EC-B212-4399C2BC220C}" destId="{8AD6E26B-B249-481A-A4B7-85224FF3067C}" srcOrd="0" destOrd="0" presId="urn:microsoft.com/office/officeart/2008/layout/HorizontalMultiLevelHierarchy"/>
    <dgm:cxn modelId="{5CA4902D-8881-472D-A186-7BF95B618F7D}" srcId="{4E9B80E8-A296-46D6-91D0-93F32A3A8024}" destId="{5C312321-9241-4236-99F1-416A190760E1}" srcOrd="4" destOrd="0" parTransId="{468A9F80-C00B-4E73-8A4E-F40AA7EED524}" sibTransId="{41975CE7-621C-4894-A190-DF28C24ECFDA}"/>
    <dgm:cxn modelId="{331AA9A7-9F14-4EE4-8010-75431439BCB5}" type="presOf" srcId="{EE084943-F421-44CD-ACB6-2CD9366E759D}" destId="{08809B55-D645-4635-A684-C4F4C7229D30}" srcOrd="1" destOrd="0" presId="urn:microsoft.com/office/officeart/2008/layout/HorizontalMultiLevelHierarchy"/>
    <dgm:cxn modelId="{64EF8359-FFF0-49E2-9FB9-C7A0FF9A5213}" srcId="{4E9B80E8-A296-46D6-91D0-93F32A3A8024}" destId="{E1ADA084-5450-4B46-B24E-7E0DD45C00C5}" srcOrd="3" destOrd="0" parTransId="{8409F74A-5B0C-41DB-A897-5CA50F87CC67}" sibTransId="{B7430EA3-CE3D-4F5E-BC4F-B259F049CD50}"/>
    <dgm:cxn modelId="{7DCE7A7E-F6D6-43CD-A5F7-0F588440D480}" type="presOf" srcId="{38F0BA02-43DE-434F-91CB-FEA04BD349D8}" destId="{AE6349DC-4666-4DBD-AC6C-D6087B4C9D33}" srcOrd="0" destOrd="0" presId="urn:microsoft.com/office/officeart/2008/layout/HorizontalMultiLevelHierarchy"/>
    <dgm:cxn modelId="{1BE66286-4053-4AC9-A87D-0835DA6C7C60}" type="presOf" srcId="{4E9B80E8-A296-46D6-91D0-93F32A3A8024}" destId="{7255C32E-BE47-4CBC-84D8-D0996D81D5D3}" srcOrd="0" destOrd="0" presId="urn:microsoft.com/office/officeart/2008/layout/HorizontalMultiLevelHierarchy"/>
    <dgm:cxn modelId="{C6FCE195-993F-4AAF-8C6A-1FBB5AB3BB8B}" type="presOf" srcId="{2E8D24E1-B78D-4A0C-8AD6-A0F2192B97BD}" destId="{FE124371-5989-4CF5-8EE0-76D0B7D72B09}" srcOrd="0" destOrd="0" presId="urn:microsoft.com/office/officeart/2008/layout/HorizontalMultiLevelHierarchy"/>
    <dgm:cxn modelId="{0E7F449C-2794-429B-AEA6-2656A7C325F3}" type="presOf" srcId="{8E3B74E1-C404-4631-9AA7-00DE54D0BE27}" destId="{58F918C6-DB84-42EF-B886-C0D255C15038}" srcOrd="1" destOrd="0" presId="urn:microsoft.com/office/officeart/2008/layout/HorizontalMultiLevelHierarchy"/>
    <dgm:cxn modelId="{F0CD7A9B-F8B7-4BF4-BA93-5E66DD1009AD}" srcId="{4E9B80E8-A296-46D6-91D0-93F32A3A8024}" destId="{78368A8B-C8DE-4081-BA82-F85AF83C1FBB}" srcOrd="7" destOrd="0" parTransId="{09801210-58F0-404B-8297-2CC09325EA36}" sibTransId="{8243E66D-F728-4507-B7FE-3DB641BB8E60}"/>
    <dgm:cxn modelId="{A297A064-FECE-4BC9-AFB9-86EA07C71785}" srcId="{4E9B80E8-A296-46D6-91D0-93F32A3A8024}" destId="{C9ECBD1B-26A6-4E2D-81F4-AA329CC412D1}" srcOrd="2" destOrd="0" parTransId="{38F0BA02-43DE-434F-91CB-FEA04BD349D8}" sibTransId="{95C8E3F4-F946-44BD-8A0A-E64B8578E3DA}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7E0EB5DE-B924-4143-9490-2812D7D38E1E}" srcId="{4E9B80E8-A296-46D6-91D0-93F32A3A8024}" destId="{4F056AD9-B360-44D1-99EA-8EA885AA0E31}" srcOrd="5" destOrd="0" parTransId="{ADB13ACD-EE91-45EC-B212-4399C2BC220C}" sibTransId="{DC5A86B3-43C8-4372-827F-AF5F40313E27}"/>
    <dgm:cxn modelId="{0D20F332-BCAE-4C10-8A72-0953F0F5D2F2}" type="presOf" srcId="{7EDC473A-6C58-4C8A-8217-8262621784AF}" destId="{7966EECF-EE01-4F69-927F-8EB470ED57B0}" srcOrd="0" destOrd="0" presId="urn:microsoft.com/office/officeart/2008/layout/HorizontalMultiLevelHierarchy"/>
    <dgm:cxn modelId="{E43644DF-8B0E-4DF4-8E2C-327FA44F98D2}" srcId="{4E9B80E8-A296-46D6-91D0-93F32A3A8024}" destId="{7EDC473A-6C58-4C8A-8217-8262621784AF}" srcOrd="1" destOrd="0" parTransId="{5105E6DB-3263-4E03-B9A3-BF352CBFAADD}" sibTransId="{EF8F042F-DA7C-42E7-A8C2-A1C7EA1E5AE2}"/>
    <dgm:cxn modelId="{F5D4EA13-F9B4-43C2-87CF-CB2261FF764C}" type="presOf" srcId="{5105E6DB-3263-4E03-B9A3-BF352CBFAADD}" destId="{3B00C9E7-84AC-49B9-ACF2-4FA1A05BCB44}" srcOrd="0" destOrd="0" presId="urn:microsoft.com/office/officeart/2008/layout/HorizontalMultiLevelHierarchy"/>
    <dgm:cxn modelId="{56FE01B0-76ED-4158-A335-C62EE7F691C7}" srcId="{4E9B80E8-A296-46D6-91D0-93F32A3A8024}" destId="{2F12DCFC-C631-4C0E-BF57-0AE4917BB95B}" srcOrd="6" destOrd="0" parTransId="{8E3B74E1-C404-4631-9AA7-00DE54D0BE27}" sibTransId="{9598D75F-7C3B-4EFC-9E9A-E29231F0ACCF}"/>
    <dgm:cxn modelId="{0BB36E11-AC17-44D4-85ED-82386459E47D}" type="presOf" srcId="{468A9F80-C00B-4E73-8A4E-F40AA7EED524}" destId="{CC97C4CA-58F8-4075-8C26-DA2EE0BA9498}" srcOrd="0" destOrd="0" presId="urn:microsoft.com/office/officeart/2008/layout/HorizontalMultiLevelHierarchy"/>
    <dgm:cxn modelId="{118F8C98-4A76-4841-A058-EEFB925567AF}" type="presOf" srcId="{5105E6DB-3263-4E03-B9A3-BF352CBFAADD}" destId="{C85BAEFF-5C61-4FFC-93D6-D02998CC4DF8}" srcOrd="1" destOrd="0" presId="urn:microsoft.com/office/officeart/2008/layout/HorizontalMultiLevelHierarchy"/>
    <dgm:cxn modelId="{4AB633D2-1459-4277-BA5A-EA3ED7797E98}" type="presOf" srcId="{38F0BA02-43DE-434F-91CB-FEA04BD349D8}" destId="{24127767-45B9-4EE8-9C96-6F932B318585}" srcOrd="1" destOrd="0" presId="urn:microsoft.com/office/officeart/2008/layout/HorizontalMultiLevelHierarchy"/>
    <dgm:cxn modelId="{DDFB18AC-2601-4867-8AD5-EC3C2AF7038E}" type="presOf" srcId="{78368A8B-C8DE-4081-BA82-F85AF83C1FBB}" destId="{91BB9773-5F4A-4CB4-933D-5B4ADD949F4D}" srcOrd="0" destOrd="0" presId="urn:microsoft.com/office/officeart/2008/layout/HorizontalMultiLevelHierarchy"/>
    <dgm:cxn modelId="{6FA2894F-EB0B-4289-9440-4253800A521D}" type="presOf" srcId="{09801210-58F0-404B-8297-2CC09325EA36}" destId="{CB47FED6-EC51-45D2-B0E1-8B5F9EEF6239}" srcOrd="1" destOrd="0" presId="urn:microsoft.com/office/officeart/2008/layout/HorizontalMultiLevelHierarchy"/>
    <dgm:cxn modelId="{F997000E-3D7E-432D-90DE-5BBD69218AB5}" type="presOf" srcId="{58A26D62-86C6-477C-9FAC-E1C3EF9840F3}" destId="{B9FC096F-E88F-4CC9-B277-DAF7DCFD65C5}" srcOrd="0" destOrd="0" presId="urn:microsoft.com/office/officeart/2008/layout/HorizontalMultiLevelHierarchy"/>
    <dgm:cxn modelId="{102D2F05-6952-4382-8925-D0007A9111CA}" type="presOf" srcId="{C9ECBD1B-26A6-4E2D-81F4-AA329CC412D1}" destId="{B12B45CD-A15C-43A4-8293-64A90453C64E}" srcOrd="0" destOrd="0" presId="urn:microsoft.com/office/officeart/2008/layout/HorizontalMultiLevelHierarchy"/>
    <dgm:cxn modelId="{F8F47B30-1ED8-4B0F-843D-220D7C4D9817}" type="presParOf" srcId="{B9FC096F-E88F-4CC9-B277-DAF7DCFD65C5}" destId="{27AF1974-172F-4BAB-9B8F-41F4C20B2DEB}" srcOrd="0" destOrd="0" presId="urn:microsoft.com/office/officeart/2008/layout/HorizontalMultiLevelHierarchy"/>
    <dgm:cxn modelId="{E1405779-8B62-4119-833C-F1C1704F91C9}" type="presParOf" srcId="{27AF1974-172F-4BAB-9B8F-41F4C20B2DEB}" destId="{7255C32E-BE47-4CBC-84D8-D0996D81D5D3}" srcOrd="0" destOrd="0" presId="urn:microsoft.com/office/officeart/2008/layout/HorizontalMultiLevelHierarchy"/>
    <dgm:cxn modelId="{F5DD860D-9EC5-4AA4-8610-6643694BF839}" type="presParOf" srcId="{27AF1974-172F-4BAB-9B8F-41F4C20B2DEB}" destId="{50FF79EE-692E-4AFC-BDC7-016051C4CBFF}" srcOrd="1" destOrd="0" presId="urn:microsoft.com/office/officeart/2008/layout/HorizontalMultiLevelHierarchy"/>
    <dgm:cxn modelId="{66A88583-8001-4B0E-96BE-2BD60219B79E}" type="presParOf" srcId="{50FF79EE-692E-4AFC-BDC7-016051C4CBFF}" destId="{0D60C23C-F719-445C-836B-22BBBFEBF2CB}" srcOrd="0" destOrd="0" presId="urn:microsoft.com/office/officeart/2008/layout/HorizontalMultiLevelHierarchy"/>
    <dgm:cxn modelId="{49A397F8-4E01-47C8-9036-B1A7DF5EB643}" type="presParOf" srcId="{0D60C23C-F719-445C-836B-22BBBFEBF2CB}" destId="{08809B55-D645-4635-A684-C4F4C7229D30}" srcOrd="0" destOrd="0" presId="urn:microsoft.com/office/officeart/2008/layout/HorizontalMultiLevelHierarchy"/>
    <dgm:cxn modelId="{E01CC2A2-20A2-49D9-8077-CC5AB911219E}" type="presParOf" srcId="{50FF79EE-692E-4AFC-BDC7-016051C4CBFF}" destId="{99915978-9905-43FD-8C13-CF968082F0C9}" srcOrd="1" destOrd="0" presId="urn:microsoft.com/office/officeart/2008/layout/HorizontalMultiLevelHierarchy"/>
    <dgm:cxn modelId="{9072F8E6-20CC-4F07-B466-C4DA08C8BD76}" type="presParOf" srcId="{99915978-9905-43FD-8C13-CF968082F0C9}" destId="{FE124371-5989-4CF5-8EE0-76D0B7D72B09}" srcOrd="0" destOrd="0" presId="urn:microsoft.com/office/officeart/2008/layout/HorizontalMultiLevelHierarchy"/>
    <dgm:cxn modelId="{91E265C4-01DA-4895-9A10-95EDEE8F4678}" type="presParOf" srcId="{99915978-9905-43FD-8C13-CF968082F0C9}" destId="{0D2CA81C-6B28-4516-B017-564B0BA7CEC6}" srcOrd="1" destOrd="0" presId="urn:microsoft.com/office/officeart/2008/layout/HorizontalMultiLevelHierarchy"/>
    <dgm:cxn modelId="{1BAA8699-FD06-4D22-AD7A-BF2770E7B19E}" type="presParOf" srcId="{50FF79EE-692E-4AFC-BDC7-016051C4CBFF}" destId="{3B00C9E7-84AC-49B9-ACF2-4FA1A05BCB44}" srcOrd="2" destOrd="0" presId="urn:microsoft.com/office/officeart/2008/layout/HorizontalMultiLevelHierarchy"/>
    <dgm:cxn modelId="{938819B6-6D91-403F-BFAE-8CB0AB024DF2}" type="presParOf" srcId="{3B00C9E7-84AC-49B9-ACF2-4FA1A05BCB44}" destId="{C85BAEFF-5C61-4FFC-93D6-D02998CC4DF8}" srcOrd="0" destOrd="0" presId="urn:microsoft.com/office/officeart/2008/layout/HorizontalMultiLevelHierarchy"/>
    <dgm:cxn modelId="{68FD58AE-4B1A-41A4-BDD8-DFE59A2A9EC2}" type="presParOf" srcId="{50FF79EE-692E-4AFC-BDC7-016051C4CBFF}" destId="{32FE97F3-FD08-42BF-A972-3F9B9CDC77D7}" srcOrd="3" destOrd="0" presId="urn:microsoft.com/office/officeart/2008/layout/HorizontalMultiLevelHierarchy"/>
    <dgm:cxn modelId="{456513F2-5FA4-459F-B40F-374E629F0EBF}" type="presParOf" srcId="{32FE97F3-FD08-42BF-A972-3F9B9CDC77D7}" destId="{7966EECF-EE01-4F69-927F-8EB470ED57B0}" srcOrd="0" destOrd="0" presId="urn:microsoft.com/office/officeart/2008/layout/HorizontalMultiLevelHierarchy"/>
    <dgm:cxn modelId="{0710CB89-8CCA-405D-AC2A-34A1529DB1F3}" type="presParOf" srcId="{32FE97F3-FD08-42BF-A972-3F9B9CDC77D7}" destId="{4DE8F1B3-AD95-4AF3-A954-213825462CB4}" srcOrd="1" destOrd="0" presId="urn:microsoft.com/office/officeart/2008/layout/HorizontalMultiLevelHierarchy"/>
    <dgm:cxn modelId="{201C5649-10B0-4667-AE89-E30EE5F26FE7}" type="presParOf" srcId="{50FF79EE-692E-4AFC-BDC7-016051C4CBFF}" destId="{AE6349DC-4666-4DBD-AC6C-D6087B4C9D33}" srcOrd="4" destOrd="0" presId="urn:microsoft.com/office/officeart/2008/layout/HorizontalMultiLevelHierarchy"/>
    <dgm:cxn modelId="{3C8DE085-2AC7-4152-80B0-E5E6F9FAD330}" type="presParOf" srcId="{AE6349DC-4666-4DBD-AC6C-D6087B4C9D33}" destId="{24127767-45B9-4EE8-9C96-6F932B318585}" srcOrd="0" destOrd="0" presId="urn:microsoft.com/office/officeart/2008/layout/HorizontalMultiLevelHierarchy"/>
    <dgm:cxn modelId="{7707CABE-5F38-4684-A6B4-E01C2232FD92}" type="presParOf" srcId="{50FF79EE-692E-4AFC-BDC7-016051C4CBFF}" destId="{5CE2679B-2F37-4890-9813-06F32A5EDBF9}" srcOrd="5" destOrd="0" presId="urn:microsoft.com/office/officeart/2008/layout/HorizontalMultiLevelHierarchy"/>
    <dgm:cxn modelId="{2DB4C5F5-DFF7-425C-AC3B-E3791A3B654A}" type="presParOf" srcId="{5CE2679B-2F37-4890-9813-06F32A5EDBF9}" destId="{B12B45CD-A15C-43A4-8293-64A90453C64E}" srcOrd="0" destOrd="0" presId="urn:microsoft.com/office/officeart/2008/layout/HorizontalMultiLevelHierarchy"/>
    <dgm:cxn modelId="{419621E8-8C29-4AC6-9C5A-53F9CEBE5A1D}" type="presParOf" srcId="{5CE2679B-2F37-4890-9813-06F32A5EDBF9}" destId="{B5953E75-E63B-4B23-9947-7812D9AE0A13}" srcOrd="1" destOrd="0" presId="urn:microsoft.com/office/officeart/2008/layout/HorizontalMultiLevelHierarchy"/>
    <dgm:cxn modelId="{DCAC9B35-8C8F-4BF2-920B-C1DC012BCC7F}" type="presParOf" srcId="{50FF79EE-692E-4AFC-BDC7-016051C4CBFF}" destId="{D432E59A-AD19-4D45-90EC-6D88D739BFA8}" srcOrd="6" destOrd="0" presId="urn:microsoft.com/office/officeart/2008/layout/HorizontalMultiLevelHierarchy"/>
    <dgm:cxn modelId="{199A9CA9-CAB3-48B2-81C8-B90062138E40}" type="presParOf" srcId="{D432E59A-AD19-4D45-90EC-6D88D739BFA8}" destId="{D0CB3D64-98AC-4E72-9B77-1230A4C012CF}" srcOrd="0" destOrd="0" presId="urn:microsoft.com/office/officeart/2008/layout/HorizontalMultiLevelHierarchy"/>
    <dgm:cxn modelId="{546F5BC1-7A47-4E4B-A043-BDB39DF5F237}" type="presParOf" srcId="{50FF79EE-692E-4AFC-BDC7-016051C4CBFF}" destId="{7B813CD8-546B-4E65-8722-FC7E38225D75}" srcOrd="7" destOrd="0" presId="urn:microsoft.com/office/officeart/2008/layout/HorizontalMultiLevelHierarchy"/>
    <dgm:cxn modelId="{2F533EFC-508C-44CB-A4C9-0297E19C2235}" type="presParOf" srcId="{7B813CD8-546B-4E65-8722-FC7E38225D75}" destId="{282A0741-36FB-4A39-84B4-362474DDDD74}" srcOrd="0" destOrd="0" presId="urn:microsoft.com/office/officeart/2008/layout/HorizontalMultiLevelHierarchy"/>
    <dgm:cxn modelId="{4E5C49F3-84BB-4463-84CA-6687A7C1AD16}" type="presParOf" srcId="{7B813CD8-546B-4E65-8722-FC7E38225D75}" destId="{2783E287-8763-44AD-B760-13AF01721A1F}" srcOrd="1" destOrd="0" presId="urn:microsoft.com/office/officeart/2008/layout/HorizontalMultiLevelHierarchy"/>
    <dgm:cxn modelId="{0A410AE6-3DD3-4272-B747-9F1F3FBB5F87}" type="presParOf" srcId="{50FF79EE-692E-4AFC-BDC7-016051C4CBFF}" destId="{CC97C4CA-58F8-4075-8C26-DA2EE0BA9498}" srcOrd="8" destOrd="0" presId="urn:microsoft.com/office/officeart/2008/layout/HorizontalMultiLevelHierarchy"/>
    <dgm:cxn modelId="{D9A01D92-ADDE-4119-B8A7-643965C86879}" type="presParOf" srcId="{CC97C4CA-58F8-4075-8C26-DA2EE0BA9498}" destId="{FACC80A5-B982-410F-806B-DF8F7A54595B}" srcOrd="0" destOrd="0" presId="urn:microsoft.com/office/officeart/2008/layout/HorizontalMultiLevelHierarchy"/>
    <dgm:cxn modelId="{2CA0509C-75FE-4529-9621-E6AD8B5A14D9}" type="presParOf" srcId="{50FF79EE-692E-4AFC-BDC7-016051C4CBFF}" destId="{FE2B430D-E32A-4540-8399-E1DE7C8A5018}" srcOrd="9" destOrd="0" presId="urn:microsoft.com/office/officeart/2008/layout/HorizontalMultiLevelHierarchy"/>
    <dgm:cxn modelId="{C0D3E6E7-53D3-413C-8784-DD30E754F7B3}" type="presParOf" srcId="{FE2B430D-E32A-4540-8399-E1DE7C8A5018}" destId="{19FAE570-C41E-4E68-805E-68BC054770B2}" srcOrd="0" destOrd="0" presId="urn:microsoft.com/office/officeart/2008/layout/HorizontalMultiLevelHierarchy"/>
    <dgm:cxn modelId="{3963B5B8-911E-4FD6-954F-35A6700FAC13}" type="presParOf" srcId="{FE2B430D-E32A-4540-8399-E1DE7C8A5018}" destId="{07679E59-8450-4E3A-803D-04E319DB8644}" srcOrd="1" destOrd="0" presId="urn:microsoft.com/office/officeart/2008/layout/HorizontalMultiLevelHierarchy"/>
    <dgm:cxn modelId="{0A33F862-15FE-4ABF-BC6B-EF70315FF2DF}" type="presParOf" srcId="{50FF79EE-692E-4AFC-BDC7-016051C4CBFF}" destId="{8AD6E26B-B249-481A-A4B7-85224FF3067C}" srcOrd="10" destOrd="0" presId="urn:microsoft.com/office/officeart/2008/layout/HorizontalMultiLevelHierarchy"/>
    <dgm:cxn modelId="{80191AD5-70F1-489E-A6B4-A835D949BA51}" type="presParOf" srcId="{8AD6E26B-B249-481A-A4B7-85224FF3067C}" destId="{25F45B1D-F116-4952-B097-E1ACF2EFE44C}" srcOrd="0" destOrd="0" presId="urn:microsoft.com/office/officeart/2008/layout/HorizontalMultiLevelHierarchy"/>
    <dgm:cxn modelId="{AE0C5EE1-0BA6-44EA-9EC7-23DBC7B6F44B}" type="presParOf" srcId="{50FF79EE-692E-4AFC-BDC7-016051C4CBFF}" destId="{FACE9D4B-423F-4331-86D0-AAAE0D2E0E41}" srcOrd="11" destOrd="0" presId="urn:microsoft.com/office/officeart/2008/layout/HorizontalMultiLevelHierarchy"/>
    <dgm:cxn modelId="{8A22DEBE-D893-4268-920D-EC0E64546353}" type="presParOf" srcId="{FACE9D4B-423F-4331-86D0-AAAE0D2E0E41}" destId="{0F5050D6-ADDF-4EE9-9D51-17C2EACA873E}" srcOrd="0" destOrd="0" presId="urn:microsoft.com/office/officeart/2008/layout/HorizontalMultiLevelHierarchy"/>
    <dgm:cxn modelId="{5E6A1C34-CB7A-42DC-AAEB-090EB6BF113D}" type="presParOf" srcId="{FACE9D4B-423F-4331-86D0-AAAE0D2E0E41}" destId="{3279521C-04BD-4525-9B78-1113C9FCF882}" srcOrd="1" destOrd="0" presId="urn:microsoft.com/office/officeart/2008/layout/HorizontalMultiLevelHierarchy"/>
    <dgm:cxn modelId="{BD8390DB-B49E-45B4-8C31-6496035DE55D}" type="presParOf" srcId="{50FF79EE-692E-4AFC-BDC7-016051C4CBFF}" destId="{456BF6DA-CE45-4E2E-9D04-69045B28DD19}" srcOrd="12" destOrd="0" presId="urn:microsoft.com/office/officeart/2008/layout/HorizontalMultiLevelHierarchy"/>
    <dgm:cxn modelId="{28F075D6-D798-49EC-8478-EDE50DC738C3}" type="presParOf" srcId="{456BF6DA-CE45-4E2E-9D04-69045B28DD19}" destId="{58F918C6-DB84-42EF-B886-C0D255C15038}" srcOrd="0" destOrd="0" presId="urn:microsoft.com/office/officeart/2008/layout/HorizontalMultiLevelHierarchy"/>
    <dgm:cxn modelId="{CE11CF2B-D2C9-4C8B-BAE2-48620C23746D}" type="presParOf" srcId="{50FF79EE-692E-4AFC-BDC7-016051C4CBFF}" destId="{BA921ACD-2F43-46F6-B0F2-7576F4E6D5EC}" srcOrd="13" destOrd="0" presId="urn:microsoft.com/office/officeart/2008/layout/HorizontalMultiLevelHierarchy"/>
    <dgm:cxn modelId="{CB7DCC97-BCE8-4C04-A1AE-0A63F23F37E1}" type="presParOf" srcId="{BA921ACD-2F43-46F6-B0F2-7576F4E6D5EC}" destId="{653DF62F-D3C3-4D65-805A-EE704359033E}" srcOrd="0" destOrd="0" presId="urn:microsoft.com/office/officeart/2008/layout/HorizontalMultiLevelHierarchy"/>
    <dgm:cxn modelId="{C784B30E-BE3B-41E8-8F29-048FCDB2C07B}" type="presParOf" srcId="{BA921ACD-2F43-46F6-B0F2-7576F4E6D5EC}" destId="{716CDCFE-6FF6-4149-8BF3-9BD03684069F}" srcOrd="1" destOrd="0" presId="urn:microsoft.com/office/officeart/2008/layout/HorizontalMultiLevelHierarchy"/>
    <dgm:cxn modelId="{2E61014B-FC5F-4F56-B492-FF567605D729}" type="presParOf" srcId="{50FF79EE-692E-4AFC-BDC7-016051C4CBFF}" destId="{287E3FF7-001F-4399-9453-8C131CEEFDBA}" srcOrd="14" destOrd="0" presId="urn:microsoft.com/office/officeart/2008/layout/HorizontalMultiLevelHierarchy"/>
    <dgm:cxn modelId="{1C4FC08F-FADB-4430-8F25-5DA0B4A2CE40}" type="presParOf" srcId="{287E3FF7-001F-4399-9453-8C131CEEFDBA}" destId="{CB47FED6-EC51-45D2-B0E1-8B5F9EEF6239}" srcOrd="0" destOrd="0" presId="urn:microsoft.com/office/officeart/2008/layout/HorizontalMultiLevelHierarchy"/>
    <dgm:cxn modelId="{AF06B950-740B-4BC6-BACA-A033153CA600}" type="presParOf" srcId="{50FF79EE-692E-4AFC-BDC7-016051C4CBFF}" destId="{31EB5544-5A05-49B2-A672-14F95D2CB8AB}" srcOrd="15" destOrd="0" presId="urn:microsoft.com/office/officeart/2008/layout/HorizontalMultiLevelHierarchy"/>
    <dgm:cxn modelId="{6DAFF917-D559-459D-9E62-7CB316C6927A}" type="presParOf" srcId="{31EB5544-5A05-49B2-A672-14F95D2CB8AB}" destId="{91BB9773-5F4A-4CB4-933D-5B4ADD949F4D}" srcOrd="0" destOrd="0" presId="urn:microsoft.com/office/officeart/2008/layout/HorizontalMultiLevelHierarchy"/>
    <dgm:cxn modelId="{9EBD5F87-E6DF-4C3A-87FE-EDC761FF2829}" type="presParOf" srcId="{31EB5544-5A05-49B2-A672-14F95D2CB8AB}" destId="{1675387C-F612-4CC7-AA9E-191FA028106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Создание условий для привлечения квалифицированных специалистов дефицитных должностей в сфере образования, спорта, культуры и здравоохранения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8 500,0</a:t>
          </a: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ScaleY="97684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1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1" custScaleY="368721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</dgm:ptLst>
  <dgm:cxnLst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8B0452E8-AFDC-4319-890A-A2F134C6BB16}" type="presOf" srcId="{7A0D34FF-4450-4439-8442-963A1B34B589}" destId="{4EB5C69D-0640-4DB7-8474-31D16E77BBB0}" srcOrd="0" destOrd="0" presId="urn:microsoft.com/office/officeart/2008/layout/HorizontalMultiLevelHierarchy"/>
    <dgm:cxn modelId="{2ED68727-E81B-44F5-BC46-3D3AF8DD0FEF}" type="presOf" srcId="{19CF11E3-380E-48F2-89E9-879FB97AB162}" destId="{62440AD2-5F42-43BB-9E39-2FCC33600A4F}" srcOrd="0" destOrd="0" presId="urn:microsoft.com/office/officeart/2008/layout/HorizontalMultiLevelHierarchy"/>
    <dgm:cxn modelId="{9DB878EE-E317-4009-B16A-57B81AA21F66}" type="presOf" srcId="{7A0D34FF-4450-4439-8442-963A1B34B589}" destId="{7F9487AE-DCD1-4BDD-B684-2DFCF8BCD381}" srcOrd="1" destOrd="0" presId="urn:microsoft.com/office/officeart/2008/layout/HorizontalMultiLevelHierarchy"/>
    <dgm:cxn modelId="{C80D44E9-7670-415E-AD1A-934A88A350D9}" type="presOf" srcId="{81553E28-EA2C-43B8-AB59-43B4B79E1F35}" destId="{3F1357B4-9E5E-44E0-B461-7288E6C0409A}" srcOrd="0" destOrd="0" presId="urn:microsoft.com/office/officeart/2008/layout/HorizontalMultiLevelHierarchy"/>
    <dgm:cxn modelId="{2529C3BB-5D70-4E28-A100-25E5AA735CC5}" type="presOf" srcId="{CA7C17D0-4058-46FF-AE83-236C1802E17C}" destId="{9F8B010D-B14E-483B-822F-5B87F314267E}" srcOrd="0" destOrd="0" presId="urn:microsoft.com/office/officeart/2008/layout/HorizontalMultiLevelHierarchy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357B4B0B-D1BC-41E4-BC54-1F5E7F4E8F75}" type="presParOf" srcId="{3F1357B4-9E5E-44E0-B461-7288E6C0409A}" destId="{FF605446-2FF5-4582-9DE1-73DB2B34EE99}" srcOrd="0" destOrd="0" presId="urn:microsoft.com/office/officeart/2008/layout/HorizontalMultiLevelHierarchy"/>
    <dgm:cxn modelId="{892AB09F-06E1-4790-96D6-509DA11CD233}" type="presParOf" srcId="{FF605446-2FF5-4582-9DE1-73DB2B34EE99}" destId="{62440AD2-5F42-43BB-9E39-2FCC33600A4F}" srcOrd="0" destOrd="0" presId="urn:microsoft.com/office/officeart/2008/layout/HorizontalMultiLevelHierarchy"/>
    <dgm:cxn modelId="{9630CBEE-F4F2-482F-BEF2-734B60D0DEB3}" type="presParOf" srcId="{FF605446-2FF5-4582-9DE1-73DB2B34EE99}" destId="{FB0B2005-BBEF-4D12-9C4E-28A25471DE17}" srcOrd="1" destOrd="0" presId="urn:microsoft.com/office/officeart/2008/layout/HorizontalMultiLevelHierarchy"/>
    <dgm:cxn modelId="{D0D171CA-31FC-4177-B0F0-7054A855D614}" type="presParOf" srcId="{FB0B2005-BBEF-4D12-9C4E-28A25471DE17}" destId="{4EB5C69D-0640-4DB7-8474-31D16E77BBB0}" srcOrd="0" destOrd="0" presId="urn:microsoft.com/office/officeart/2008/layout/HorizontalMultiLevelHierarchy"/>
    <dgm:cxn modelId="{8D75E9DF-1679-4DDC-ADB2-78A2D114B6ED}" type="presParOf" srcId="{4EB5C69D-0640-4DB7-8474-31D16E77BBB0}" destId="{7F9487AE-DCD1-4BDD-B684-2DFCF8BCD381}" srcOrd="0" destOrd="0" presId="urn:microsoft.com/office/officeart/2008/layout/HorizontalMultiLevelHierarchy"/>
    <dgm:cxn modelId="{A4F105AD-9F99-4662-BB06-B9E07D533D30}" type="presParOf" srcId="{FB0B2005-BBEF-4D12-9C4E-28A25471DE17}" destId="{37BD7B29-F596-43D2-AAC1-532DE5CCBAAF}" srcOrd="1" destOrd="0" presId="urn:microsoft.com/office/officeart/2008/layout/HorizontalMultiLevelHierarchy"/>
    <dgm:cxn modelId="{3E0CD53F-4088-46F0-B16F-332027A2EB01}" type="presParOf" srcId="{37BD7B29-F596-43D2-AAC1-532DE5CCBAAF}" destId="{9F8B010D-B14E-483B-822F-5B87F314267E}" srcOrd="0" destOrd="0" presId="urn:microsoft.com/office/officeart/2008/layout/HorizontalMultiLevelHierarchy"/>
    <dgm:cxn modelId="{B3341313-0F33-4D5F-B271-B074E8589DEA}" type="presParOf" srcId="{37BD7B29-F596-43D2-AAC1-532DE5CCBAAF}" destId="{BF2C4452-8C82-4829-B83D-2011F4A9FC2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A0B07-3FFF-4C0D-9284-14335809D0C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BA08E-6A91-41DE-9BFD-0E7EC06D2E2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Приобретение котельно-печного топлива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539 165,0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81CEA33-A29A-4863-97BE-D07B2F4BDD6A}" type="parTrans" cxnId="{8EB284E3-AC44-48C1-9A09-4AB24136E608}">
      <dgm:prSet/>
      <dgm:spPr/>
      <dgm:t>
        <a:bodyPr/>
        <a:lstStyle/>
        <a:p>
          <a:endParaRPr lang="ru-RU" sz="1100"/>
        </a:p>
      </dgm:t>
    </dgm:pt>
    <dgm:pt modelId="{2D9DC516-BA00-4C8F-80FA-BA62CF4D60FE}" type="sibTrans" cxnId="{8EB284E3-AC44-48C1-9A09-4AB24136E608}">
      <dgm:prSet/>
      <dgm:spPr/>
      <dgm:t>
        <a:bodyPr/>
        <a:lstStyle/>
        <a:p>
          <a:endParaRPr lang="ru-RU" sz="1100"/>
        </a:p>
      </dgm:t>
    </dgm:pt>
    <dgm:pt modelId="{E8D455F1-A044-4B4F-A469-39137DCA05B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Хранение котельно-печного топлива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14 015,4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9C21E67-A0D2-4F4D-B88D-CA766219ADB8}" type="parTrans" cxnId="{3B7F5048-0BA5-4FDE-A575-318A9212D09E}">
      <dgm:prSet/>
      <dgm:spPr/>
      <dgm:t>
        <a:bodyPr/>
        <a:lstStyle/>
        <a:p>
          <a:endParaRPr lang="ru-RU" sz="1100"/>
        </a:p>
      </dgm:t>
    </dgm:pt>
    <dgm:pt modelId="{D5427B04-E5ED-42E1-BBD5-B1733D63926F}" type="sibTrans" cxnId="{3B7F5048-0BA5-4FDE-A575-318A9212D09E}">
      <dgm:prSet/>
      <dgm:spPr/>
      <dgm:t>
        <a:bodyPr/>
        <a:lstStyle/>
        <a:p>
          <a:endParaRPr lang="ru-RU" sz="1100"/>
        </a:p>
      </dgm:t>
    </dgm:pt>
    <dgm:pt modelId="{CC2A1535-D622-434E-AE4D-BD92FB84A7D8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Доставка  котельно-печного топлива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23 253,9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7337AA7-A60B-46A1-A169-1E25B95E1236}" type="parTrans" cxnId="{1C09BA45-4DF1-4A1A-9B6A-BD46967269BE}">
      <dgm:prSet/>
      <dgm:spPr/>
      <dgm:t>
        <a:bodyPr/>
        <a:lstStyle/>
        <a:p>
          <a:endParaRPr lang="ru-RU" sz="1100"/>
        </a:p>
      </dgm:t>
    </dgm:pt>
    <dgm:pt modelId="{A6DD3836-622F-4F83-B0EE-D64461D23E59}" type="sibTrans" cxnId="{1C09BA45-4DF1-4A1A-9B6A-BD46967269BE}">
      <dgm:prSet/>
      <dgm:spPr/>
      <dgm:t>
        <a:bodyPr/>
        <a:lstStyle/>
        <a:p>
          <a:endParaRPr lang="ru-RU" sz="1100"/>
        </a:p>
      </dgm:t>
    </dgm:pt>
    <dgm:pt modelId="{2E337AB5-FCDE-47E7-8309-4DB5D698450B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Производство и (или) реализации топлива твердого (швырок всех групп пород)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10 814,6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AE07E0E-2039-4037-A311-096C50F8C456}" type="parTrans" cxnId="{CC999D74-4558-4B6F-BE67-A15C2D2B99BD}">
      <dgm:prSet/>
      <dgm:spPr/>
      <dgm:t>
        <a:bodyPr/>
        <a:lstStyle/>
        <a:p>
          <a:endParaRPr lang="ru-RU" sz="1100"/>
        </a:p>
      </dgm:t>
    </dgm:pt>
    <dgm:pt modelId="{9A563013-8D3B-4364-9B9A-6ED14B9CAE50}" type="sibTrans" cxnId="{CC999D74-4558-4B6F-BE67-A15C2D2B99BD}">
      <dgm:prSet/>
      <dgm:spPr/>
      <dgm:t>
        <a:bodyPr/>
        <a:lstStyle/>
        <a:p>
          <a:endParaRPr lang="ru-RU" sz="1100"/>
        </a:p>
      </dgm:t>
    </dgm:pt>
    <dgm:pt modelId="{99AF541E-3183-48E8-93FB-CC8904DB1A28}">
      <dgm:prSet custT="1"/>
      <dgm:spPr/>
      <dgm:t>
        <a:bodyPr/>
        <a:lstStyle/>
        <a:p>
          <a:endParaRPr lang="ru-RU"/>
        </a:p>
      </dgm:t>
    </dgm:pt>
    <dgm:pt modelId="{1343362A-5C5A-484C-962E-EDFE4B594A31}" type="parTrans" cxnId="{8ECBD8D3-80BF-414E-AFB0-83AE2543728E}">
      <dgm:prSet/>
      <dgm:spPr/>
      <dgm:t>
        <a:bodyPr/>
        <a:lstStyle/>
        <a:p>
          <a:endParaRPr lang="ru-RU" sz="1100"/>
        </a:p>
      </dgm:t>
    </dgm:pt>
    <dgm:pt modelId="{77D13BA3-70AE-4B19-B91D-5B18CB1FE8CC}" type="sibTrans" cxnId="{8ECBD8D3-80BF-414E-AFB0-83AE2543728E}">
      <dgm:prSet/>
      <dgm:spPr/>
      <dgm:t>
        <a:bodyPr/>
        <a:lstStyle/>
        <a:p>
          <a:endParaRPr lang="ru-RU" sz="1100"/>
        </a:p>
      </dgm:t>
    </dgm:pt>
    <dgm:pt modelId="{E6877A81-B114-413E-9798-DDADEE1A0DA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Доставка воды от центральной водокачки к водоразборным колонкам и содержание водоразборных колонок в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Северо-Енисейский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6 874,0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D5B7785-5BBD-4BEB-80C3-99767052CDE1}" type="parTrans" cxnId="{EFF6340B-2AF6-4DBD-BB33-F4714E33ECEC}">
      <dgm:prSet/>
      <dgm:spPr/>
      <dgm:t>
        <a:bodyPr/>
        <a:lstStyle/>
        <a:p>
          <a:endParaRPr lang="ru-RU" sz="1100"/>
        </a:p>
      </dgm:t>
    </dgm:pt>
    <dgm:pt modelId="{3DA6EB6E-B4CC-4AD6-A0EE-C2060B7D9B1C}" type="sibTrans" cxnId="{EFF6340B-2AF6-4DBD-BB33-F4714E33ECEC}">
      <dgm:prSet/>
      <dgm:spPr/>
      <dgm:t>
        <a:bodyPr/>
        <a:lstStyle/>
        <a:p>
          <a:endParaRPr lang="ru-RU" sz="1100"/>
        </a:p>
      </dgm:t>
    </dgm:pt>
    <dgm:pt modelId="{92710866-5FEA-425B-8D16-F0885FC2850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Строительство и эксплуатация автозимника 240 км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26 327,2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3BC7AB1-5AB4-42F0-99F8-1A65C008DA49}" type="parTrans" cxnId="{32A730AE-4F1D-4B78-B86B-9F1EF09A4E02}">
      <dgm:prSet/>
      <dgm:spPr/>
      <dgm:t>
        <a:bodyPr/>
        <a:lstStyle/>
        <a:p>
          <a:endParaRPr lang="ru-RU" sz="1100"/>
        </a:p>
      </dgm:t>
    </dgm:pt>
    <dgm:pt modelId="{36996D02-6BE2-423A-B6F2-AC9EF1934E1B}" type="sibTrans" cxnId="{32A730AE-4F1D-4B78-B86B-9F1EF09A4E02}">
      <dgm:prSet/>
      <dgm:spPr/>
      <dgm:t>
        <a:bodyPr/>
        <a:lstStyle/>
        <a:p>
          <a:endParaRPr lang="ru-RU" sz="1100"/>
        </a:p>
      </dgm:t>
    </dgm:pt>
    <dgm:pt modelId="{FA5B3DD7-9EDA-41F8-ADCA-C0946C7F1C0C}">
      <dgm:prSet/>
      <dgm:spPr/>
      <dgm:t>
        <a:bodyPr/>
        <a:lstStyle/>
        <a:p>
          <a:endParaRPr lang="ru-RU"/>
        </a:p>
      </dgm:t>
    </dgm:pt>
    <dgm:pt modelId="{6DCC3A2F-2B9C-46BA-B723-2A804F1AB731}" type="parTrans" cxnId="{1259A3B4-0CC0-4F34-8177-FC94B0392633}">
      <dgm:prSet/>
      <dgm:spPr/>
      <dgm:t>
        <a:bodyPr/>
        <a:lstStyle/>
        <a:p>
          <a:endParaRPr lang="ru-RU"/>
        </a:p>
      </dgm:t>
    </dgm:pt>
    <dgm:pt modelId="{C5D90BDD-3032-4CD2-BF47-A1055DC61F98}" type="sibTrans" cxnId="{1259A3B4-0CC0-4F34-8177-FC94B0392633}">
      <dgm:prSet/>
      <dgm:spPr/>
      <dgm:t>
        <a:bodyPr/>
        <a:lstStyle/>
        <a:p>
          <a:endParaRPr lang="ru-RU"/>
        </a:p>
      </dgm:t>
    </dgm:pt>
    <dgm:pt modelId="{BB2B6FA3-E8F6-48D9-A57A-EAF976A8FC8F}">
      <dgm:prSet phldrT="[Текст]" custT="1"/>
      <dgm:spPr/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A7C04F7-56F5-4D02-A961-EC1956764670}" type="sibTrans" cxnId="{82A5E88A-43E6-43BB-B6C7-383F73B6FAAD}">
      <dgm:prSet/>
      <dgm:spPr/>
      <dgm:t>
        <a:bodyPr/>
        <a:lstStyle/>
        <a:p>
          <a:endParaRPr lang="ru-RU"/>
        </a:p>
      </dgm:t>
    </dgm:pt>
    <dgm:pt modelId="{D34F5220-2017-4FED-A690-8BA10CCECA24}" type="parTrans" cxnId="{82A5E88A-43E6-43BB-B6C7-383F73B6FAAD}">
      <dgm:prSet/>
      <dgm:spPr/>
      <dgm:t>
        <a:bodyPr/>
        <a:lstStyle/>
        <a:p>
          <a:endParaRPr lang="ru-RU"/>
        </a:p>
      </dgm:t>
    </dgm:pt>
    <dgm:pt modelId="{4E7E0D78-861D-4BC3-91B2-DA2002D6A2F2}" type="pres">
      <dgm:prSet presAssocID="{DF9A0B07-3FFF-4C0D-9284-14335809D0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7B02A-2791-4564-A9DB-405BF95A6DFD}" type="pres">
      <dgm:prSet presAssocID="{DF9A0B07-3FFF-4C0D-9284-14335809D0CE}" presName="radial" presStyleCnt="0">
        <dgm:presLayoutVars>
          <dgm:animLvl val="ctr"/>
        </dgm:presLayoutVars>
      </dgm:prSet>
      <dgm:spPr/>
    </dgm:pt>
    <dgm:pt modelId="{33921BF3-1708-429A-B5B1-0D8AC96DC2F0}" type="pres">
      <dgm:prSet presAssocID="{E98BA08E-6A91-41DE-9BFD-0E7EC06D2E2C}" presName="centerShape" presStyleLbl="vennNode1" presStyleIdx="0" presStyleCnt="6" custScaleX="88953" custScaleY="50608" custLinFactNeighborX="-94530" custLinFactNeighborY="-53274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EA99401-30DC-4DFE-B1A2-6A61DE8C1804}" type="pres">
      <dgm:prSet presAssocID="{E8D455F1-A044-4B4F-A469-39137DCA05B0}" presName="node" presStyleLbl="vennNode1" presStyleIdx="1" presStyleCnt="6" custScaleX="179553" custScaleY="107089" custRadScaleRad="187389" custRadScaleInc="-129845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2324B9F5-FD5B-4C56-B2E8-9CA1BB58437C}" type="pres">
      <dgm:prSet presAssocID="{CC2A1535-D622-434E-AE4D-BD92FB84A7D8}" presName="node" presStyleLbl="vennNode1" presStyleIdx="2" presStyleCnt="6" custScaleX="177289" custScaleY="109451" custRadScaleRad="155804" custRadScaleInc="-3077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CF0F2BE0-2FEF-4FDE-815B-1B7EA5173291}" type="pres">
      <dgm:prSet presAssocID="{2E337AB5-FCDE-47E7-8309-4DB5D698450B}" presName="node" presStyleLbl="vennNode1" presStyleIdx="3" presStyleCnt="6" custScaleX="189966" custScaleY="110392" custRadScaleRad="42047" custRadScaleInc="7971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7A7CAE7B-71AC-46BF-98FE-C3B0C36BF2AB}" type="pres">
      <dgm:prSet presAssocID="{E6877A81-B114-413E-9798-DDADEE1A0DA0}" presName="node" presStyleLbl="vennNode1" presStyleIdx="4" presStyleCnt="6" custScaleX="192540" custScaleY="104754" custRadScaleRad="166991" custRadScaleInc="-18051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60B095E1-CF88-4881-B667-2F52FF2699B7}" type="pres">
      <dgm:prSet presAssocID="{92710866-5FEA-425B-8D16-F0885FC2850F}" presName="node" presStyleLbl="vennNode1" presStyleIdx="5" presStyleCnt="6" custAng="0" custScaleX="164566" custScaleY="104134" custRadScaleRad="90380" custRadScaleInc="77605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32A730AE-4F1D-4B78-B86B-9F1EF09A4E02}" srcId="{E98BA08E-6A91-41DE-9BFD-0E7EC06D2E2C}" destId="{92710866-5FEA-425B-8D16-F0885FC2850F}" srcOrd="4" destOrd="0" parTransId="{53BC7AB1-5AB4-42F0-99F8-1A65C008DA49}" sibTransId="{36996D02-6BE2-423A-B6F2-AC9EF1934E1B}"/>
    <dgm:cxn modelId="{13212FCB-36DA-4B60-A64D-ED87E7A28F27}" type="presOf" srcId="{E98BA08E-6A91-41DE-9BFD-0E7EC06D2E2C}" destId="{33921BF3-1708-429A-B5B1-0D8AC96DC2F0}" srcOrd="0" destOrd="0" presId="urn:microsoft.com/office/officeart/2005/8/layout/radial3"/>
    <dgm:cxn modelId="{39F7B12A-3B8C-4456-B3AE-566B6BB5130C}" type="presOf" srcId="{E6877A81-B114-413E-9798-DDADEE1A0DA0}" destId="{7A7CAE7B-71AC-46BF-98FE-C3B0C36BF2AB}" srcOrd="0" destOrd="0" presId="urn:microsoft.com/office/officeart/2005/8/layout/radial3"/>
    <dgm:cxn modelId="{F1DF02BA-2C6C-4F2E-8415-139ECB6DDDDB}" type="presOf" srcId="{2E337AB5-FCDE-47E7-8309-4DB5D698450B}" destId="{CF0F2BE0-2FEF-4FDE-815B-1B7EA5173291}" srcOrd="0" destOrd="0" presId="urn:microsoft.com/office/officeart/2005/8/layout/radial3"/>
    <dgm:cxn modelId="{EFF6340B-2AF6-4DBD-BB33-F4714E33ECEC}" srcId="{E98BA08E-6A91-41DE-9BFD-0E7EC06D2E2C}" destId="{E6877A81-B114-413E-9798-DDADEE1A0DA0}" srcOrd="3" destOrd="0" parTransId="{DD5B7785-5BBD-4BEB-80C3-99767052CDE1}" sibTransId="{3DA6EB6E-B4CC-4AD6-A0EE-C2060B7D9B1C}"/>
    <dgm:cxn modelId="{8EB284E3-AC44-48C1-9A09-4AB24136E608}" srcId="{DF9A0B07-3FFF-4C0D-9284-14335809D0CE}" destId="{E98BA08E-6A91-41DE-9BFD-0E7EC06D2E2C}" srcOrd="0" destOrd="0" parTransId="{681CEA33-A29A-4863-97BE-D07B2F4BDD6A}" sibTransId="{2D9DC516-BA00-4C8F-80FA-BA62CF4D60FE}"/>
    <dgm:cxn modelId="{D0767D24-1F39-4534-9DE2-3A13ED4CD3EE}" type="presOf" srcId="{E8D455F1-A044-4B4F-A469-39137DCA05B0}" destId="{BEA99401-30DC-4DFE-B1A2-6A61DE8C1804}" srcOrd="0" destOrd="0" presId="urn:microsoft.com/office/officeart/2005/8/layout/radial3"/>
    <dgm:cxn modelId="{8ECBD8D3-80BF-414E-AFB0-83AE2543728E}" srcId="{DF9A0B07-3FFF-4C0D-9284-14335809D0CE}" destId="{99AF541E-3183-48E8-93FB-CC8904DB1A28}" srcOrd="2" destOrd="0" parTransId="{1343362A-5C5A-484C-962E-EDFE4B594A31}" sibTransId="{77D13BA3-70AE-4B19-B91D-5B18CB1FE8CC}"/>
    <dgm:cxn modelId="{1259A3B4-0CC0-4F34-8177-FC94B0392633}" srcId="{DF9A0B07-3FFF-4C0D-9284-14335809D0CE}" destId="{FA5B3DD7-9EDA-41F8-ADCA-C0946C7F1C0C}" srcOrd="3" destOrd="0" parTransId="{6DCC3A2F-2B9C-46BA-B723-2A804F1AB731}" sibTransId="{C5D90BDD-3032-4CD2-BF47-A1055DC61F98}"/>
    <dgm:cxn modelId="{1C09BA45-4DF1-4A1A-9B6A-BD46967269BE}" srcId="{E98BA08E-6A91-41DE-9BFD-0E7EC06D2E2C}" destId="{CC2A1535-D622-434E-AE4D-BD92FB84A7D8}" srcOrd="1" destOrd="0" parTransId="{A7337AA7-A60B-46A1-A169-1E25B95E1236}" sibTransId="{A6DD3836-622F-4F83-B0EE-D64461D23E59}"/>
    <dgm:cxn modelId="{82A5E88A-43E6-43BB-B6C7-383F73B6FAAD}" srcId="{DF9A0B07-3FFF-4C0D-9284-14335809D0CE}" destId="{BB2B6FA3-E8F6-48D9-A57A-EAF976A8FC8F}" srcOrd="1" destOrd="0" parTransId="{D34F5220-2017-4FED-A690-8BA10CCECA24}" sibTransId="{CA7C04F7-56F5-4D02-A961-EC1956764670}"/>
    <dgm:cxn modelId="{CC999D74-4558-4B6F-BE67-A15C2D2B99BD}" srcId="{E98BA08E-6A91-41DE-9BFD-0E7EC06D2E2C}" destId="{2E337AB5-FCDE-47E7-8309-4DB5D698450B}" srcOrd="2" destOrd="0" parTransId="{FAE07E0E-2039-4037-A311-096C50F8C456}" sibTransId="{9A563013-8D3B-4364-9B9A-6ED14B9CAE50}"/>
    <dgm:cxn modelId="{FB9A1A0F-B8FC-4988-B41E-FF838765339A}" type="presOf" srcId="{92710866-5FEA-425B-8D16-F0885FC2850F}" destId="{60B095E1-CF88-4881-B667-2F52FF2699B7}" srcOrd="0" destOrd="0" presId="urn:microsoft.com/office/officeart/2005/8/layout/radial3"/>
    <dgm:cxn modelId="{3B7F5048-0BA5-4FDE-A575-318A9212D09E}" srcId="{E98BA08E-6A91-41DE-9BFD-0E7EC06D2E2C}" destId="{E8D455F1-A044-4B4F-A469-39137DCA05B0}" srcOrd="0" destOrd="0" parTransId="{39C21E67-A0D2-4F4D-B88D-CA766219ADB8}" sibTransId="{D5427B04-E5ED-42E1-BBD5-B1733D63926F}"/>
    <dgm:cxn modelId="{87979273-59B3-4232-BC32-F26448FE8C71}" type="presOf" srcId="{DF9A0B07-3FFF-4C0D-9284-14335809D0CE}" destId="{4E7E0D78-861D-4BC3-91B2-DA2002D6A2F2}" srcOrd="0" destOrd="0" presId="urn:microsoft.com/office/officeart/2005/8/layout/radial3"/>
    <dgm:cxn modelId="{A04EF882-6E38-4374-B8B4-DD65BEF7A8C6}" type="presOf" srcId="{CC2A1535-D622-434E-AE4D-BD92FB84A7D8}" destId="{2324B9F5-FD5B-4C56-B2E8-9CA1BB58437C}" srcOrd="0" destOrd="0" presId="urn:microsoft.com/office/officeart/2005/8/layout/radial3"/>
    <dgm:cxn modelId="{5581BABB-8A4E-44B4-ABE7-21E386D7D5CE}" type="presParOf" srcId="{4E7E0D78-861D-4BC3-91B2-DA2002D6A2F2}" destId="{0C27B02A-2791-4564-A9DB-405BF95A6DFD}" srcOrd="0" destOrd="0" presId="urn:microsoft.com/office/officeart/2005/8/layout/radial3"/>
    <dgm:cxn modelId="{E5BBE47D-9912-4E58-BC48-A71F3DE235C6}" type="presParOf" srcId="{0C27B02A-2791-4564-A9DB-405BF95A6DFD}" destId="{33921BF3-1708-429A-B5B1-0D8AC96DC2F0}" srcOrd="0" destOrd="0" presId="urn:microsoft.com/office/officeart/2005/8/layout/radial3"/>
    <dgm:cxn modelId="{19ECAC82-B224-48B8-B1E5-53EFF746C00D}" type="presParOf" srcId="{0C27B02A-2791-4564-A9DB-405BF95A6DFD}" destId="{BEA99401-30DC-4DFE-B1A2-6A61DE8C1804}" srcOrd="1" destOrd="0" presId="urn:microsoft.com/office/officeart/2005/8/layout/radial3"/>
    <dgm:cxn modelId="{E55F1CAA-C5D8-4F58-A468-FAA295360A4B}" type="presParOf" srcId="{0C27B02A-2791-4564-A9DB-405BF95A6DFD}" destId="{2324B9F5-FD5B-4C56-B2E8-9CA1BB58437C}" srcOrd="2" destOrd="0" presId="urn:microsoft.com/office/officeart/2005/8/layout/radial3"/>
    <dgm:cxn modelId="{D108EB55-02C8-48CE-B3AA-7A04D85B883F}" type="presParOf" srcId="{0C27B02A-2791-4564-A9DB-405BF95A6DFD}" destId="{CF0F2BE0-2FEF-4FDE-815B-1B7EA5173291}" srcOrd="3" destOrd="0" presId="urn:microsoft.com/office/officeart/2005/8/layout/radial3"/>
    <dgm:cxn modelId="{AA479E46-009C-4FF5-9519-7D459E5D52EA}" type="presParOf" srcId="{0C27B02A-2791-4564-A9DB-405BF95A6DFD}" destId="{7A7CAE7B-71AC-46BF-98FE-C3B0C36BF2AB}" srcOrd="4" destOrd="0" presId="urn:microsoft.com/office/officeart/2005/8/layout/radial3"/>
    <dgm:cxn modelId="{78C278EA-78A4-4B80-9EF0-0384914773DE}" type="presParOf" srcId="{0C27B02A-2791-4564-A9DB-405BF95A6DFD}" destId="{60B095E1-CF88-4881-B667-2F52FF2699B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A0B07-3FFF-4C0D-9284-14335809D0C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BA08E-6A91-41DE-9BFD-0E7EC06D2E2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для создания условий для предоставления транспортных услуг населению и организации транспортного обслуживания населения в границах населенных пунктов района, организации транспортного обслуживания населения между населенными пунктами района в границах Северо-Енисейского  района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34 010,0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81CEA33-A29A-4863-97BE-D07B2F4BDD6A}" type="parTrans" cxnId="{8EB284E3-AC44-48C1-9A09-4AB24136E608}">
      <dgm:prSet/>
      <dgm:spPr/>
      <dgm:t>
        <a:bodyPr/>
        <a:lstStyle/>
        <a:p>
          <a:endParaRPr lang="ru-RU" sz="1100"/>
        </a:p>
      </dgm:t>
    </dgm:pt>
    <dgm:pt modelId="{2D9DC516-BA00-4C8F-80FA-BA62CF4D60FE}" type="sibTrans" cxnId="{8EB284E3-AC44-48C1-9A09-4AB24136E608}">
      <dgm:prSet/>
      <dgm:spPr/>
      <dgm:t>
        <a:bodyPr/>
        <a:lstStyle/>
        <a:p>
          <a:endParaRPr lang="ru-RU" sz="1100"/>
        </a:p>
      </dgm:t>
    </dgm:pt>
    <dgm:pt modelId="{E8D455F1-A044-4B4F-A469-39137DCA05B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Субсидии, предоставляемые из бюджета Северо-Енисейского района для организации благоустройства территории населенных пунктов Северо-Енисейского района (в соответствии с утвержденными Правилами благоустройства территории населенных пунктов Северо-Енисейского района, утвержденными решением Северо-Енисейского районного Совета депутатов от 31.03.2017 № 264-21):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освещение улиц населенных пунктов Северо-Енисейского района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12 439,5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9C21E67-A0D2-4F4D-B88D-CA766219ADB8}" type="parTrans" cxnId="{3B7F5048-0BA5-4FDE-A575-318A9212D09E}">
      <dgm:prSet/>
      <dgm:spPr/>
      <dgm:t>
        <a:bodyPr/>
        <a:lstStyle/>
        <a:p>
          <a:endParaRPr lang="ru-RU" sz="1100"/>
        </a:p>
      </dgm:t>
    </dgm:pt>
    <dgm:pt modelId="{D5427B04-E5ED-42E1-BBD5-B1733D63926F}" type="sibTrans" cxnId="{3B7F5048-0BA5-4FDE-A575-318A9212D09E}">
      <dgm:prSet/>
      <dgm:spPr/>
      <dgm:t>
        <a:bodyPr/>
        <a:lstStyle/>
        <a:p>
          <a:endParaRPr lang="ru-RU" sz="1100"/>
        </a:p>
      </dgm:t>
    </dgm:pt>
    <dgm:pt modelId="{99AF541E-3183-48E8-93FB-CC8904DB1A28}">
      <dgm:prSet custT="1"/>
      <dgm:spPr/>
      <dgm:t>
        <a:bodyPr/>
        <a:lstStyle/>
        <a:p>
          <a:endParaRPr lang="ru-RU"/>
        </a:p>
      </dgm:t>
    </dgm:pt>
    <dgm:pt modelId="{1343362A-5C5A-484C-962E-EDFE4B594A31}" type="parTrans" cxnId="{8ECBD8D3-80BF-414E-AFB0-83AE2543728E}">
      <dgm:prSet/>
      <dgm:spPr/>
      <dgm:t>
        <a:bodyPr/>
        <a:lstStyle/>
        <a:p>
          <a:endParaRPr lang="ru-RU" sz="1100"/>
        </a:p>
      </dgm:t>
    </dgm:pt>
    <dgm:pt modelId="{77D13BA3-70AE-4B19-B91D-5B18CB1FE8CC}" type="sibTrans" cxnId="{8ECBD8D3-80BF-414E-AFB0-83AE2543728E}">
      <dgm:prSet/>
      <dgm:spPr/>
      <dgm:t>
        <a:bodyPr/>
        <a:lstStyle/>
        <a:p>
          <a:endParaRPr lang="ru-RU" sz="1100"/>
        </a:p>
      </dgm:t>
    </dgm:pt>
    <dgm:pt modelId="{42DF71E6-1235-4AD3-8DD4-D9AFA6CCED6A}">
      <dgm:prSet custT="1"/>
      <dgm:spPr/>
      <dgm:t>
        <a:bodyPr/>
        <a:lstStyle/>
        <a:p>
          <a:endParaRPr lang="ru-RU"/>
        </a:p>
      </dgm:t>
    </dgm:pt>
    <dgm:pt modelId="{350A4C6F-05A3-4516-BE9B-67EF047B8399}" type="parTrans" cxnId="{13E89320-D1B1-4372-82CE-4B1A9629ABE4}">
      <dgm:prSet/>
      <dgm:spPr/>
      <dgm:t>
        <a:bodyPr/>
        <a:lstStyle/>
        <a:p>
          <a:endParaRPr lang="ru-RU" sz="1100"/>
        </a:p>
      </dgm:t>
    </dgm:pt>
    <dgm:pt modelId="{FAF20C8E-E913-452D-892F-FADC8AE2E65A}" type="sibTrans" cxnId="{13E89320-D1B1-4372-82CE-4B1A9629ABE4}">
      <dgm:prSet/>
      <dgm:spPr/>
      <dgm:t>
        <a:bodyPr/>
        <a:lstStyle/>
        <a:p>
          <a:endParaRPr lang="ru-RU" sz="1100"/>
        </a:p>
      </dgm:t>
    </dgm:pt>
    <dgm:pt modelId="{E6877A81-B114-413E-9798-DDADEE1A0DA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по созданию условий для обеспечения жителей населенных пунктов Северо-Енисейского района услугами общественного питания, торговли и бытового обслуживания: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доставка в район указанных продуктов (включая транспортно-заготовительные расходы)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17 127,2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оказание бытовых услуг общих отделений бань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9 627,6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D5B7785-5BBD-4BEB-80C3-99767052CDE1}" type="parTrans" cxnId="{EFF6340B-2AF6-4DBD-BB33-F4714E33ECEC}">
      <dgm:prSet/>
      <dgm:spPr/>
      <dgm:t>
        <a:bodyPr/>
        <a:lstStyle/>
        <a:p>
          <a:endParaRPr lang="ru-RU" sz="1100"/>
        </a:p>
      </dgm:t>
    </dgm:pt>
    <dgm:pt modelId="{3DA6EB6E-B4CC-4AD6-A0EE-C2060B7D9B1C}" type="sibTrans" cxnId="{EFF6340B-2AF6-4DBD-BB33-F4714E33ECEC}">
      <dgm:prSet/>
      <dgm:spPr/>
      <dgm:t>
        <a:bodyPr/>
        <a:lstStyle/>
        <a:p>
          <a:endParaRPr lang="ru-RU" sz="1100"/>
        </a:p>
      </dgm:t>
    </dgm:pt>
    <dgm:pt modelId="{92710866-5FEA-425B-8D16-F0885FC2850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для организации ритуальных услуг на территории Северо-Енисейского района 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413,2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3BC7AB1-5AB4-42F0-99F8-1A65C008DA49}" type="parTrans" cxnId="{32A730AE-4F1D-4B78-B86B-9F1EF09A4E02}">
      <dgm:prSet/>
      <dgm:spPr/>
      <dgm:t>
        <a:bodyPr/>
        <a:lstStyle/>
        <a:p>
          <a:endParaRPr lang="ru-RU" sz="1100"/>
        </a:p>
      </dgm:t>
    </dgm:pt>
    <dgm:pt modelId="{36996D02-6BE2-423A-B6F2-AC9EF1934E1B}" type="sibTrans" cxnId="{32A730AE-4F1D-4B78-B86B-9F1EF09A4E02}">
      <dgm:prSet/>
      <dgm:spPr/>
      <dgm:t>
        <a:bodyPr/>
        <a:lstStyle/>
        <a:p>
          <a:endParaRPr lang="ru-RU" sz="1100"/>
        </a:p>
      </dgm:t>
    </dgm:pt>
    <dgm:pt modelId="{4E7E0D78-861D-4BC3-91B2-DA2002D6A2F2}" type="pres">
      <dgm:prSet presAssocID="{DF9A0B07-3FFF-4C0D-9284-14335809D0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7B02A-2791-4564-A9DB-405BF95A6DFD}" type="pres">
      <dgm:prSet presAssocID="{DF9A0B07-3FFF-4C0D-9284-14335809D0CE}" presName="radial" presStyleCnt="0">
        <dgm:presLayoutVars>
          <dgm:animLvl val="ctr"/>
        </dgm:presLayoutVars>
      </dgm:prSet>
      <dgm:spPr/>
    </dgm:pt>
    <dgm:pt modelId="{33921BF3-1708-429A-B5B1-0D8AC96DC2F0}" type="pres">
      <dgm:prSet presAssocID="{E98BA08E-6A91-41DE-9BFD-0E7EC06D2E2C}" presName="centerShape" presStyleLbl="vennNode1" presStyleIdx="0" presStyleCnt="4" custScaleX="112857" custScaleY="53272" custLinFactNeighborX="-48930" custLinFactNeighborY="-50151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EA99401-30DC-4DFE-B1A2-6A61DE8C1804}" type="pres">
      <dgm:prSet presAssocID="{E8D455F1-A044-4B4F-A469-39137DCA05B0}" presName="node" presStyleLbl="vennNode1" presStyleIdx="1" presStyleCnt="4" custScaleX="215721" custScaleY="147574" custRadScaleRad="104422" custRadScaleInc="-8592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7A7CAE7B-71AC-46BF-98FE-C3B0C36BF2AB}" type="pres">
      <dgm:prSet presAssocID="{E6877A81-B114-413E-9798-DDADEE1A0DA0}" presName="node" presStyleLbl="vennNode1" presStyleIdx="2" presStyleCnt="4" custScaleX="244614" custScaleY="131530" custRadScaleRad="159816" custRadScaleInc="-6168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60B095E1-CF88-4881-B667-2F52FF2699B7}" type="pres">
      <dgm:prSet presAssocID="{92710866-5FEA-425B-8D16-F0885FC2850F}" presName="node" presStyleLbl="vennNode1" presStyleIdx="3" presStyleCnt="4" custAng="0" custScaleX="174122" custScaleY="110659" custRadScaleRad="55051" custRadScaleInc="-11960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C5006204-2835-4D53-90FD-4DFBDA899A58}" type="presOf" srcId="{E8D455F1-A044-4B4F-A469-39137DCA05B0}" destId="{BEA99401-30DC-4DFE-B1A2-6A61DE8C1804}" srcOrd="0" destOrd="0" presId="urn:microsoft.com/office/officeart/2005/8/layout/radial3"/>
    <dgm:cxn modelId="{32A730AE-4F1D-4B78-B86B-9F1EF09A4E02}" srcId="{E98BA08E-6A91-41DE-9BFD-0E7EC06D2E2C}" destId="{92710866-5FEA-425B-8D16-F0885FC2850F}" srcOrd="2" destOrd="0" parTransId="{53BC7AB1-5AB4-42F0-99F8-1A65C008DA49}" sibTransId="{36996D02-6BE2-423A-B6F2-AC9EF1934E1B}"/>
    <dgm:cxn modelId="{EFF6340B-2AF6-4DBD-BB33-F4714E33ECEC}" srcId="{E98BA08E-6A91-41DE-9BFD-0E7EC06D2E2C}" destId="{E6877A81-B114-413E-9798-DDADEE1A0DA0}" srcOrd="1" destOrd="0" parTransId="{DD5B7785-5BBD-4BEB-80C3-99767052CDE1}" sibTransId="{3DA6EB6E-B4CC-4AD6-A0EE-C2060B7D9B1C}"/>
    <dgm:cxn modelId="{7C3B2CA3-6B0C-48D9-8526-9A31451B0860}" type="presOf" srcId="{92710866-5FEA-425B-8D16-F0885FC2850F}" destId="{60B095E1-CF88-4881-B667-2F52FF2699B7}" srcOrd="0" destOrd="0" presId="urn:microsoft.com/office/officeart/2005/8/layout/radial3"/>
    <dgm:cxn modelId="{8EB284E3-AC44-48C1-9A09-4AB24136E608}" srcId="{DF9A0B07-3FFF-4C0D-9284-14335809D0CE}" destId="{E98BA08E-6A91-41DE-9BFD-0E7EC06D2E2C}" srcOrd="0" destOrd="0" parTransId="{681CEA33-A29A-4863-97BE-D07B2F4BDD6A}" sibTransId="{2D9DC516-BA00-4C8F-80FA-BA62CF4D60FE}"/>
    <dgm:cxn modelId="{712EEDC5-60B6-43D9-A977-0B34C1C9EB84}" type="presOf" srcId="{DF9A0B07-3FFF-4C0D-9284-14335809D0CE}" destId="{4E7E0D78-861D-4BC3-91B2-DA2002D6A2F2}" srcOrd="0" destOrd="0" presId="urn:microsoft.com/office/officeart/2005/8/layout/radial3"/>
    <dgm:cxn modelId="{7EF31FA2-8937-40D0-B3FA-02E258D4F792}" type="presOf" srcId="{E98BA08E-6A91-41DE-9BFD-0E7EC06D2E2C}" destId="{33921BF3-1708-429A-B5B1-0D8AC96DC2F0}" srcOrd="0" destOrd="0" presId="urn:microsoft.com/office/officeart/2005/8/layout/radial3"/>
    <dgm:cxn modelId="{13E89320-D1B1-4372-82CE-4B1A9629ABE4}" srcId="{DF9A0B07-3FFF-4C0D-9284-14335809D0CE}" destId="{42DF71E6-1235-4AD3-8DD4-D9AFA6CCED6A}" srcOrd="1" destOrd="0" parTransId="{350A4C6F-05A3-4516-BE9B-67EF047B8399}" sibTransId="{FAF20C8E-E913-452D-892F-FADC8AE2E65A}"/>
    <dgm:cxn modelId="{3B7F5048-0BA5-4FDE-A575-318A9212D09E}" srcId="{E98BA08E-6A91-41DE-9BFD-0E7EC06D2E2C}" destId="{E8D455F1-A044-4B4F-A469-39137DCA05B0}" srcOrd="0" destOrd="0" parTransId="{39C21E67-A0D2-4F4D-B88D-CA766219ADB8}" sibTransId="{D5427B04-E5ED-42E1-BBD5-B1733D63926F}"/>
    <dgm:cxn modelId="{9B1DED36-7160-445C-A5AD-D70910933FD8}" type="presOf" srcId="{E6877A81-B114-413E-9798-DDADEE1A0DA0}" destId="{7A7CAE7B-71AC-46BF-98FE-C3B0C36BF2AB}" srcOrd="0" destOrd="0" presId="urn:microsoft.com/office/officeart/2005/8/layout/radial3"/>
    <dgm:cxn modelId="{8ECBD8D3-80BF-414E-AFB0-83AE2543728E}" srcId="{DF9A0B07-3FFF-4C0D-9284-14335809D0CE}" destId="{99AF541E-3183-48E8-93FB-CC8904DB1A28}" srcOrd="2" destOrd="0" parTransId="{1343362A-5C5A-484C-962E-EDFE4B594A31}" sibTransId="{77D13BA3-70AE-4B19-B91D-5B18CB1FE8CC}"/>
    <dgm:cxn modelId="{4550FD26-2FFE-431E-8EAD-17449BB31495}" type="presParOf" srcId="{4E7E0D78-861D-4BC3-91B2-DA2002D6A2F2}" destId="{0C27B02A-2791-4564-A9DB-405BF95A6DFD}" srcOrd="0" destOrd="0" presId="urn:microsoft.com/office/officeart/2005/8/layout/radial3"/>
    <dgm:cxn modelId="{73139E00-3805-49BC-B6AF-007A50475DD7}" type="presParOf" srcId="{0C27B02A-2791-4564-A9DB-405BF95A6DFD}" destId="{33921BF3-1708-429A-B5B1-0D8AC96DC2F0}" srcOrd="0" destOrd="0" presId="urn:microsoft.com/office/officeart/2005/8/layout/radial3"/>
    <dgm:cxn modelId="{6F9D42FD-4225-42AB-A200-7F3DF81F9550}" type="presParOf" srcId="{0C27B02A-2791-4564-A9DB-405BF95A6DFD}" destId="{BEA99401-30DC-4DFE-B1A2-6A61DE8C1804}" srcOrd="1" destOrd="0" presId="urn:microsoft.com/office/officeart/2005/8/layout/radial3"/>
    <dgm:cxn modelId="{BCC4AFB6-C842-48A2-8A1D-44B1864A66AE}" type="presParOf" srcId="{0C27B02A-2791-4564-A9DB-405BF95A6DFD}" destId="{7A7CAE7B-71AC-46BF-98FE-C3B0C36BF2AB}" srcOrd="2" destOrd="0" presId="urn:microsoft.com/office/officeart/2005/8/layout/radial3"/>
    <dgm:cxn modelId="{9C0C96DD-A363-481C-A131-C56F06C46847}" type="presParOf" srcId="{0C27B02A-2791-4564-A9DB-405BF95A6DFD}" destId="{60B095E1-CF88-4881-B667-2F52FF2699B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A0B07-3FFF-4C0D-9284-14335809D0C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BA08E-6A91-41DE-9BFD-0E7EC06D2E2C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 в сфере эксплуатации и содержания муниципального жилищного фонда (проведение ремонта печей, завалинок) в 2021 году – 603,6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681CEA33-A29A-4863-97BE-D07B2F4BDD6A}" type="parTrans" cxnId="{8EB284E3-AC44-48C1-9A09-4AB24136E608}">
      <dgm:prSet/>
      <dgm:spPr/>
      <dgm:t>
        <a:bodyPr/>
        <a:lstStyle/>
        <a:p>
          <a:endParaRPr lang="ru-RU" sz="1100"/>
        </a:p>
      </dgm:t>
    </dgm:pt>
    <dgm:pt modelId="{2D9DC516-BA00-4C8F-80FA-BA62CF4D60FE}" type="sibTrans" cxnId="{8EB284E3-AC44-48C1-9A09-4AB24136E608}">
      <dgm:prSet/>
      <dgm:spPr/>
      <dgm:t>
        <a:bodyPr/>
        <a:lstStyle/>
        <a:p>
          <a:endParaRPr lang="ru-RU" sz="1100"/>
        </a:p>
      </dgm:t>
    </dgm:pt>
    <dgm:pt modelId="{E8D455F1-A044-4B4F-A469-39137DCA05B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конечного остановочного пункта межпоселкового общественного транспорта в гп Северо-Енисейский – 1 041,1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9C21E67-A0D2-4F4D-B88D-CA766219ADB8}" type="parTrans" cxnId="{3B7F5048-0BA5-4FDE-A575-318A9212D09E}">
      <dgm:prSet/>
      <dgm:spPr/>
      <dgm:t>
        <a:bodyPr/>
        <a:lstStyle/>
        <a:p>
          <a:endParaRPr lang="ru-RU" sz="1100"/>
        </a:p>
      </dgm:t>
    </dgm:pt>
    <dgm:pt modelId="{D5427B04-E5ED-42E1-BBD5-B1733D63926F}" type="sibTrans" cxnId="{3B7F5048-0BA5-4FDE-A575-318A9212D09E}">
      <dgm:prSet/>
      <dgm:spPr/>
      <dgm:t>
        <a:bodyPr/>
        <a:lstStyle/>
        <a:p>
          <a:endParaRPr lang="ru-RU" sz="1100"/>
        </a:p>
      </dgm:t>
    </dgm:pt>
    <dgm:pt modelId="{CC2A1535-D622-434E-AE4D-BD92FB84A7D8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  в  сфере содержания  объектов  водоотведения - 1 424,0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A7337AA7-A60B-46A1-A169-1E25B95E1236}" type="parTrans" cxnId="{1C09BA45-4DF1-4A1A-9B6A-BD46967269BE}">
      <dgm:prSet/>
      <dgm:spPr/>
      <dgm:t>
        <a:bodyPr/>
        <a:lstStyle/>
        <a:p>
          <a:endParaRPr lang="ru-RU" sz="1100"/>
        </a:p>
      </dgm:t>
    </dgm:pt>
    <dgm:pt modelId="{A6DD3836-622F-4F83-B0EE-D64461D23E59}" type="sibTrans" cxnId="{1C09BA45-4DF1-4A1A-9B6A-BD46967269BE}">
      <dgm:prSet/>
      <dgm:spPr/>
      <dgm:t>
        <a:bodyPr/>
        <a:lstStyle/>
        <a:p>
          <a:endParaRPr lang="ru-RU" sz="1100"/>
        </a:p>
      </dgm:t>
    </dgm:pt>
    <dgm:pt modelId="{2E337AB5-FCDE-47E7-8309-4DB5D698450B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Реализация продовольственных и непродовольственных товаров, в том числе определенных законодательством Российской Федерации товарами первой необходимости  в 2021  году –     6 699,6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AE07E0E-2039-4037-A311-096C50F8C456}" type="parTrans" cxnId="{CC999D74-4558-4B6F-BE67-A15C2D2B99BD}">
      <dgm:prSet/>
      <dgm:spPr/>
      <dgm:t>
        <a:bodyPr/>
        <a:lstStyle/>
        <a:p>
          <a:endParaRPr lang="ru-RU" sz="1100"/>
        </a:p>
      </dgm:t>
    </dgm:pt>
    <dgm:pt modelId="{9A563013-8D3B-4364-9B9A-6ED14B9CAE50}" type="sibTrans" cxnId="{CC999D74-4558-4B6F-BE67-A15C2D2B99BD}">
      <dgm:prSet/>
      <dgm:spPr/>
      <dgm:t>
        <a:bodyPr/>
        <a:lstStyle/>
        <a:p>
          <a:endParaRPr lang="ru-RU" sz="1100"/>
        </a:p>
      </dgm:t>
    </dgm:pt>
    <dgm:pt modelId="{E6877A81-B114-413E-9798-DDADEE1A0DA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специализированного жилищного фонда - здания, жилые помещения которого предоставляются под общежитие – 1 771,0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DD5B7785-5BBD-4BEB-80C3-99767052CDE1}" type="parTrans" cxnId="{EFF6340B-2AF6-4DBD-BB33-F4714E33ECEC}">
      <dgm:prSet/>
      <dgm:spPr/>
      <dgm:t>
        <a:bodyPr/>
        <a:lstStyle/>
        <a:p>
          <a:endParaRPr lang="ru-RU" sz="1100"/>
        </a:p>
      </dgm:t>
    </dgm:pt>
    <dgm:pt modelId="{3DA6EB6E-B4CC-4AD6-A0EE-C2060B7D9B1C}" type="sibTrans" cxnId="{EFF6340B-2AF6-4DBD-BB33-F4714E33ECEC}">
      <dgm:prSet/>
      <dgm:spPr/>
      <dgm:t>
        <a:bodyPr/>
        <a:lstStyle/>
        <a:p>
          <a:endParaRPr lang="ru-RU" sz="1100"/>
        </a:p>
      </dgm:t>
    </dgm:pt>
    <dgm:pt modelId="{92710866-5FEA-425B-8D16-F0885FC2850F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лиц, осуществляющих деятельность в сфере электро-, тепло-, водоснабжения населения, водоотведения, снабжения населения топливом  в 2021 году -  15 000,0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3BC7AB1-5AB4-42F0-99F8-1A65C008DA49}" type="parTrans" cxnId="{32A730AE-4F1D-4B78-B86B-9F1EF09A4E02}">
      <dgm:prSet/>
      <dgm:spPr/>
      <dgm:t>
        <a:bodyPr/>
        <a:lstStyle/>
        <a:p>
          <a:endParaRPr lang="ru-RU" sz="1100"/>
        </a:p>
      </dgm:t>
    </dgm:pt>
    <dgm:pt modelId="{36996D02-6BE2-423A-B6F2-AC9EF1934E1B}" type="sibTrans" cxnId="{32A730AE-4F1D-4B78-B86B-9F1EF09A4E02}">
      <dgm:prSet/>
      <dgm:spPr/>
      <dgm:t>
        <a:bodyPr/>
        <a:lstStyle/>
        <a:p>
          <a:endParaRPr lang="ru-RU" sz="1100"/>
        </a:p>
      </dgm:t>
    </dgm:pt>
    <dgm:pt modelId="{4E7E0D78-861D-4BC3-91B2-DA2002D6A2F2}" type="pres">
      <dgm:prSet presAssocID="{DF9A0B07-3FFF-4C0D-9284-14335809D0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7B02A-2791-4564-A9DB-405BF95A6DFD}" type="pres">
      <dgm:prSet presAssocID="{DF9A0B07-3FFF-4C0D-9284-14335809D0CE}" presName="radial" presStyleCnt="0">
        <dgm:presLayoutVars>
          <dgm:animLvl val="ctr"/>
        </dgm:presLayoutVars>
      </dgm:prSet>
      <dgm:spPr/>
    </dgm:pt>
    <dgm:pt modelId="{33921BF3-1708-429A-B5B1-0D8AC96DC2F0}" type="pres">
      <dgm:prSet presAssocID="{E98BA08E-6A91-41DE-9BFD-0E7EC06D2E2C}" presName="centerShape" presStyleLbl="vennNode1" presStyleIdx="0" presStyleCnt="6" custScaleX="64303" custScaleY="50608" custLinFactNeighborX="-90369" custLinFactNeighborY="-51820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EA99401-30DC-4DFE-B1A2-6A61DE8C1804}" type="pres">
      <dgm:prSet presAssocID="{E8D455F1-A044-4B4F-A469-39137DCA05B0}" presName="node" presStyleLbl="vennNode1" presStyleIdx="1" presStyleCnt="6" custAng="0" custScaleX="127151" custScaleY="107089" custRadScaleRad="160235" custRadScaleInc="-12139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2324B9F5-FD5B-4C56-B2E8-9CA1BB58437C}" type="pres">
      <dgm:prSet presAssocID="{CC2A1535-D622-434E-AE4D-BD92FB84A7D8}" presName="node" presStyleLbl="vennNode1" presStyleIdx="2" presStyleCnt="6" custScaleX="129415" custScaleY="109451" custRadScaleRad="189005" custRadScaleInc="-2058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CF0F2BE0-2FEF-4FDE-815B-1B7EA5173291}" type="pres">
      <dgm:prSet presAssocID="{2E337AB5-FCDE-47E7-8309-4DB5D698450B}" presName="node" presStyleLbl="vennNode1" presStyleIdx="3" presStyleCnt="6" custAng="0" custScaleX="142396" custScaleY="110392" custRadScaleRad="9826" custRadScaleInc="-21437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7A7CAE7B-71AC-46BF-98FE-C3B0C36BF2AB}" type="pres">
      <dgm:prSet presAssocID="{E6877A81-B114-413E-9798-DDADEE1A0DA0}" presName="node" presStyleLbl="vennNode1" presStyleIdx="4" presStyleCnt="6" custScaleX="138757" custScaleY="104754" custRadScaleRad="158617" custRadScaleInc="-177241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60B095E1-CF88-4881-B667-2F52FF2699B7}" type="pres">
      <dgm:prSet presAssocID="{92710866-5FEA-425B-8D16-F0885FC2850F}" presName="node" presStyleLbl="vennNode1" presStyleIdx="5" presStyleCnt="6" custAng="0" custScaleX="135101" custScaleY="104134" custRadScaleRad="104199" custRadScaleInc="10234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32A730AE-4F1D-4B78-B86B-9F1EF09A4E02}" srcId="{E98BA08E-6A91-41DE-9BFD-0E7EC06D2E2C}" destId="{92710866-5FEA-425B-8D16-F0885FC2850F}" srcOrd="4" destOrd="0" parTransId="{53BC7AB1-5AB4-42F0-99F8-1A65C008DA49}" sibTransId="{36996D02-6BE2-423A-B6F2-AC9EF1934E1B}"/>
    <dgm:cxn modelId="{C26F68C8-8381-4BC2-A8DC-7EC5E86A011E}" type="presOf" srcId="{92710866-5FEA-425B-8D16-F0885FC2850F}" destId="{60B095E1-CF88-4881-B667-2F52FF2699B7}" srcOrd="0" destOrd="0" presId="urn:microsoft.com/office/officeart/2005/8/layout/radial3"/>
    <dgm:cxn modelId="{2656CCCA-2EFD-4627-843D-C89582C0D7A8}" type="presOf" srcId="{2E337AB5-FCDE-47E7-8309-4DB5D698450B}" destId="{CF0F2BE0-2FEF-4FDE-815B-1B7EA5173291}" srcOrd="0" destOrd="0" presId="urn:microsoft.com/office/officeart/2005/8/layout/radial3"/>
    <dgm:cxn modelId="{5775841A-79FE-42B2-B343-7BBC16A2C497}" type="presOf" srcId="{DF9A0B07-3FFF-4C0D-9284-14335809D0CE}" destId="{4E7E0D78-861D-4BC3-91B2-DA2002D6A2F2}" srcOrd="0" destOrd="0" presId="urn:microsoft.com/office/officeart/2005/8/layout/radial3"/>
    <dgm:cxn modelId="{EFF6340B-2AF6-4DBD-BB33-F4714E33ECEC}" srcId="{E98BA08E-6A91-41DE-9BFD-0E7EC06D2E2C}" destId="{E6877A81-B114-413E-9798-DDADEE1A0DA0}" srcOrd="3" destOrd="0" parTransId="{DD5B7785-5BBD-4BEB-80C3-99767052CDE1}" sibTransId="{3DA6EB6E-B4CC-4AD6-A0EE-C2060B7D9B1C}"/>
    <dgm:cxn modelId="{8EB284E3-AC44-48C1-9A09-4AB24136E608}" srcId="{DF9A0B07-3FFF-4C0D-9284-14335809D0CE}" destId="{E98BA08E-6A91-41DE-9BFD-0E7EC06D2E2C}" srcOrd="0" destOrd="0" parTransId="{681CEA33-A29A-4863-97BE-D07B2F4BDD6A}" sibTransId="{2D9DC516-BA00-4C8F-80FA-BA62CF4D60FE}"/>
    <dgm:cxn modelId="{613FFA0A-1CC0-4A7A-9BF3-A85E9417FECD}" type="presOf" srcId="{E6877A81-B114-413E-9798-DDADEE1A0DA0}" destId="{7A7CAE7B-71AC-46BF-98FE-C3B0C36BF2AB}" srcOrd="0" destOrd="0" presId="urn:microsoft.com/office/officeart/2005/8/layout/radial3"/>
    <dgm:cxn modelId="{496E8F3E-4696-4750-946B-65CCCA50D50C}" type="presOf" srcId="{CC2A1535-D622-434E-AE4D-BD92FB84A7D8}" destId="{2324B9F5-FD5B-4C56-B2E8-9CA1BB58437C}" srcOrd="0" destOrd="0" presId="urn:microsoft.com/office/officeart/2005/8/layout/radial3"/>
    <dgm:cxn modelId="{79F40FD9-5B6C-4A6D-A5FC-4FBE1FDCFE9F}" type="presOf" srcId="{E8D455F1-A044-4B4F-A469-39137DCA05B0}" destId="{BEA99401-30DC-4DFE-B1A2-6A61DE8C1804}" srcOrd="0" destOrd="0" presId="urn:microsoft.com/office/officeart/2005/8/layout/radial3"/>
    <dgm:cxn modelId="{1C09BA45-4DF1-4A1A-9B6A-BD46967269BE}" srcId="{E98BA08E-6A91-41DE-9BFD-0E7EC06D2E2C}" destId="{CC2A1535-D622-434E-AE4D-BD92FB84A7D8}" srcOrd="1" destOrd="0" parTransId="{A7337AA7-A60B-46A1-A169-1E25B95E1236}" sibTransId="{A6DD3836-622F-4F83-B0EE-D64461D23E59}"/>
    <dgm:cxn modelId="{CC999D74-4558-4B6F-BE67-A15C2D2B99BD}" srcId="{E98BA08E-6A91-41DE-9BFD-0E7EC06D2E2C}" destId="{2E337AB5-FCDE-47E7-8309-4DB5D698450B}" srcOrd="2" destOrd="0" parTransId="{FAE07E0E-2039-4037-A311-096C50F8C456}" sibTransId="{9A563013-8D3B-4364-9B9A-6ED14B9CAE50}"/>
    <dgm:cxn modelId="{3B7F5048-0BA5-4FDE-A575-318A9212D09E}" srcId="{E98BA08E-6A91-41DE-9BFD-0E7EC06D2E2C}" destId="{E8D455F1-A044-4B4F-A469-39137DCA05B0}" srcOrd="0" destOrd="0" parTransId="{39C21E67-A0D2-4F4D-B88D-CA766219ADB8}" sibTransId="{D5427B04-E5ED-42E1-BBD5-B1733D63926F}"/>
    <dgm:cxn modelId="{84C964BB-576D-47BC-8965-F7374AFF7E1F}" type="presOf" srcId="{E98BA08E-6A91-41DE-9BFD-0E7EC06D2E2C}" destId="{33921BF3-1708-429A-B5B1-0D8AC96DC2F0}" srcOrd="0" destOrd="0" presId="urn:microsoft.com/office/officeart/2005/8/layout/radial3"/>
    <dgm:cxn modelId="{D50789A2-B1C5-44DB-A4E7-4ED42012A7C6}" type="presParOf" srcId="{4E7E0D78-861D-4BC3-91B2-DA2002D6A2F2}" destId="{0C27B02A-2791-4564-A9DB-405BF95A6DFD}" srcOrd="0" destOrd="0" presId="urn:microsoft.com/office/officeart/2005/8/layout/radial3"/>
    <dgm:cxn modelId="{EE4BF574-5E3B-4BFC-94E1-27005A1E4FA0}" type="presParOf" srcId="{0C27B02A-2791-4564-A9DB-405BF95A6DFD}" destId="{33921BF3-1708-429A-B5B1-0D8AC96DC2F0}" srcOrd="0" destOrd="0" presId="urn:microsoft.com/office/officeart/2005/8/layout/radial3"/>
    <dgm:cxn modelId="{5661CBEF-8ED5-4FF2-99A7-5CF9073F0306}" type="presParOf" srcId="{0C27B02A-2791-4564-A9DB-405BF95A6DFD}" destId="{BEA99401-30DC-4DFE-B1A2-6A61DE8C1804}" srcOrd="1" destOrd="0" presId="urn:microsoft.com/office/officeart/2005/8/layout/radial3"/>
    <dgm:cxn modelId="{6D1C3014-B7F9-4B08-9F5C-BE7B8EA24FF2}" type="presParOf" srcId="{0C27B02A-2791-4564-A9DB-405BF95A6DFD}" destId="{2324B9F5-FD5B-4C56-B2E8-9CA1BB58437C}" srcOrd="2" destOrd="0" presId="urn:microsoft.com/office/officeart/2005/8/layout/radial3"/>
    <dgm:cxn modelId="{43E1178E-DB25-463A-A1B5-7D5CA38C4511}" type="presParOf" srcId="{0C27B02A-2791-4564-A9DB-405BF95A6DFD}" destId="{CF0F2BE0-2FEF-4FDE-815B-1B7EA5173291}" srcOrd="3" destOrd="0" presId="urn:microsoft.com/office/officeart/2005/8/layout/radial3"/>
    <dgm:cxn modelId="{263E73B2-19E7-43C6-B9B4-8BC71BE09412}" type="presParOf" srcId="{0C27B02A-2791-4564-A9DB-405BF95A6DFD}" destId="{7A7CAE7B-71AC-46BF-98FE-C3B0C36BF2AB}" srcOrd="4" destOrd="0" presId="urn:microsoft.com/office/officeart/2005/8/layout/radial3"/>
    <dgm:cxn modelId="{D109C45A-BCC2-44B7-83E1-CAB191DB42A8}" type="presParOf" srcId="{0C27B02A-2791-4564-A9DB-405BF95A6DFD}" destId="{60B095E1-CF88-4881-B667-2F52FF2699B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9A0B07-3FFF-4C0D-9284-14335809D0C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BA08E-6A91-41DE-9BFD-0E7EC06D2E2C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района услугами общественного питания, торговли, в том числе по приобретению товаров с длительными сроками хранения –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5 497,3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681CEA33-A29A-4863-97BE-D07B2F4BDD6A}" type="parTrans" cxnId="{8EB284E3-AC44-48C1-9A09-4AB24136E608}">
      <dgm:prSet/>
      <dgm:spPr/>
      <dgm:t>
        <a:bodyPr/>
        <a:lstStyle/>
        <a:p>
          <a:endParaRPr lang="ru-RU" sz="1100"/>
        </a:p>
      </dgm:t>
    </dgm:pt>
    <dgm:pt modelId="{2D9DC516-BA00-4C8F-80FA-BA62CF4D60FE}" type="sibTrans" cxnId="{8EB284E3-AC44-48C1-9A09-4AB24136E608}">
      <dgm:prSet/>
      <dgm:spPr/>
      <dgm:t>
        <a:bodyPr/>
        <a:lstStyle/>
        <a:p>
          <a:endParaRPr lang="ru-RU" sz="1100"/>
        </a:p>
      </dgm:t>
    </dgm:pt>
    <dgm:pt modelId="{E8D455F1-A044-4B4F-A469-39137DCA05B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закупу товаров первой необходимости –</a:t>
          </a:r>
        </a:p>
        <a:p>
          <a:pPr>
            <a:spcAft>
              <a:spcPts val="0"/>
            </a:spcAft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17 783,8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9C21E67-A0D2-4F4D-B88D-CA766219ADB8}" type="parTrans" cxnId="{3B7F5048-0BA5-4FDE-A575-318A9212D09E}">
      <dgm:prSet/>
      <dgm:spPr/>
      <dgm:t>
        <a:bodyPr/>
        <a:lstStyle/>
        <a:p>
          <a:endParaRPr lang="ru-RU" sz="1100"/>
        </a:p>
      </dgm:t>
    </dgm:pt>
    <dgm:pt modelId="{D5427B04-E5ED-42E1-BBD5-B1733D63926F}" type="sibTrans" cxnId="{3B7F5048-0BA5-4FDE-A575-318A9212D09E}">
      <dgm:prSet/>
      <dgm:spPr/>
      <dgm:t>
        <a:bodyPr/>
        <a:lstStyle/>
        <a:p>
          <a:endParaRPr lang="ru-RU" sz="1100"/>
        </a:p>
      </dgm:t>
    </dgm:pt>
    <dgm:pt modelId="{E6877A81-B114-413E-9798-DDADEE1A0DA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закупу сырья для производства хлебобулочных изделий – 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5 203,5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DD5B7785-5BBD-4BEB-80C3-99767052CDE1}" type="parTrans" cxnId="{EFF6340B-2AF6-4DBD-BB33-F4714E33ECEC}">
      <dgm:prSet/>
      <dgm:spPr/>
      <dgm:t>
        <a:bodyPr/>
        <a:lstStyle/>
        <a:p>
          <a:endParaRPr lang="ru-RU" sz="1100"/>
        </a:p>
      </dgm:t>
    </dgm:pt>
    <dgm:pt modelId="{3DA6EB6E-B4CC-4AD6-A0EE-C2060B7D9B1C}" type="sibTrans" cxnId="{EFF6340B-2AF6-4DBD-BB33-F4714E33ECEC}">
      <dgm:prSet/>
      <dgm:spPr/>
      <dgm:t>
        <a:bodyPr/>
        <a:lstStyle/>
        <a:p>
          <a:endParaRPr lang="ru-RU" sz="1100"/>
        </a:p>
      </dgm:t>
    </dgm:pt>
    <dgm:pt modelId="{92710866-5FEA-425B-8D16-F0885FC2850F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исполнению муниципальным предприятием Северо-Енисейского района «Хлебопек» своих обязательств по договору о поставке товарной нефти для отопления здания хлебозавода с учетом доставки до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Северо-Енисейский -  761,8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3BC7AB1-5AB4-42F0-99F8-1A65C008DA49}" type="parTrans" cxnId="{32A730AE-4F1D-4B78-B86B-9F1EF09A4E02}">
      <dgm:prSet/>
      <dgm:spPr/>
      <dgm:t>
        <a:bodyPr/>
        <a:lstStyle/>
        <a:p>
          <a:endParaRPr lang="ru-RU" sz="1100"/>
        </a:p>
      </dgm:t>
    </dgm:pt>
    <dgm:pt modelId="{36996D02-6BE2-423A-B6F2-AC9EF1934E1B}" type="sibTrans" cxnId="{32A730AE-4F1D-4B78-B86B-9F1EF09A4E02}">
      <dgm:prSet/>
      <dgm:spPr/>
      <dgm:t>
        <a:bodyPr/>
        <a:lstStyle/>
        <a:p>
          <a:endParaRPr lang="ru-RU" sz="1100"/>
        </a:p>
      </dgm:t>
    </dgm:pt>
    <dgm:pt modelId="{AD3ACAA5-35A9-4BF6-BBB6-B818568E4FC3}">
      <dgm:prSet phldrT="[Текст]" custAng="0" custScaleX="173056" custScaleY="119316" custRadScaleRad="21178" custRadScaleInc="67666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ED2F760D-A226-4202-A0E0-87135362D8FD}" type="parTrans" cxnId="{27938B66-D0FD-4DD4-9C76-B109CCF21EFE}">
      <dgm:prSet/>
      <dgm:spPr/>
      <dgm:t>
        <a:bodyPr/>
        <a:lstStyle/>
        <a:p>
          <a:endParaRPr lang="ru-RU"/>
        </a:p>
      </dgm:t>
    </dgm:pt>
    <dgm:pt modelId="{40A75FFF-D729-4B2E-A784-92236616DA22}" type="sibTrans" cxnId="{27938B66-D0FD-4DD4-9C76-B109CCF21EFE}">
      <dgm:prSet/>
      <dgm:spPr/>
      <dgm:t>
        <a:bodyPr/>
        <a:lstStyle/>
        <a:p>
          <a:endParaRPr lang="ru-RU"/>
        </a:p>
      </dgm:t>
    </dgm:pt>
    <dgm:pt modelId="{9DE1A1FC-A56A-4E61-A8ED-C82F33C1C2AF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Субсидия на оказание финансовой поддержки социально ориентированным некоммерческим организациям – 600,1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99ACBD54-3487-4322-AB31-42A194B5432F}" type="parTrans" cxnId="{AD8F2F9F-F922-43BB-9306-01F20068BABC}">
      <dgm:prSet/>
      <dgm:spPr/>
      <dgm:t>
        <a:bodyPr/>
        <a:lstStyle/>
        <a:p>
          <a:endParaRPr lang="ru-RU"/>
        </a:p>
      </dgm:t>
    </dgm:pt>
    <dgm:pt modelId="{3D9F9503-E957-4EC1-843E-A157FF894FFD}" type="sibTrans" cxnId="{AD8F2F9F-F922-43BB-9306-01F20068BABC}">
      <dgm:prSet/>
      <dgm:spPr/>
      <dgm:t>
        <a:bodyPr/>
        <a:lstStyle/>
        <a:p>
          <a:endParaRPr lang="ru-RU"/>
        </a:p>
      </dgm:t>
    </dgm:pt>
    <dgm:pt modelId="{6ED958CE-279C-4F0F-84C3-2E07F929DF1F}">
      <dgm:prSet phldrT="[Текст]" custScaleX="86121" custScaleY="45788" custLinFactNeighborX="516" custLinFactNeighborY="-49861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049A7C77-6A6F-4897-BA01-C27BB2E6BB42}" type="parTrans" cxnId="{D8D0574E-F88E-45E0-9B63-41F1618FDCAD}">
      <dgm:prSet/>
      <dgm:spPr/>
      <dgm:t>
        <a:bodyPr/>
        <a:lstStyle/>
        <a:p>
          <a:endParaRPr lang="ru-RU"/>
        </a:p>
      </dgm:t>
    </dgm:pt>
    <dgm:pt modelId="{DD9A7503-2A25-44F3-BDE5-46BF50A73758}" type="sibTrans" cxnId="{D8D0574E-F88E-45E0-9B63-41F1618FDCAD}">
      <dgm:prSet/>
      <dgm:spPr/>
      <dgm:t>
        <a:bodyPr/>
        <a:lstStyle/>
        <a:p>
          <a:endParaRPr lang="ru-RU"/>
        </a:p>
      </dgm:t>
    </dgm:pt>
    <dgm:pt modelId="{08EB489F-7DEB-4251-82F4-634F950BE718}">
      <dgm:prSet phldrT="[Текст]" custAng="0" custScaleX="149577" custScaleY="122421" custRadScaleRad="177321" custRadScaleInc="-35470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D068DA62-514A-4BFD-89D6-99EABC167DBE}" type="parTrans" cxnId="{9194E6C9-A9CD-4F1B-9AB8-EB31345C5272}">
      <dgm:prSet/>
      <dgm:spPr/>
      <dgm:t>
        <a:bodyPr/>
        <a:lstStyle/>
        <a:p>
          <a:endParaRPr lang="ru-RU"/>
        </a:p>
      </dgm:t>
    </dgm:pt>
    <dgm:pt modelId="{9F01E7D3-3D9F-4F09-8D4E-11D12AD80479}" type="sibTrans" cxnId="{9194E6C9-A9CD-4F1B-9AB8-EB31345C5272}">
      <dgm:prSet/>
      <dgm:spPr/>
      <dgm:t>
        <a:bodyPr/>
        <a:lstStyle/>
        <a:p>
          <a:endParaRPr lang="ru-RU"/>
        </a:p>
      </dgm:t>
    </dgm:pt>
    <dgm:pt modelId="{4E7E0D78-861D-4BC3-91B2-DA2002D6A2F2}" type="pres">
      <dgm:prSet presAssocID="{DF9A0B07-3FFF-4C0D-9284-14335809D0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7B02A-2791-4564-A9DB-405BF95A6DFD}" type="pres">
      <dgm:prSet presAssocID="{DF9A0B07-3FFF-4C0D-9284-14335809D0CE}" presName="radial" presStyleCnt="0">
        <dgm:presLayoutVars>
          <dgm:animLvl val="ctr"/>
        </dgm:presLayoutVars>
      </dgm:prSet>
      <dgm:spPr/>
    </dgm:pt>
    <dgm:pt modelId="{33921BF3-1708-429A-B5B1-0D8AC96DC2F0}" type="pres">
      <dgm:prSet presAssocID="{E98BA08E-6A91-41DE-9BFD-0E7EC06D2E2C}" presName="centerShape" presStyleLbl="vennNode1" presStyleIdx="0" presStyleCnt="5" custScaleX="86121" custScaleY="45788" custLinFactNeighborX="516" custLinFactNeighborY="-49861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EA99401-30DC-4DFE-B1A2-6A61DE8C1804}" type="pres">
      <dgm:prSet presAssocID="{E8D455F1-A044-4B4F-A469-39137DCA05B0}" presName="node" presStyleLbl="vennNode1" presStyleIdx="1" presStyleCnt="5" custAng="0" custScaleX="174364" custScaleY="100332" custRadScaleRad="173527" custRadScaleInc="-6179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7A7CAE7B-71AC-46BF-98FE-C3B0C36BF2AB}" type="pres">
      <dgm:prSet presAssocID="{E6877A81-B114-413E-9798-DDADEE1A0DA0}" presName="node" presStyleLbl="vennNode1" presStyleIdx="2" presStyleCnt="5" custScaleX="166307" custScaleY="98990" custRadScaleRad="172370" custRadScaleInc="-36955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60B095E1-CF88-4881-B667-2F52FF2699B7}" type="pres">
      <dgm:prSet presAssocID="{92710866-5FEA-425B-8D16-F0885FC2850F}" presName="node" presStyleLbl="vennNode1" presStyleIdx="3" presStyleCnt="5" custAng="0" custScaleX="197469" custScaleY="134222" custRadScaleRad="137855" custRadScaleInc="10148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7484C531-FA6A-431C-96BA-D8BD7D41FC77}" type="pres">
      <dgm:prSet presAssocID="{9DE1A1FC-A56A-4E61-A8ED-C82F33C1C2AF}" presName="node" presStyleLbl="vennNode1" presStyleIdx="4" presStyleCnt="5" custAng="0" custScaleX="149577" custScaleY="122421" custRadScaleRad="177321" custRadScaleInc="-3547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237C5277-C980-4FD8-83CA-87D5E182B839}" type="presOf" srcId="{92710866-5FEA-425B-8D16-F0885FC2850F}" destId="{60B095E1-CF88-4881-B667-2F52FF2699B7}" srcOrd="0" destOrd="0" presId="urn:microsoft.com/office/officeart/2005/8/layout/radial3"/>
    <dgm:cxn modelId="{DF55214C-62A5-459C-9839-D3A5FA35688D}" type="presOf" srcId="{DF9A0B07-3FFF-4C0D-9284-14335809D0CE}" destId="{4E7E0D78-861D-4BC3-91B2-DA2002D6A2F2}" srcOrd="0" destOrd="0" presId="urn:microsoft.com/office/officeart/2005/8/layout/radial3"/>
    <dgm:cxn modelId="{32A730AE-4F1D-4B78-B86B-9F1EF09A4E02}" srcId="{E98BA08E-6A91-41DE-9BFD-0E7EC06D2E2C}" destId="{92710866-5FEA-425B-8D16-F0885FC2850F}" srcOrd="2" destOrd="0" parTransId="{53BC7AB1-5AB4-42F0-99F8-1A65C008DA49}" sibTransId="{36996D02-6BE2-423A-B6F2-AC9EF1934E1B}"/>
    <dgm:cxn modelId="{27938B66-D0FD-4DD4-9C76-B109CCF21EFE}" srcId="{DF9A0B07-3FFF-4C0D-9284-14335809D0CE}" destId="{AD3ACAA5-35A9-4BF6-BBB6-B818568E4FC3}" srcOrd="1" destOrd="0" parTransId="{ED2F760D-A226-4202-A0E0-87135362D8FD}" sibTransId="{40A75FFF-D729-4B2E-A784-92236616DA22}"/>
    <dgm:cxn modelId="{EFF6340B-2AF6-4DBD-BB33-F4714E33ECEC}" srcId="{E98BA08E-6A91-41DE-9BFD-0E7EC06D2E2C}" destId="{E6877A81-B114-413E-9798-DDADEE1A0DA0}" srcOrd="1" destOrd="0" parTransId="{DD5B7785-5BBD-4BEB-80C3-99767052CDE1}" sibTransId="{3DA6EB6E-B4CC-4AD6-A0EE-C2060B7D9B1C}"/>
    <dgm:cxn modelId="{8EB284E3-AC44-48C1-9A09-4AB24136E608}" srcId="{DF9A0B07-3FFF-4C0D-9284-14335809D0CE}" destId="{E98BA08E-6A91-41DE-9BFD-0E7EC06D2E2C}" srcOrd="0" destOrd="0" parTransId="{681CEA33-A29A-4863-97BE-D07B2F4BDD6A}" sibTransId="{2D9DC516-BA00-4C8F-80FA-BA62CF4D60FE}"/>
    <dgm:cxn modelId="{C07BA06C-AA4D-400C-9640-6C0957E185C4}" type="presOf" srcId="{E6877A81-B114-413E-9798-DDADEE1A0DA0}" destId="{7A7CAE7B-71AC-46BF-98FE-C3B0C36BF2AB}" srcOrd="0" destOrd="0" presId="urn:microsoft.com/office/officeart/2005/8/layout/radial3"/>
    <dgm:cxn modelId="{D5F9C3FF-3F57-4B96-87CA-3892828FE94F}" type="presOf" srcId="{9DE1A1FC-A56A-4E61-A8ED-C82F33C1C2AF}" destId="{7484C531-FA6A-431C-96BA-D8BD7D41FC77}" srcOrd="0" destOrd="0" presId="urn:microsoft.com/office/officeart/2005/8/layout/radial3"/>
    <dgm:cxn modelId="{9194E6C9-A9CD-4F1B-9AB8-EB31345C5272}" srcId="{DF9A0B07-3FFF-4C0D-9284-14335809D0CE}" destId="{08EB489F-7DEB-4251-82F4-634F950BE718}" srcOrd="3" destOrd="0" parTransId="{D068DA62-514A-4BFD-89D6-99EABC167DBE}" sibTransId="{9F01E7D3-3D9F-4F09-8D4E-11D12AD80479}"/>
    <dgm:cxn modelId="{1A36230C-E074-478B-85AB-74AC013B8E18}" type="presOf" srcId="{E98BA08E-6A91-41DE-9BFD-0E7EC06D2E2C}" destId="{33921BF3-1708-429A-B5B1-0D8AC96DC2F0}" srcOrd="0" destOrd="0" presId="urn:microsoft.com/office/officeart/2005/8/layout/radial3"/>
    <dgm:cxn modelId="{3B7F5048-0BA5-4FDE-A575-318A9212D09E}" srcId="{E98BA08E-6A91-41DE-9BFD-0E7EC06D2E2C}" destId="{E8D455F1-A044-4B4F-A469-39137DCA05B0}" srcOrd="0" destOrd="0" parTransId="{39C21E67-A0D2-4F4D-B88D-CA766219ADB8}" sibTransId="{D5427B04-E5ED-42E1-BBD5-B1733D63926F}"/>
    <dgm:cxn modelId="{A41C28A2-B1EF-4C27-8DFB-2D85A3E6CBE0}" type="presOf" srcId="{E8D455F1-A044-4B4F-A469-39137DCA05B0}" destId="{BEA99401-30DC-4DFE-B1A2-6A61DE8C1804}" srcOrd="0" destOrd="0" presId="urn:microsoft.com/office/officeart/2005/8/layout/radial3"/>
    <dgm:cxn modelId="{AD8F2F9F-F922-43BB-9306-01F20068BABC}" srcId="{E98BA08E-6A91-41DE-9BFD-0E7EC06D2E2C}" destId="{9DE1A1FC-A56A-4E61-A8ED-C82F33C1C2AF}" srcOrd="3" destOrd="0" parTransId="{99ACBD54-3487-4322-AB31-42A194B5432F}" sibTransId="{3D9F9503-E957-4EC1-843E-A157FF894FFD}"/>
    <dgm:cxn modelId="{D8D0574E-F88E-45E0-9B63-41F1618FDCAD}" srcId="{DF9A0B07-3FFF-4C0D-9284-14335809D0CE}" destId="{6ED958CE-279C-4F0F-84C3-2E07F929DF1F}" srcOrd="2" destOrd="0" parTransId="{049A7C77-6A6F-4897-BA01-C27BB2E6BB42}" sibTransId="{DD9A7503-2A25-44F3-BDE5-46BF50A73758}"/>
    <dgm:cxn modelId="{EE5A4275-5963-4BAB-8D17-7D831A7A8B47}" type="presParOf" srcId="{4E7E0D78-861D-4BC3-91B2-DA2002D6A2F2}" destId="{0C27B02A-2791-4564-A9DB-405BF95A6DFD}" srcOrd="0" destOrd="0" presId="urn:microsoft.com/office/officeart/2005/8/layout/radial3"/>
    <dgm:cxn modelId="{BC4BE921-70C9-4BC6-8589-3DE128E456E0}" type="presParOf" srcId="{0C27B02A-2791-4564-A9DB-405BF95A6DFD}" destId="{33921BF3-1708-429A-B5B1-0D8AC96DC2F0}" srcOrd="0" destOrd="0" presId="urn:microsoft.com/office/officeart/2005/8/layout/radial3"/>
    <dgm:cxn modelId="{D84805B5-7634-4F00-A01E-3D75378D4AB3}" type="presParOf" srcId="{0C27B02A-2791-4564-A9DB-405BF95A6DFD}" destId="{BEA99401-30DC-4DFE-B1A2-6A61DE8C1804}" srcOrd="1" destOrd="0" presId="urn:microsoft.com/office/officeart/2005/8/layout/radial3"/>
    <dgm:cxn modelId="{132869CC-1F37-44B1-A640-2A9FB9F43275}" type="presParOf" srcId="{0C27B02A-2791-4564-A9DB-405BF95A6DFD}" destId="{7A7CAE7B-71AC-46BF-98FE-C3B0C36BF2AB}" srcOrd="2" destOrd="0" presId="urn:microsoft.com/office/officeart/2005/8/layout/radial3"/>
    <dgm:cxn modelId="{5492F43A-AC81-4F1E-90BC-09A93BC725E0}" type="presParOf" srcId="{0C27B02A-2791-4564-A9DB-405BF95A6DFD}" destId="{60B095E1-CF88-4881-B667-2F52FF2699B7}" srcOrd="3" destOrd="0" presId="urn:microsoft.com/office/officeart/2005/8/layout/radial3"/>
    <dgm:cxn modelId="{F94678CD-241E-4FF9-BC81-6B08C27C6970}" type="presParOf" srcId="{0C27B02A-2791-4564-A9DB-405BF95A6DFD}" destId="{7484C531-FA6A-431C-96BA-D8BD7D41FC7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9A0B07-3FFF-4C0D-9284-14335809D0C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958CE-279C-4F0F-84C3-2E07F929DF1F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Дополнительные гарантий семьям граждан Российской Федерации, призванных на военную службу по мобилизации в Вооруженные Силы Российской Федерации с территории Северо-Енисейского района 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864,5</a:t>
          </a:r>
          <a:endParaRPr lang="ru-RU" sz="900" dirty="0"/>
        </a:p>
      </dgm:t>
    </dgm:pt>
    <dgm:pt modelId="{049A7C77-6A6F-4897-BA01-C27BB2E6BB42}" type="parTrans" cxnId="{D8D0574E-F88E-45E0-9B63-41F1618FDCAD}">
      <dgm:prSet/>
      <dgm:spPr/>
      <dgm:t>
        <a:bodyPr/>
        <a:lstStyle/>
        <a:p>
          <a:endParaRPr lang="ru-RU"/>
        </a:p>
      </dgm:t>
    </dgm:pt>
    <dgm:pt modelId="{DD9A7503-2A25-44F3-BDE5-46BF50A73758}" type="sibTrans" cxnId="{D8D0574E-F88E-45E0-9B63-41F1618FDCAD}">
      <dgm:prSet/>
      <dgm:spPr/>
      <dgm:t>
        <a:bodyPr/>
        <a:lstStyle/>
        <a:p>
          <a:endParaRPr lang="ru-RU"/>
        </a:p>
      </dgm:t>
    </dgm:pt>
    <dgm:pt modelId="{08EB489F-7DEB-4251-82F4-634F950BE718}">
      <dgm:prSet phldrT="[Текст]" custAng="0" custScaleX="149577" custScaleY="122421" custRadScaleRad="177321" custRadScaleInc="-35470"/>
      <dgm:spPr>
        <a:prstGeom prst="teardrop">
          <a:avLst/>
        </a:prstGeom>
      </dgm:spPr>
      <dgm:t>
        <a:bodyPr/>
        <a:lstStyle/>
        <a:p>
          <a:endParaRPr lang="ru-RU" dirty="0"/>
        </a:p>
      </dgm:t>
    </dgm:pt>
    <dgm:pt modelId="{D068DA62-514A-4BFD-89D6-99EABC167DBE}" type="parTrans" cxnId="{9194E6C9-A9CD-4F1B-9AB8-EB31345C5272}">
      <dgm:prSet/>
      <dgm:spPr/>
      <dgm:t>
        <a:bodyPr/>
        <a:lstStyle/>
        <a:p>
          <a:endParaRPr lang="ru-RU"/>
        </a:p>
      </dgm:t>
    </dgm:pt>
    <dgm:pt modelId="{9F01E7D3-3D9F-4F09-8D4E-11D12AD80479}" type="sibTrans" cxnId="{9194E6C9-A9CD-4F1B-9AB8-EB31345C5272}">
      <dgm:prSet/>
      <dgm:spPr/>
      <dgm:t>
        <a:bodyPr/>
        <a:lstStyle/>
        <a:p>
          <a:endParaRPr lang="ru-RU"/>
        </a:p>
      </dgm:t>
    </dgm:pt>
    <dgm:pt modelId="{4E7E0D78-861D-4BC3-91B2-DA2002D6A2F2}" type="pres">
      <dgm:prSet presAssocID="{DF9A0B07-3FFF-4C0D-9284-14335809D0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7B02A-2791-4564-A9DB-405BF95A6DFD}" type="pres">
      <dgm:prSet presAssocID="{DF9A0B07-3FFF-4C0D-9284-14335809D0CE}" presName="radial" presStyleCnt="0">
        <dgm:presLayoutVars>
          <dgm:animLvl val="ctr"/>
        </dgm:presLayoutVars>
      </dgm:prSet>
      <dgm:spPr/>
    </dgm:pt>
    <dgm:pt modelId="{8229DECC-411B-41D9-9A1A-069487A3D6FF}" type="pres">
      <dgm:prSet presAssocID="{6ED958CE-279C-4F0F-84C3-2E07F929DF1F}" presName="centerShape" presStyleLbl="vennNode1" presStyleIdx="0" presStyleCnt="1" custScaleX="41404" custScaleY="29011" custLinFactNeighborX="-12314" custLinFactNeighborY="-9562"/>
      <dgm:spPr>
        <a:prstGeom prst="teardrop">
          <a:avLst/>
        </a:prstGeom>
      </dgm:spPr>
      <dgm:t>
        <a:bodyPr/>
        <a:lstStyle/>
        <a:p>
          <a:endParaRPr lang="ru-RU"/>
        </a:p>
      </dgm:t>
    </dgm:pt>
  </dgm:ptLst>
  <dgm:cxnLst>
    <dgm:cxn modelId="{BA97C559-C95D-46CA-96A4-67D5420D42A9}" type="presOf" srcId="{DF9A0B07-3FFF-4C0D-9284-14335809D0CE}" destId="{4E7E0D78-861D-4BC3-91B2-DA2002D6A2F2}" srcOrd="0" destOrd="0" presId="urn:microsoft.com/office/officeart/2005/8/layout/radial3"/>
    <dgm:cxn modelId="{9194E6C9-A9CD-4F1B-9AB8-EB31345C5272}" srcId="{DF9A0B07-3FFF-4C0D-9284-14335809D0CE}" destId="{08EB489F-7DEB-4251-82F4-634F950BE718}" srcOrd="1" destOrd="0" parTransId="{D068DA62-514A-4BFD-89D6-99EABC167DBE}" sibTransId="{9F01E7D3-3D9F-4F09-8D4E-11D12AD80479}"/>
    <dgm:cxn modelId="{D8D0574E-F88E-45E0-9B63-41F1618FDCAD}" srcId="{DF9A0B07-3FFF-4C0D-9284-14335809D0CE}" destId="{6ED958CE-279C-4F0F-84C3-2E07F929DF1F}" srcOrd="0" destOrd="0" parTransId="{049A7C77-6A6F-4897-BA01-C27BB2E6BB42}" sibTransId="{DD9A7503-2A25-44F3-BDE5-46BF50A73758}"/>
    <dgm:cxn modelId="{27D43A3F-9681-4008-8EDA-49E1C3276802}" type="presOf" srcId="{6ED958CE-279C-4F0F-84C3-2E07F929DF1F}" destId="{8229DECC-411B-41D9-9A1A-069487A3D6FF}" srcOrd="0" destOrd="0" presId="urn:microsoft.com/office/officeart/2005/8/layout/radial3"/>
    <dgm:cxn modelId="{8EEF32ED-9940-4522-83DF-CD91901BE608}" type="presParOf" srcId="{4E7E0D78-861D-4BC3-91B2-DA2002D6A2F2}" destId="{0C27B02A-2791-4564-A9DB-405BF95A6DFD}" srcOrd="0" destOrd="0" presId="urn:microsoft.com/office/officeart/2005/8/layout/radial3"/>
    <dgm:cxn modelId="{5C77A1CE-429E-43A3-B5A8-5E2D1B899EE1}" type="presParOf" srcId="{0C27B02A-2791-4564-A9DB-405BF95A6DFD}" destId="{8229DECC-411B-41D9-9A1A-069487A3D6FF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образования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жизнедеятельности образовательных учреждений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36 672,9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Одаренные дети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5 432,5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Сохранение и укрепление здоровья детей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51 165,6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дошкольного, общего и дополнительного образования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651 332,3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73 701,0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5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5" custLinFactNeighborX="-80046" custLinFactNeighborY="60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5" custLinFactNeighborX="-80046" custLinFactNeighborY="40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3" presStyleCnt="5" custLinFactNeighborX="-80046" custLinFactNeighborY="20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4" presStyleCnt="5" custLinFactNeighborX="-80046" custLinFactNeighborY="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</dgm:ptLst>
  <dgm:cxnLst>
    <dgm:cxn modelId="{66C33DF9-D78B-47D8-B8DA-7AE3A31AF4E3}" type="presOf" srcId="{19B6A941-1A9A-4B41-ABCA-0B63290FCAFC}" destId="{4B51C063-9882-4318-AB79-1B7E34F23459}" srcOrd="0" destOrd="0" presId="urn:microsoft.com/office/officeart/2008/layout/HorizontalMultiLevelHierarchy"/>
    <dgm:cxn modelId="{1FBAA045-F61C-4F0F-B28F-0D280940029A}" type="presOf" srcId="{01784CB1-5FF2-4923-9268-E48D5050269B}" destId="{126FF164-930E-4C50-9F90-430A3F8FD936}" srcOrd="1" destOrd="0" presId="urn:microsoft.com/office/officeart/2008/layout/HorizontalMultiLevelHierarchy"/>
    <dgm:cxn modelId="{76D2B50E-252D-4A61-B899-8A23AAC74FA0}" type="presOf" srcId="{81553E28-EA2C-43B8-AB59-43B4B79E1F35}" destId="{3F1357B4-9E5E-44E0-B461-7288E6C0409A}" srcOrd="0" destOrd="0" presId="urn:microsoft.com/office/officeart/2008/layout/HorizontalMultiLevelHierarchy"/>
    <dgm:cxn modelId="{BB8CCADA-3B67-4F8B-BE8F-E454F3144117}" type="presOf" srcId="{80E2E2A3-59D5-467E-AC0B-93DCD38D0D69}" destId="{4D2C987F-74D7-4C00-BCF8-65AEE8216A21}" srcOrd="1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F2EB31CF-5F76-4F2D-B18C-D19BF0808D4F}" type="presOf" srcId="{747AD550-DEDD-4B9F-8688-92C53A334F1F}" destId="{460E7658-6808-4066-9E18-C43B392CA6C4}" srcOrd="1" destOrd="0" presId="urn:microsoft.com/office/officeart/2008/layout/HorizontalMultiLevelHierarchy"/>
    <dgm:cxn modelId="{DE425030-3929-4F2E-B95D-160CDE6C3368}" type="presOf" srcId="{7A0D34FF-4450-4439-8442-963A1B34B589}" destId="{7F9487AE-DCD1-4BDD-B684-2DFCF8BCD381}" srcOrd="1" destOrd="0" presId="urn:microsoft.com/office/officeart/2008/layout/HorizontalMultiLevelHierarchy"/>
    <dgm:cxn modelId="{9440AEA3-3EB7-43AE-90C7-22AA2D9995B4}" type="presOf" srcId="{93E0CA82-CB8A-44FD-BE33-0EA9CED51EAA}" destId="{194599F4-3907-4E06-B663-3B6349F86F4E}" srcOrd="0" destOrd="0" presId="urn:microsoft.com/office/officeart/2008/layout/HorizontalMultiLevelHierarchy"/>
    <dgm:cxn modelId="{D8A515A3-A74E-4394-8575-CB9BB34D7974}" srcId="{19CF11E3-380E-48F2-89E9-879FB97AB162}" destId="{19B6A941-1A9A-4B41-ABCA-0B63290FCAFC}" srcOrd="4" destOrd="0" parTransId="{80E2E2A3-59D5-467E-AC0B-93DCD38D0D69}" sibTransId="{315D4B09-0C2E-48B0-AEF5-84091A317596}"/>
    <dgm:cxn modelId="{23BB960A-3885-487D-9E3B-85421BF4A95F}" type="presOf" srcId="{98C8023F-2C9D-48A0-8EED-673CFAACDED8}" destId="{E597C3C4-336B-48E1-999E-915DB7034795}" srcOrd="0" destOrd="0" presId="urn:microsoft.com/office/officeart/2008/layout/HorizontalMultiLevelHierarchy"/>
    <dgm:cxn modelId="{49F17773-B1A6-4486-8B53-A08330984F75}" type="presOf" srcId="{01784CB1-5FF2-4923-9268-E48D5050269B}" destId="{A324A088-0BF5-47BB-84DA-4C982D9D2AF2}" srcOrd="0" destOrd="0" presId="urn:microsoft.com/office/officeart/2008/layout/HorizontalMultiLevelHierarchy"/>
    <dgm:cxn modelId="{DCC58D07-F2AF-4E79-ADD3-B93D171D1071}" type="presOf" srcId="{7A0D34FF-4450-4439-8442-963A1B34B589}" destId="{4EB5C69D-0640-4DB7-8474-31D16E77BBB0}" srcOrd="0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98B5D4A8-33B3-4A71-8922-8C0A5AABEFB2}" type="presOf" srcId="{80E2E2A3-59D5-467E-AC0B-93DCD38D0D69}" destId="{6C2BBFF1-29A1-4506-948E-F73256431591}" srcOrd="0" destOrd="0" presId="urn:microsoft.com/office/officeart/2008/layout/HorizontalMultiLevelHierarchy"/>
    <dgm:cxn modelId="{360B6E1B-F9A3-4755-AD52-5C345E95E056}" type="presOf" srcId="{CF2876CA-A731-4B2A-9BB1-41AD9346C48E}" destId="{FDD0ED59-C76F-4E93-913A-C668FA049A0F}" srcOrd="0" destOrd="0" presId="urn:microsoft.com/office/officeart/2008/layout/HorizontalMultiLevelHierarchy"/>
    <dgm:cxn modelId="{8B10BF36-19FF-4DF8-994D-A78649AD5D78}" type="presOf" srcId="{19CF11E3-380E-48F2-89E9-879FB97AB162}" destId="{62440AD2-5F42-43BB-9E39-2FCC33600A4F}" srcOrd="0" destOrd="0" presId="urn:microsoft.com/office/officeart/2008/layout/HorizontalMultiLevelHierarchy"/>
    <dgm:cxn modelId="{2AABB906-4972-4B4E-B50A-23D98FEC7A05}" type="presOf" srcId="{363FED4A-B0C1-4BB8-A643-7E81140739A4}" destId="{99D953BE-08E9-4B21-862E-94B751C2218C}" srcOrd="0" destOrd="0" presId="urn:microsoft.com/office/officeart/2008/layout/HorizontalMultiLevelHierarchy"/>
    <dgm:cxn modelId="{228E357F-FCE2-4D18-9C45-531582DE663C}" type="presOf" srcId="{CA7C17D0-4058-46FF-AE83-236C1802E17C}" destId="{9F8B010D-B14E-483B-822F-5B87F314267E}" srcOrd="0" destOrd="0" presId="urn:microsoft.com/office/officeart/2008/layout/HorizontalMultiLevelHierarchy"/>
    <dgm:cxn modelId="{675DDDC7-3E73-4943-AF5D-20BACEE5B77D}" type="presOf" srcId="{747AD550-DEDD-4B9F-8688-92C53A334F1F}" destId="{46D907CD-9A2D-4ADF-9B5B-F0F306D0C713}" srcOrd="0" destOrd="0" presId="urn:microsoft.com/office/officeart/2008/layout/HorizontalMultiLevelHierarchy"/>
    <dgm:cxn modelId="{2E119676-D7DD-4981-8A11-41B7A5C08FB9}" type="presOf" srcId="{98C8023F-2C9D-48A0-8EED-673CFAACDED8}" destId="{A8546962-4D26-4307-B34F-B4D25B5155DD}" srcOrd="1" destOrd="0" presId="urn:microsoft.com/office/officeart/2008/layout/HorizontalMultiLevelHierarchy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53E88EE7-D880-4620-95C4-320FDD5AD30B}" srcId="{19CF11E3-380E-48F2-89E9-879FB97AB162}" destId="{93E0CA82-CB8A-44FD-BE33-0EA9CED51EAA}" srcOrd="3" destOrd="0" parTransId="{747AD550-DEDD-4B9F-8688-92C53A334F1F}" sibTransId="{B28E86EF-6804-4B2B-9147-EEE7BD668CEC}"/>
    <dgm:cxn modelId="{4F7FE997-4666-46B5-9115-5439889B1EA4}" type="presParOf" srcId="{3F1357B4-9E5E-44E0-B461-7288E6C0409A}" destId="{FF605446-2FF5-4582-9DE1-73DB2B34EE99}" srcOrd="0" destOrd="0" presId="urn:microsoft.com/office/officeart/2008/layout/HorizontalMultiLevelHierarchy"/>
    <dgm:cxn modelId="{62CD4EF1-CC74-4DA2-9DEF-CF25180F5D87}" type="presParOf" srcId="{FF605446-2FF5-4582-9DE1-73DB2B34EE99}" destId="{62440AD2-5F42-43BB-9E39-2FCC33600A4F}" srcOrd="0" destOrd="0" presId="urn:microsoft.com/office/officeart/2008/layout/HorizontalMultiLevelHierarchy"/>
    <dgm:cxn modelId="{F18009F0-6E8D-4AE7-B80B-94160C6B1CDD}" type="presParOf" srcId="{FF605446-2FF5-4582-9DE1-73DB2B34EE99}" destId="{FB0B2005-BBEF-4D12-9C4E-28A25471DE17}" srcOrd="1" destOrd="0" presId="urn:microsoft.com/office/officeart/2008/layout/HorizontalMultiLevelHierarchy"/>
    <dgm:cxn modelId="{0B89030F-306A-483A-93AA-F62D0496431E}" type="presParOf" srcId="{FB0B2005-BBEF-4D12-9C4E-28A25471DE17}" destId="{4EB5C69D-0640-4DB7-8474-31D16E77BBB0}" srcOrd="0" destOrd="0" presId="urn:microsoft.com/office/officeart/2008/layout/HorizontalMultiLevelHierarchy"/>
    <dgm:cxn modelId="{16888BF3-83D0-4219-A033-1469EC643441}" type="presParOf" srcId="{4EB5C69D-0640-4DB7-8474-31D16E77BBB0}" destId="{7F9487AE-DCD1-4BDD-B684-2DFCF8BCD381}" srcOrd="0" destOrd="0" presId="urn:microsoft.com/office/officeart/2008/layout/HorizontalMultiLevelHierarchy"/>
    <dgm:cxn modelId="{93842253-C430-4556-A942-BD6D3659087D}" type="presParOf" srcId="{FB0B2005-BBEF-4D12-9C4E-28A25471DE17}" destId="{37BD7B29-F596-43D2-AAC1-532DE5CCBAAF}" srcOrd="1" destOrd="0" presId="urn:microsoft.com/office/officeart/2008/layout/HorizontalMultiLevelHierarchy"/>
    <dgm:cxn modelId="{C8BDF9A0-7008-459D-BE89-93A51F487BD0}" type="presParOf" srcId="{37BD7B29-F596-43D2-AAC1-532DE5CCBAAF}" destId="{9F8B010D-B14E-483B-822F-5B87F314267E}" srcOrd="0" destOrd="0" presId="urn:microsoft.com/office/officeart/2008/layout/HorizontalMultiLevelHierarchy"/>
    <dgm:cxn modelId="{0A3958C1-0CE4-4CCD-9DD0-00B662D2C3D8}" type="presParOf" srcId="{37BD7B29-F596-43D2-AAC1-532DE5CCBAAF}" destId="{BF2C4452-8C82-4829-B83D-2011F4A9FC23}" srcOrd="1" destOrd="0" presId="urn:microsoft.com/office/officeart/2008/layout/HorizontalMultiLevelHierarchy"/>
    <dgm:cxn modelId="{73B1B5A4-BFF5-4824-8297-82204DB77478}" type="presParOf" srcId="{FB0B2005-BBEF-4D12-9C4E-28A25471DE17}" destId="{E597C3C4-336B-48E1-999E-915DB7034795}" srcOrd="2" destOrd="0" presId="urn:microsoft.com/office/officeart/2008/layout/HorizontalMultiLevelHierarchy"/>
    <dgm:cxn modelId="{AB2D707F-B95A-4184-B0B3-111D2240CF3C}" type="presParOf" srcId="{E597C3C4-336B-48E1-999E-915DB7034795}" destId="{A8546962-4D26-4307-B34F-B4D25B5155DD}" srcOrd="0" destOrd="0" presId="urn:microsoft.com/office/officeart/2008/layout/HorizontalMultiLevelHierarchy"/>
    <dgm:cxn modelId="{67ACC393-3818-4528-9A19-F1D02B2B4AFA}" type="presParOf" srcId="{FB0B2005-BBEF-4D12-9C4E-28A25471DE17}" destId="{55BE559C-84FD-474A-9D2E-538CC805D436}" srcOrd="3" destOrd="0" presId="urn:microsoft.com/office/officeart/2008/layout/HorizontalMultiLevelHierarchy"/>
    <dgm:cxn modelId="{C53B4CA3-9D6F-4BD0-B90D-4AEFC19E47D4}" type="presParOf" srcId="{55BE559C-84FD-474A-9D2E-538CC805D436}" destId="{99D953BE-08E9-4B21-862E-94B751C2218C}" srcOrd="0" destOrd="0" presId="urn:microsoft.com/office/officeart/2008/layout/HorizontalMultiLevelHierarchy"/>
    <dgm:cxn modelId="{57275D9A-587D-4DE9-9558-F4EBF081D53D}" type="presParOf" srcId="{55BE559C-84FD-474A-9D2E-538CC805D436}" destId="{9AC8FCD7-CC20-43B8-BDAC-F19589950005}" srcOrd="1" destOrd="0" presId="urn:microsoft.com/office/officeart/2008/layout/HorizontalMultiLevelHierarchy"/>
    <dgm:cxn modelId="{0E80E135-7386-4A3A-8095-AACB54B0E35A}" type="presParOf" srcId="{FB0B2005-BBEF-4D12-9C4E-28A25471DE17}" destId="{A324A088-0BF5-47BB-84DA-4C982D9D2AF2}" srcOrd="4" destOrd="0" presId="urn:microsoft.com/office/officeart/2008/layout/HorizontalMultiLevelHierarchy"/>
    <dgm:cxn modelId="{8D1B4DED-BEE4-4419-9DE3-19CC43CBB923}" type="presParOf" srcId="{A324A088-0BF5-47BB-84DA-4C982D9D2AF2}" destId="{126FF164-930E-4C50-9F90-430A3F8FD936}" srcOrd="0" destOrd="0" presId="urn:microsoft.com/office/officeart/2008/layout/HorizontalMultiLevelHierarchy"/>
    <dgm:cxn modelId="{FA3DCCF6-E79E-426A-824B-64BD45D37E8B}" type="presParOf" srcId="{FB0B2005-BBEF-4D12-9C4E-28A25471DE17}" destId="{028392FE-8A9B-44B0-AB21-05C3C9D774E6}" srcOrd="5" destOrd="0" presId="urn:microsoft.com/office/officeart/2008/layout/HorizontalMultiLevelHierarchy"/>
    <dgm:cxn modelId="{29010C41-C942-46F2-B419-8554C2185D67}" type="presParOf" srcId="{028392FE-8A9B-44B0-AB21-05C3C9D774E6}" destId="{FDD0ED59-C76F-4E93-913A-C668FA049A0F}" srcOrd="0" destOrd="0" presId="urn:microsoft.com/office/officeart/2008/layout/HorizontalMultiLevelHierarchy"/>
    <dgm:cxn modelId="{66B77719-9165-4F3F-A858-F6CB624E8156}" type="presParOf" srcId="{028392FE-8A9B-44B0-AB21-05C3C9D774E6}" destId="{DA318DF5-3778-46A4-ADA4-3C64131F0E12}" srcOrd="1" destOrd="0" presId="urn:microsoft.com/office/officeart/2008/layout/HorizontalMultiLevelHierarchy"/>
    <dgm:cxn modelId="{367A3F0B-248D-4959-820F-A2504B307AE5}" type="presParOf" srcId="{FB0B2005-BBEF-4D12-9C4E-28A25471DE17}" destId="{46D907CD-9A2D-4ADF-9B5B-F0F306D0C713}" srcOrd="6" destOrd="0" presId="urn:microsoft.com/office/officeart/2008/layout/HorizontalMultiLevelHierarchy"/>
    <dgm:cxn modelId="{8A37A2E8-558D-42F6-A90B-B8E5F439033B}" type="presParOf" srcId="{46D907CD-9A2D-4ADF-9B5B-F0F306D0C713}" destId="{460E7658-6808-4066-9E18-C43B392CA6C4}" srcOrd="0" destOrd="0" presId="urn:microsoft.com/office/officeart/2008/layout/HorizontalMultiLevelHierarchy"/>
    <dgm:cxn modelId="{88C40108-F182-4812-A6E5-46E63E336C98}" type="presParOf" srcId="{FB0B2005-BBEF-4D12-9C4E-28A25471DE17}" destId="{84339896-D46F-4F4F-A132-914636391A01}" srcOrd="7" destOrd="0" presId="urn:microsoft.com/office/officeart/2008/layout/HorizontalMultiLevelHierarchy"/>
    <dgm:cxn modelId="{AB9EB1C2-77D3-4548-A48A-26DF8D188CA9}" type="presParOf" srcId="{84339896-D46F-4F4F-A132-914636391A01}" destId="{194599F4-3907-4E06-B663-3B6349F86F4E}" srcOrd="0" destOrd="0" presId="urn:microsoft.com/office/officeart/2008/layout/HorizontalMultiLevelHierarchy"/>
    <dgm:cxn modelId="{EB7FC35E-4A73-45FC-B04A-55BABAAA622D}" type="presParOf" srcId="{84339896-D46F-4F4F-A132-914636391A01}" destId="{EA97E63A-734C-46A1-A94C-BC6A8FB2979B}" srcOrd="1" destOrd="0" presId="urn:microsoft.com/office/officeart/2008/layout/HorizontalMultiLevelHierarchy"/>
    <dgm:cxn modelId="{73CC2C68-A5B9-4A77-9605-A64DA2325296}" type="presParOf" srcId="{FB0B2005-BBEF-4D12-9C4E-28A25471DE17}" destId="{6C2BBFF1-29A1-4506-948E-F73256431591}" srcOrd="8" destOrd="0" presId="urn:microsoft.com/office/officeart/2008/layout/HorizontalMultiLevelHierarchy"/>
    <dgm:cxn modelId="{0DFA70C3-9B3A-4EF3-8310-902974751A29}" type="presParOf" srcId="{6C2BBFF1-29A1-4506-948E-F73256431591}" destId="{4D2C987F-74D7-4C00-BCF8-65AEE8216A21}" srcOrd="0" destOrd="0" presId="urn:microsoft.com/office/officeart/2008/layout/HorizontalMultiLevelHierarchy"/>
    <dgm:cxn modelId="{CEAB3DBD-F331-418B-A9A5-9DD2874EB314}" type="presParOf" srcId="{FB0B2005-BBEF-4D12-9C4E-28A25471DE17}" destId="{FC1F754A-511A-4FD7-BBCB-C68D7F82345B}" srcOrd="9" destOrd="0" presId="urn:microsoft.com/office/officeart/2008/layout/HorizontalMultiLevelHierarchy"/>
    <dgm:cxn modelId="{E9C3CF1A-E7AE-4938-9F7B-B429292F9804}" type="presParOf" srcId="{FC1F754A-511A-4FD7-BBCB-C68D7F82345B}" destId="{4B51C063-9882-4318-AB79-1B7E34F23459}" srcOrd="0" destOrd="0" presId="urn:microsoft.com/office/officeart/2008/layout/HorizontalMultiLevelHierarchy"/>
    <dgm:cxn modelId="{96526A30-FA45-4D6B-BFC3-7025654F29A1}" type="presParOf" srcId="{FC1F754A-511A-4FD7-BBCB-C68D7F82345B}" destId="{95E0CBBB-DFCF-49CF-B143-51587920303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Реформирование и модернизация жилищно-коммунального хозяйства и повышение энергетической эффективности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175 895,7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Доступность коммунально-бытовых услуг для населения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763 701,4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Северо-Енисейском районе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5 823,5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05632909-A838-444C-AD3B-D7443509FAA3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Участие в организации деятельности по обращению с твердыми коммунальными отходами на территории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2 337,5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CF58CCD-47FE-4817-8980-B9127315E422}" type="parTrans" cxnId="{09C4BFD8-BC3E-4D4B-B510-06E9A72C8634}">
      <dgm:prSet/>
      <dgm:spPr/>
      <dgm:t>
        <a:bodyPr/>
        <a:lstStyle/>
        <a:p>
          <a:endParaRPr lang="ru-RU"/>
        </a:p>
      </dgm:t>
    </dgm:pt>
    <dgm:pt modelId="{C6FE2A9F-75CA-4988-A205-F1F67C4DF9F7}" type="sibTrans" cxnId="{09C4BFD8-BC3E-4D4B-B510-06E9A72C863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ScaleY="120186" custLinFactNeighborX="-80445" custLinFactNeighborY="-33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4" custScaleY="88558" custLinFactNeighborX="-80662" custLinFactNeighborY="-44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4" custLinFactNeighborX="-80662" custLinFactNeighborY="-57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64DA1F26-6BFD-4150-AE4D-CFC7BB63DFDD}" type="pres">
      <dgm:prSet presAssocID="{CCF58CCD-47FE-4817-8980-B9127315E42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13CB323-96E8-4415-BD30-C85D726EE934}" type="pres">
      <dgm:prSet presAssocID="{CCF58CCD-47FE-4817-8980-B9127315E42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30A547-49D3-47D2-A43F-0B12C734C1C6}" type="pres">
      <dgm:prSet presAssocID="{05632909-A838-444C-AD3B-D7443509FAA3}" presName="root2" presStyleCnt="0"/>
      <dgm:spPr/>
    </dgm:pt>
    <dgm:pt modelId="{93C33CAE-EC9E-4962-A337-F3C81A65ACF1}" type="pres">
      <dgm:prSet presAssocID="{05632909-A838-444C-AD3B-D7443509FAA3}" presName="LevelTwoTextNode" presStyleLbl="node2" presStyleIdx="3" presStyleCnt="4" custLinFactNeighborX="-80662" custLinFactNeighborY="13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8328F0-D4E9-4C6C-A0E3-74CFF366FE4E}" type="pres">
      <dgm:prSet presAssocID="{05632909-A838-444C-AD3B-D7443509FAA3}" presName="level3hierChild" presStyleCnt="0"/>
      <dgm:spPr/>
    </dgm:pt>
  </dgm:ptLst>
  <dgm:cxnLst>
    <dgm:cxn modelId="{90ABE56B-B5C4-4B1D-A325-33EF631908EE}" type="presOf" srcId="{CCF58CCD-47FE-4817-8980-B9127315E422}" destId="{64DA1F26-6BFD-4150-AE4D-CFC7BB63DFDD}" srcOrd="0" destOrd="0" presId="urn:microsoft.com/office/officeart/2008/layout/HorizontalMultiLevelHierarchy"/>
    <dgm:cxn modelId="{B6F110B3-B621-4C8A-9E69-5696B2C4F24A}" type="presOf" srcId="{7A0D34FF-4450-4439-8442-963A1B34B589}" destId="{4EB5C69D-0640-4DB7-8474-31D16E77BBB0}" srcOrd="0" destOrd="0" presId="urn:microsoft.com/office/officeart/2008/layout/HorizontalMultiLevelHierarchy"/>
    <dgm:cxn modelId="{718775E9-1EE6-41BF-955A-0C859885623C}" type="presOf" srcId="{01784CB1-5FF2-4923-9268-E48D5050269B}" destId="{A324A088-0BF5-47BB-84DA-4C982D9D2AF2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C453835D-D033-47C5-8353-A4332200FC5E}" type="presOf" srcId="{19CF11E3-380E-48F2-89E9-879FB97AB162}" destId="{62440AD2-5F42-43BB-9E39-2FCC33600A4F}" srcOrd="0" destOrd="0" presId="urn:microsoft.com/office/officeart/2008/layout/HorizontalMultiLevelHierarchy"/>
    <dgm:cxn modelId="{C79D5FB5-3143-4A4F-88F9-455158376558}" type="presOf" srcId="{CA7C17D0-4058-46FF-AE83-236C1802E17C}" destId="{9F8B010D-B14E-483B-822F-5B87F314267E}" srcOrd="0" destOrd="0" presId="urn:microsoft.com/office/officeart/2008/layout/HorizontalMultiLevelHierarchy"/>
    <dgm:cxn modelId="{B0C9615E-2F10-4639-A6E3-02F48DCCAF8B}" type="presOf" srcId="{01784CB1-5FF2-4923-9268-E48D5050269B}" destId="{126FF164-930E-4C50-9F90-430A3F8FD936}" srcOrd="1" destOrd="0" presId="urn:microsoft.com/office/officeart/2008/layout/HorizontalMultiLevelHierarchy"/>
    <dgm:cxn modelId="{09C4BFD8-BC3E-4D4B-B510-06E9A72C8634}" srcId="{19CF11E3-380E-48F2-89E9-879FB97AB162}" destId="{05632909-A838-444C-AD3B-D7443509FAA3}" srcOrd="3" destOrd="0" parTransId="{CCF58CCD-47FE-4817-8980-B9127315E422}" sibTransId="{C6FE2A9F-75CA-4988-A205-F1F67C4DF9F7}"/>
    <dgm:cxn modelId="{582ACB3D-06A9-4F56-BF86-9ABDC01D4944}" type="presOf" srcId="{98C8023F-2C9D-48A0-8EED-673CFAACDED8}" destId="{E597C3C4-336B-48E1-999E-915DB7034795}" srcOrd="0" destOrd="0" presId="urn:microsoft.com/office/officeart/2008/layout/HorizontalMultiLevelHierarchy"/>
    <dgm:cxn modelId="{95A939DF-E1DB-4095-855C-CD5B79173C9D}" type="presOf" srcId="{CF2876CA-A731-4B2A-9BB1-41AD9346C48E}" destId="{FDD0ED59-C76F-4E93-913A-C668FA049A0F}" srcOrd="0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C2E83D60-F879-4BD7-BD2B-693F3BBA1E3B}" type="presOf" srcId="{CCF58CCD-47FE-4817-8980-B9127315E422}" destId="{513CB323-96E8-4415-BD30-C85D726EE934}" srcOrd="1" destOrd="0" presId="urn:microsoft.com/office/officeart/2008/layout/HorizontalMultiLevelHierarchy"/>
    <dgm:cxn modelId="{F1BE53AD-31F0-4E98-838C-B208550D81E0}" type="presOf" srcId="{05632909-A838-444C-AD3B-D7443509FAA3}" destId="{93C33CAE-EC9E-4962-A337-F3C81A65ACF1}" srcOrd="0" destOrd="0" presId="urn:microsoft.com/office/officeart/2008/layout/HorizontalMultiLevelHierarchy"/>
    <dgm:cxn modelId="{540DD903-79DA-4BF4-98F9-9FC9DA94AC22}" type="presOf" srcId="{81553E28-EA2C-43B8-AB59-43B4B79E1F35}" destId="{3F1357B4-9E5E-44E0-B461-7288E6C0409A}" srcOrd="0" destOrd="0" presId="urn:microsoft.com/office/officeart/2008/layout/HorizontalMultiLevelHierarchy"/>
    <dgm:cxn modelId="{F0234062-F476-4B62-AD1D-6DE354664F20}" type="presOf" srcId="{363FED4A-B0C1-4BB8-A643-7E81140739A4}" destId="{99D953BE-08E9-4B21-862E-94B751C2218C}" srcOrd="0" destOrd="0" presId="urn:microsoft.com/office/officeart/2008/layout/HorizontalMultiLevelHierarchy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A8928278-C665-49A3-8ADE-8185A3462CDB}" type="presOf" srcId="{98C8023F-2C9D-48A0-8EED-673CFAACDED8}" destId="{A8546962-4D26-4307-B34F-B4D25B5155DD}" srcOrd="1" destOrd="0" presId="urn:microsoft.com/office/officeart/2008/layout/HorizontalMultiLevelHierarchy"/>
    <dgm:cxn modelId="{6202BB24-3BBD-4A8B-AFC4-9465BA057C7A}" type="presOf" srcId="{7A0D34FF-4450-4439-8442-963A1B34B589}" destId="{7F9487AE-DCD1-4BDD-B684-2DFCF8BCD381}" srcOrd="1" destOrd="0" presId="urn:microsoft.com/office/officeart/2008/layout/HorizontalMultiLevelHierarchy"/>
    <dgm:cxn modelId="{71599A0D-B9A5-4A15-895C-8BC780B58DCA}" type="presParOf" srcId="{3F1357B4-9E5E-44E0-B461-7288E6C0409A}" destId="{FF605446-2FF5-4582-9DE1-73DB2B34EE99}" srcOrd="0" destOrd="0" presId="urn:microsoft.com/office/officeart/2008/layout/HorizontalMultiLevelHierarchy"/>
    <dgm:cxn modelId="{C81BDCFB-A598-4D2A-A548-81C72F8E67AD}" type="presParOf" srcId="{FF605446-2FF5-4582-9DE1-73DB2B34EE99}" destId="{62440AD2-5F42-43BB-9E39-2FCC33600A4F}" srcOrd="0" destOrd="0" presId="urn:microsoft.com/office/officeart/2008/layout/HorizontalMultiLevelHierarchy"/>
    <dgm:cxn modelId="{A9AE26E9-F08F-40DE-B3EC-657D9A9E0A7E}" type="presParOf" srcId="{FF605446-2FF5-4582-9DE1-73DB2B34EE99}" destId="{FB0B2005-BBEF-4D12-9C4E-28A25471DE17}" srcOrd="1" destOrd="0" presId="urn:microsoft.com/office/officeart/2008/layout/HorizontalMultiLevelHierarchy"/>
    <dgm:cxn modelId="{856A5377-4556-410F-B41C-3DA2867047AC}" type="presParOf" srcId="{FB0B2005-BBEF-4D12-9C4E-28A25471DE17}" destId="{4EB5C69D-0640-4DB7-8474-31D16E77BBB0}" srcOrd="0" destOrd="0" presId="urn:microsoft.com/office/officeart/2008/layout/HorizontalMultiLevelHierarchy"/>
    <dgm:cxn modelId="{E9B424F3-B821-4BD2-ACC3-5928F4E8B041}" type="presParOf" srcId="{4EB5C69D-0640-4DB7-8474-31D16E77BBB0}" destId="{7F9487AE-DCD1-4BDD-B684-2DFCF8BCD381}" srcOrd="0" destOrd="0" presId="urn:microsoft.com/office/officeart/2008/layout/HorizontalMultiLevelHierarchy"/>
    <dgm:cxn modelId="{2B396B6F-0B96-4F81-A310-EABF0A0A4201}" type="presParOf" srcId="{FB0B2005-BBEF-4D12-9C4E-28A25471DE17}" destId="{37BD7B29-F596-43D2-AAC1-532DE5CCBAAF}" srcOrd="1" destOrd="0" presId="urn:microsoft.com/office/officeart/2008/layout/HorizontalMultiLevelHierarchy"/>
    <dgm:cxn modelId="{2745C605-27B7-47C3-9163-020FC9002405}" type="presParOf" srcId="{37BD7B29-F596-43D2-AAC1-532DE5CCBAAF}" destId="{9F8B010D-B14E-483B-822F-5B87F314267E}" srcOrd="0" destOrd="0" presId="urn:microsoft.com/office/officeart/2008/layout/HorizontalMultiLevelHierarchy"/>
    <dgm:cxn modelId="{1C3B8282-6589-4E2B-BF59-B87A1B3C7EB1}" type="presParOf" srcId="{37BD7B29-F596-43D2-AAC1-532DE5CCBAAF}" destId="{BF2C4452-8C82-4829-B83D-2011F4A9FC23}" srcOrd="1" destOrd="0" presId="urn:microsoft.com/office/officeart/2008/layout/HorizontalMultiLevelHierarchy"/>
    <dgm:cxn modelId="{EE9C5B7A-EDB9-4FC1-99CB-8A5CF1A7265A}" type="presParOf" srcId="{FB0B2005-BBEF-4D12-9C4E-28A25471DE17}" destId="{E597C3C4-336B-48E1-999E-915DB7034795}" srcOrd="2" destOrd="0" presId="urn:microsoft.com/office/officeart/2008/layout/HorizontalMultiLevelHierarchy"/>
    <dgm:cxn modelId="{575093E7-F4B9-47F4-9550-99528706A850}" type="presParOf" srcId="{E597C3C4-336B-48E1-999E-915DB7034795}" destId="{A8546962-4D26-4307-B34F-B4D25B5155DD}" srcOrd="0" destOrd="0" presId="urn:microsoft.com/office/officeart/2008/layout/HorizontalMultiLevelHierarchy"/>
    <dgm:cxn modelId="{8BBC653F-E217-4AF9-B1D1-739B51A1FA0B}" type="presParOf" srcId="{FB0B2005-BBEF-4D12-9C4E-28A25471DE17}" destId="{55BE559C-84FD-474A-9D2E-538CC805D436}" srcOrd="3" destOrd="0" presId="urn:microsoft.com/office/officeart/2008/layout/HorizontalMultiLevelHierarchy"/>
    <dgm:cxn modelId="{D2FB9009-D830-430A-A9C3-E57EE408EBB5}" type="presParOf" srcId="{55BE559C-84FD-474A-9D2E-538CC805D436}" destId="{99D953BE-08E9-4B21-862E-94B751C2218C}" srcOrd="0" destOrd="0" presId="urn:microsoft.com/office/officeart/2008/layout/HorizontalMultiLevelHierarchy"/>
    <dgm:cxn modelId="{A09C47F2-F3C0-476D-87A2-D6C5FE8017A7}" type="presParOf" srcId="{55BE559C-84FD-474A-9D2E-538CC805D436}" destId="{9AC8FCD7-CC20-43B8-BDAC-F19589950005}" srcOrd="1" destOrd="0" presId="urn:microsoft.com/office/officeart/2008/layout/HorizontalMultiLevelHierarchy"/>
    <dgm:cxn modelId="{8F963768-1879-4A07-A6A9-E723F12B68E4}" type="presParOf" srcId="{FB0B2005-BBEF-4D12-9C4E-28A25471DE17}" destId="{A324A088-0BF5-47BB-84DA-4C982D9D2AF2}" srcOrd="4" destOrd="0" presId="urn:microsoft.com/office/officeart/2008/layout/HorizontalMultiLevelHierarchy"/>
    <dgm:cxn modelId="{E1614524-89F5-4D0D-834C-2CA6A7B8F071}" type="presParOf" srcId="{A324A088-0BF5-47BB-84DA-4C982D9D2AF2}" destId="{126FF164-930E-4C50-9F90-430A3F8FD936}" srcOrd="0" destOrd="0" presId="urn:microsoft.com/office/officeart/2008/layout/HorizontalMultiLevelHierarchy"/>
    <dgm:cxn modelId="{A3B04841-A126-457B-9060-B9AF868C07AC}" type="presParOf" srcId="{FB0B2005-BBEF-4D12-9C4E-28A25471DE17}" destId="{028392FE-8A9B-44B0-AB21-05C3C9D774E6}" srcOrd="5" destOrd="0" presId="urn:microsoft.com/office/officeart/2008/layout/HorizontalMultiLevelHierarchy"/>
    <dgm:cxn modelId="{21E6357D-2B77-48F3-B8EF-A9E910F7EA3E}" type="presParOf" srcId="{028392FE-8A9B-44B0-AB21-05C3C9D774E6}" destId="{FDD0ED59-C76F-4E93-913A-C668FA049A0F}" srcOrd="0" destOrd="0" presId="urn:microsoft.com/office/officeart/2008/layout/HorizontalMultiLevelHierarchy"/>
    <dgm:cxn modelId="{2758A574-979D-4C7A-9546-E66C4583B5F1}" type="presParOf" srcId="{028392FE-8A9B-44B0-AB21-05C3C9D774E6}" destId="{DA318DF5-3778-46A4-ADA4-3C64131F0E12}" srcOrd="1" destOrd="0" presId="urn:microsoft.com/office/officeart/2008/layout/HorizontalMultiLevelHierarchy"/>
    <dgm:cxn modelId="{24FDACBE-1B29-4E5A-8D3D-E14DFAC15EBB}" type="presParOf" srcId="{FB0B2005-BBEF-4D12-9C4E-28A25471DE17}" destId="{64DA1F26-6BFD-4150-AE4D-CFC7BB63DFDD}" srcOrd="6" destOrd="0" presId="urn:microsoft.com/office/officeart/2008/layout/HorizontalMultiLevelHierarchy"/>
    <dgm:cxn modelId="{4E8BFF6E-B78C-4214-A4D2-BF9A2EFD6233}" type="presParOf" srcId="{64DA1F26-6BFD-4150-AE4D-CFC7BB63DFDD}" destId="{513CB323-96E8-4415-BD30-C85D726EE934}" srcOrd="0" destOrd="0" presId="urn:microsoft.com/office/officeart/2008/layout/HorizontalMultiLevelHierarchy"/>
    <dgm:cxn modelId="{48F85353-1BD7-4428-9072-5DBC496FC335}" type="presParOf" srcId="{FB0B2005-BBEF-4D12-9C4E-28A25471DE17}" destId="{1D30A547-49D3-47D2-A43F-0B12C734C1C6}" srcOrd="7" destOrd="0" presId="urn:microsoft.com/office/officeart/2008/layout/HorizontalMultiLevelHierarchy"/>
    <dgm:cxn modelId="{675DCEEC-0AC9-426E-9DBA-5D3E8CCFBF6B}" type="presParOf" srcId="{1D30A547-49D3-47D2-A43F-0B12C734C1C6}" destId="{93C33CAE-EC9E-4962-A337-F3C81A65ACF1}" srcOrd="0" destOrd="0" presId="urn:microsoft.com/office/officeart/2008/layout/HorizontalMultiLevelHierarchy"/>
    <dgm:cxn modelId="{E11DB905-330E-439A-B118-F1F71683C0B3}" type="presParOf" srcId="{1D30A547-49D3-47D2-A43F-0B12C734C1C6}" destId="{E08328F0-D4E9-4C6C-A0E3-74CFF366FE4E}" srcOrd="1" destOrd="0" presId="urn:microsoft.com/office/officeart/2008/layout/HorizontalMultiLevelHierarchy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93B99-4B4B-4488-ACB8-C4736A308AE7}">
      <dsp:nvSpPr>
        <dsp:cNvPr id="0" name=""/>
        <dsp:cNvSpPr/>
      </dsp:nvSpPr>
      <dsp:spPr>
        <a:xfrm>
          <a:off x="0" y="0"/>
          <a:ext cx="3881231" cy="998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 на прибыль организаций –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111 684,7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31" y="29231"/>
        <a:ext cx="2687509" cy="939568"/>
      </dsp:txXfrm>
    </dsp:sp>
    <dsp:sp modelId="{B0D87F97-87F5-4364-BA20-566A8910116D}">
      <dsp:nvSpPr>
        <dsp:cNvPr id="0" name=""/>
        <dsp:cNvSpPr/>
      </dsp:nvSpPr>
      <dsp:spPr>
        <a:xfrm>
          <a:off x="289832" y="1136646"/>
          <a:ext cx="3881231" cy="998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 –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3 603,9</a:t>
          </a:r>
        </a:p>
      </dsp:txBody>
      <dsp:txXfrm>
        <a:off x="319063" y="1165877"/>
        <a:ext cx="2884216" cy="939568"/>
      </dsp:txXfrm>
    </dsp:sp>
    <dsp:sp modelId="{A12D702D-9CFD-4506-BAC2-DFA9F9B3F5C9}">
      <dsp:nvSpPr>
        <dsp:cNvPr id="0" name=""/>
        <dsp:cNvSpPr/>
      </dsp:nvSpPr>
      <dsp:spPr>
        <a:xfrm>
          <a:off x="579664" y="2273292"/>
          <a:ext cx="3881231" cy="9980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 – 705,0</a:t>
          </a:r>
        </a:p>
      </dsp:txBody>
      <dsp:txXfrm>
        <a:off x="608895" y="2302523"/>
        <a:ext cx="2884216" cy="939568"/>
      </dsp:txXfrm>
    </dsp:sp>
    <dsp:sp modelId="{075F963B-1C32-44EF-9F2A-0418524BFC32}">
      <dsp:nvSpPr>
        <dsp:cNvPr id="0" name=""/>
        <dsp:cNvSpPr/>
      </dsp:nvSpPr>
      <dsp:spPr>
        <a:xfrm>
          <a:off x="827579" y="3384379"/>
          <a:ext cx="3881231" cy="9980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госпошлина за выдачу органом местного самоуправления специального разрешения на движение транспортных средств, осуществляющих перевозки опасных, тяжеловесных и (или) крупногабаритных грузов – 238,8</a:t>
          </a:r>
        </a:p>
      </dsp:txBody>
      <dsp:txXfrm>
        <a:off x="856810" y="3413610"/>
        <a:ext cx="2884216" cy="939568"/>
      </dsp:txXfrm>
    </dsp:sp>
    <dsp:sp modelId="{EEA4CFDD-DE6F-4E77-AAAA-B2DD0BD2C822}">
      <dsp:nvSpPr>
        <dsp:cNvPr id="0" name=""/>
        <dsp:cNvSpPr/>
      </dsp:nvSpPr>
      <dsp:spPr>
        <a:xfrm>
          <a:off x="971593" y="4536505"/>
          <a:ext cx="3881231" cy="9980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Прочие безвозмездные поступления (средства  физических лиц) – 10,5</a:t>
          </a:r>
        </a:p>
      </dsp:txBody>
      <dsp:txXfrm>
        <a:off x="1000824" y="4565736"/>
        <a:ext cx="2884216" cy="939568"/>
      </dsp:txXfrm>
    </dsp:sp>
    <dsp:sp modelId="{9A07EDD5-328C-46B0-9760-447C4B79D567}">
      <dsp:nvSpPr>
        <dsp:cNvPr id="0" name=""/>
        <dsp:cNvSpPr/>
      </dsp:nvSpPr>
      <dsp:spPr>
        <a:xfrm>
          <a:off x="3232511" y="729117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378473" y="729117"/>
        <a:ext cx="356796" cy="488162"/>
      </dsp:txXfrm>
    </dsp:sp>
    <dsp:sp modelId="{5AE7FBF2-313D-4513-B081-A84973FC43DF}">
      <dsp:nvSpPr>
        <dsp:cNvPr id="0" name=""/>
        <dsp:cNvSpPr/>
      </dsp:nvSpPr>
      <dsp:spPr>
        <a:xfrm>
          <a:off x="3522343" y="1865763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668305" y="1865763"/>
        <a:ext cx="356796" cy="488162"/>
      </dsp:txXfrm>
    </dsp:sp>
    <dsp:sp modelId="{B2A73A7C-B293-4E39-ABE2-E5505E1C759B}">
      <dsp:nvSpPr>
        <dsp:cNvPr id="0" name=""/>
        <dsp:cNvSpPr/>
      </dsp:nvSpPr>
      <dsp:spPr>
        <a:xfrm>
          <a:off x="3812175" y="2985775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958137" y="2985775"/>
        <a:ext cx="356796" cy="488162"/>
      </dsp:txXfrm>
    </dsp:sp>
    <dsp:sp modelId="{9B097A9E-FD59-4B51-8A19-9C17062FC11F}">
      <dsp:nvSpPr>
        <dsp:cNvPr id="0" name=""/>
        <dsp:cNvSpPr/>
      </dsp:nvSpPr>
      <dsp:spPr>
        <a:xfrm>
          <a:off x="4102007" y="4133511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>
            <a:solidFill>
              <a:schemeClr val="tx1"/>
            </a:solidFill>
          </a:endParaRPr>
        </a:p>
      </dsp:txBody>
      <dsp:txXfrm>
        <a:off x="4247969" y="4133511"/>
        <a:ext cx="356796" cy="4881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2AC6-E201-4D3A-BC73-911E6D556B64}">
      <dsp:nvSpPr>
        <dsp:cNvPr id="0" name=""/>
        <dsp:cNvSpPr/>
      </dsp:nvSpPr>
      <dsp:spPr>
        <a:xfrm>
          <a:off x="1036680" y="2236605"/>
          <a:ext cx="475488" cy="894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44" y="0"/>
              </a:lnTo>
              <a:lnTo>
                <a:pt x="237744" y="894331"/>
              </a:lnTo>
              <a:lnTo>
                <a:pt x="475488" y="894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9102" y="2658449"/>
        <a:ext cx="50643" cy="50643"/>
      </dsp:txXfrm>
    </dsp:sp>
    <dsp:sp modelId="{4BF9BC64-83C5-451F-949D-BD5C6ABDCF9C}">
      <dsp:nvSpPr>
        <dsp:cNvPr id="0" name=""/>
        <dsp:cNvSpPr/>
      </dsp:nvSpPr>
      <dsp:spPr>
        <a:xfrm>
          <a:off x="1036680" y="2007476"/>
          <a:ext cx="475488" cy="229129"/>
        </a:xfrm>
        <a:custGeom>
          <a:avLst/>
          <a:gdLst/>
          <a:ahLst/>
          <a:cxnLst/>
          <a:rect l="0" t="0" r="0" b="0"/>
          <a:pathLst>
            <a:path>
              <a:moveTo>
                <a:pt x="0" y="229129"/>
              </a:moveTo>
              <a:lnTo>
                <a:pt x="237744" y="229129"/>
              </a:lnTo>
              <a:lnTo>
                <a:pt x="237744" y="0"/>
              </a:lnTo>
              <a:lnTo>
                <a:pt x="475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1228" y="2108845"/>
        <a:ext cx="26390" cy="26390"/>
      </dsp:txXfrm>
    </dsp:sp>
    <dsp:sp modelId="{F405756D-00B2-45DD-A48B-726025D170FF}">
      <dsp:nvSpPr>
        <dsp:cNvPr id="0" name=""/>
        <dsp:cNvSpPr/>
      </dsp:nvSpPr>
      <dsp:spPr>
        <a:xfrm>
          <a:off x="1036680" y="927352"/>
          <a:ext cx="475488" cy="1309253"/>
        </a:xfrm>
        <a:custGeom>
          <a:avLst/>
          <a:gdLst/>
          <a:ahLst/>
          <a:cxnLst/>
          <a:rect l="0" t="0" r="0" b="0"/>
          <a:pathLst>
            <a:path>
              <a:moveTo>
                <a:pt x="0" y="1309253"/>
              </a:moveTo>
              <a:lnTo>
                <a:pt x="237744" y="1309253"/>
              </a:lnTo>
              <a:lnTo>
                <a:pt x="237744" y="0"/>
              </a:lnTo>
              <a:lnTo>
                <a:pt x="475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9601" y="1547155"/>
        <a:ext cx="69646" cy="69646"/>
      </dsp:txXfrm>
    </dsp:sp>
    <dsp:sp modelId="{D25EA9D2-EE4A-4B08-A8E1-CC3EA6FDEB09}">
      <dsp:nvSpPr>
        <dsp:cNvPr id="0" name=""/>
        <dsp:cNvSpPr/>
      </dsp:nvSpPr>
      <dsp:spPr>
        <a:xfrm rot="16200000">
          <a:off x="-1614509" y="1813306"/>
          <a:ext cx="4455780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614509" y="1813306"/>
        <a:ext cx="4455780" cy="846598"/>
      </dsp:txXfrm>
    </dsp:sp>
    <dsp:sp modelId="{9C1544FD-D8B7-45D9-98B6-A2E1E70F0582}">
      <dsp:nvSpPr>
        <dsp:cNvPr id="0" name=""/>
        <dsp:cNvSpPr/>
      </dsp:nvSpPr>
      <dsp:spPr>
        <a:xfrm>
          <a:off x="1512168" y="504053"/>
          <a:ext cx="3385803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предупреждения возникновения и развития чрезвычайных ситуаций природного и техногенного характера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45 180,3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2168" y="504053"/>
        <a:ext cx="3385803" cy="846598"/>
      </dsp:txXfrm>
    </dsp:sp>
    <dsp:sp modelId="{294F7D4B-9F95-4A33-8F96-82DEA8391ADD}">
      <dsp:nvSpPr>
        <dsp:cNvPr id="0" name=""/>
        <dsp:cNvSpPr/>
      </dsp:nvSpPr>
      <dsp:spPr>
        <a:xfrm>
          <a:off x="1512168" y="1584176"/>
          <a:ext cx="3385831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 в населенных пунктах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5 285,3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2168" y="1584176"/>
        <a:ext cx="3385831" cy="846598"/>
      </dsp:txXfrm>
    </dsp:sp>
    <dsp:sp modelId="{F77D81AF-5597-4855-A4C7-79883B2F9772}">
      <dsp:nvSpPr>
        <dsp:cNvPr id="0" name=""/>
        <dsp:cNvSpPr/>
      </dsp:nvSpPr>
      <dsp:spPr>
        <a:xfrm>
          <a:off x="1512168" y="2707638"/>
          <a:ext cx="3363755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331,7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2168" y="2707638"/>
        <a:ext cx="3363755" cy="8465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907CD-9A2D-4ADF-9B5B-F0F306D0C713}">
      <dsp:nvSpPr>
        <dsp:cNvPr id="0" name=""/>
        <dsp:cNvSpPr/>
      </dsp:nvSpPr>
      <dsp:spPr>
        <a:xfrm>
          <a:off x="859932" y="2262981"/>
          <a:ext cx="401679" cy="1786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39" y="0"/>
              </a:lnTo>
              <a:lnTo>
                <a:pt x="200839" y="1786106"/>
              </a:lnTo>
              <a:lnTo>
                <a:pt x="401679" y="1786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15004" y="3110266"/>
        <a:ext cx="91535" cy="91535"/>
      </dsp:txXfrm>
    </dsp:sp>
    <dsp:sp modelId="{A324A088-0BF5-47BB-84DA-4C982D9D2AF2}">
      <dsp:nvSpPr>
        <dsp:cNvPr id="0" name=""/>
        <dsp:cNvSpPr/>
      </dsp:nvSpPr>
      <dsp:spPr>
        <a:xfrm>
          <a:off x="859932" y="2262981"/>
          <a:ext cx="401679" cy="8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39" y="0"/>
              </a:lnTo>
              <a:lnTo>
                <a:pt x="200839" y="882884"/>
              </a:lnTo>
              <a:lnTo>
                <a:pt x="401679" y="882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6523" y="2680174"/>
        <a:ext cx="48498" cy="48498"/>
      </dsp:txXfrm>
    </dsp:sp>
    <dsp:sp modelId="{E597C3C4-336B-48E1-999E-915DB7034795}">
      <dsp:nvSpPr>
        <dsp:cNvPr id="0" name=""/>
        <dsp:cNvSpPr/>
      </dsp:nvSpPr>
      <dsp:spPr>
        <a:xfrm>
          <a:off x="859932" y="2196915"/>
          <a:ext cx="401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066"/>
              </a:moveTo>
              <a:lnTo>
                <a:pt x="200839" y="66066"/>
              </a:lnTo>
              <a:lnTo>
                <a:pt x="200839" y="45720"/>
              </a:lnTo>
              <a:lnTo>
                <a:pt x="40167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50718" y="2232580"/>
        <a:ext cx="20109" cy="20109"/>
      </dsp:txXfrm>
    </dsp:sp>
    <dsp:sp modelId="{4EB5C69D-0640-4DB7-8474-31D16E77BBB0}">
      <dsp:nvSpPr>
        <dsp:cNvPr id="0" name=""/>
        <dsp:cNvSpPr/>
      </dsp:nvSpPr>
      <dsp:spPr>
        <a:xfrm>
          <a:off x="859932" y="1339404"/>
          <a:ext cx="401679" cy="923576"/>
        </a:xfrm>
        <a:custGeom>
          <a:avLst/>
          <a:gdLst/>
          <a:ahLst/>
          <a:cxnLst/>
          <a:rect l="0" t="0" r="0" b="0"/>
          <a:pathLst>
            <a:path>
              <a:moveTo>
                <a:pt x="0" y="923576"/>
              </a:moveTo>
              <a:lnTo>
                <a:pt x="200839" y="923576"/>
              </a:lnTo>
              <a:lnTo>
                <a:pt x="200839" y="0"/>
              </a:lnTo>
              <a:lnTo>
                <a:pt x="4016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5594" y="1776014"/>
        <a:ext cx="50357" cy="50357"/>
      </dsp:txXfrm>
    </dsp:sp>
    <dsp:sp modelId="{62440AD2-5F42-43BB-9E39-2FCC33600A4F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833015" y="1833015"/>
        <a:ext cx="4525963" cy="859932"/>
      </dsp:txXfrm>
    </dsp:sp>
    <dsp:sp modelId="{9F8B010D-B14E-483B-822F-5B87F314267E}">
      <dsp:nvSpPr>
        <dsp:cNvPr id="0" name=""/>
        <dsp:cNvSpPr/>
      </dsp:nvSpPr>
      <dsp:spPr>
        <a:xfrm>
          <a:off x="1261612" y="90943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Сохранение культурного наследия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68 901,1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909438"/>
        <a:ext cx="2820580" cy="859932"/>
      </dsp:txXfrm>
    </dsp:sp>
    <dsp:sp modelId="{99D953BE-08E9-4B21-862E-94B751C2218C}">
      <dsp:nvSpPr>
        <dsp:cNvPr id="0" name=""/>
        <dsp:cNvSpPr/>
      </dsp:nvSpPr>
      <dsp:spPr>
        <a:xfrm>
          <a:off x="1261612" y="1812669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Поддержка искусства и народного творчества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126 696,1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1812669"/>
        <a:ext cx="2820580" cy="859932"/>
      </dsp:txXfrm>
    </dsp:sp>
    <dsp:sp modelId="{FDD0ED59-C76F-4E93-913A-C668FA049A0F}">
      <dsp:nvSpPr>
        <dsp:cNvPr id="0" name=""/>
        <dsp:cNvSpPr/>
      </dsp:nvSpPr>
      <dsp:spPr>
        <a:xfrm>
          <a:off x="1261612" y="2715899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содержания (эксплуатации) имущества муниципальных учреждений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39 412,0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2715899"/>
        <a:ext cx="2820580" cy="859932"/>
      </dsp:txXfrm>
    </dsp:sp>
    <dsp:sp modelId="{194599F4-3907-4E06-B663-3B6349F86F4E}">
      <dsp:nvSpPr>
        <dsp:cNvPr id="0" name=""/>
        <dsp:cNvSpPr/>
      </dsp:nvSpPr>
      <dsp:spPr>
        <a:xfrm>
          <a:off x="1261612" y="361912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29 475,0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3619121"/>
        <a:ext cx="2820580" cy="859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BFF1-29A1-4506-948E-F73256431591}">
      <dsp:nvSpPr>
        <dsp:cNvPr id="0" name=""/>
        <dsp:cNvSpPr/>
      </dsp:nvSpPr>
      <dsp:spPr>
        <a:xfrm>
          <a:off x="859932" y="2262981"/>
          <a:ext cx="462447" cy="1166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223" y="0"/>
              </a:lnTo>
              <a:lnTo>
                <a:pt x="231223" y="1166705"/>
              </a:lnTo>
              <a:lnTo>
                <a:pt x="462447" y="1166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59781" y="2814958"/>
        <a:ext cx="62750" cy="62750"/>
      </dsp:txXfrm>
    </dsp:sp>
    <dsp:sp modelId="{A324A088-0BF5-47BB-84DA-4C982D9D2AF2}">
      <dsp:nvSpPr>
        <dsp:cNvPr id="0" name=""/>
        <dsp:cNvSpPr/>
      </dsp:nvSpPr>
      <dsp:spPr>
        <a:xfrm>
          <a:off x="859932" y="2217261"/>
          <a:ext cx="462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1223" y="45720"/>
              </a:lnTo>
              <a:lnTo>
                <a:pt x="231223" y="117653"/>
              </a:lnTo>
              <a:lnTo>
                <a:pt x="462447" y="117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9456" y="2251281"/>
        <a:ext cx="23400" cy="23400"/>
      </dsp:txXfrm>
    </dsp:sp>
    <dsp:sp modelId="{4EB5C69D-0640-4DB7-8474-31D16E77BBB0}">
      <dsp:nvSpPr>
        <dsp:cNvPr id="0" name=""/>
        <dsp:cNvSpPr/>
      </dsp:nvSpPr>
      <dsp:spPr>
        <a:xfrm>
          <a:off x="859932" y="1259388"/>
          <a:ext cx="462447" cy="1003593"/>
        </a:xfrm>
        <a:custGeom>
          <a:avLst/>
          <a:gdLst/>
          <a:ahLst/>
          <a:cxnLst/>
          <a:rect l="0" t="0" r="0" b="0"/>
          <a:pathLst>
            <a:path>
              <a:moveTo>
                <a:pt x="0" y="1003593"/>
              </a:moveTo>
              <a:lnTo>
                <a:pt x="231223" y="1003593"/>
              </a:lnTo>
              <a:lnTo>
                <a:pt x="231223" y="0"/>
              </a:lnTo>
              <a:lnTo>
                <a:pt x="4624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63531" y="1733559"/>
        <a:ext cx="55250" cy="55250"/>
      </dsp:txXfrm>
    </dsp:sp>
    <dsp:sp modelId="{62440AD2-5F42-43BB-9E39-2FCC33600A4F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физической культуры, спорта и молодежной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политики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833015" y="1833015"/>
        <a:ext cx="4525963" cy="859932"/>
      </dsp:txXfrm>
    </dsp:sp>
    <dsp:sp modelId="{9F8B010D-B14E-483B-822F-5B87F314267E}">
      <dsp:nvSpPr>
        <dsp:cNvPr id="0" name=""/>
        <dsp:cNvSpPr/>
      </dsp:nvSpPr>
      <dsp:spPr>
        <a:xfrm>
          <a:off x="1322380" y="858693"/>
          <a:ext cx="2820580" cy="801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массовой физической культуры, спорта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77 953,9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380" y="858693"/>
        <a:ext cx="2820580" cy="801388"/>
      </dsp:txXfrm>
    </dsp:sp>
    <dsp:sp modelId="{FDD0ED59-C76F-4E93-913A-C668FA049A0F}">
      <dsp:nvSpPr>
        <dsp:cNvPr id="0" name=""/>
        <dsp:cNvSpPr/>
      </dsp:nvSpPr>
      <dsp:spPr>
        <a:xfrm>
          <a:off x="1322380" y="190494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молодежной политики в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14 348,1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380" y="1904948"/>
        <a:ext cx="2820580" cy="859932"/>
      </dsp:txXfrm>
    </dsp:sp>
    <dsp:sp modelId="{4B51C063-9882-4318-AB79-1B7E34F23459}">
      <dsp:nvSpPr>
        <dsp:cNvPr id="0" name=""/>
        <dsp:cNvSpPr/>
      </dsp:nvSpPr>
      <dsp:spPr>
        <a:xfrm>
          <a:off x="1322380" y="2999720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17 894,9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380" y="2999720"/>
        <a:ext cx="2820580" cy="8599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349DC-4666-4DBD-AC6C-D6087B4C9D33}">
      <dsp:nvSpPr>
        <dsp:cNvPr id="0" name=""/>
        <dsp:cNvSpPr/>
      </dsp:nvSpPr>
      <dsp:spPr>
        <a:xfrm>
          <a:off x="740763" y="2484931"/>
          <a:ext cx="278899" cy="172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449" y="0"/>
              </a:lnTo>
              <a:lnTo>
                <a:pt x="139449" y="1722754"/>
              </a:lnTo>
              <a:lnTo>
                <a:pt x="278899" y="172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836583" y="3302678"/>
        <a:ext cx="87259" cy="87259"/>
      </dsp:txXfrm>
    </dsp:sp>
    <dsp:sp modelId="{3B00C9E7-84AC-49B9-ACF2-4FA1A05BCB44}">
      <dsp:nvSpPr>
        <dsp:cNvPr id="0" name=""/>
        <dsp:cNvSpPr/>
      </dsp:nvSpPr>
      <dsp:spPr>
        <a:xfrm>
          <a:off x="740763" y="2484931"/>
          <a:ext cx="287606" cy="337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803" y="0"/>
              </a:lnTo>
              <a:lnTo>
                <a:pt x="143803" y="337357"/>
              </a:lnTo>
              <a:lnTo>
                <a:pt x="287606" y="337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73483" y="2642526"/>
        <a:ext cx="22165" cy="22165"/>
      </dsp:txXfrm>
    </dsp:sp>
    <dsp:sp modelId="{0D60C23C-F719-445C-836B-22BBBFEBF2CB}">
      <dsp:nvSpPr>
        <dsp:cNvPr id="0" name=""/>
        <dsp:cNvSpPr/>
      </dsp:nvSpPr>
      <dsp:spPr>
        <a:xfrm>
          <a:off x="740763" y="1334001"/>
          <a:ext cx="267354" cy="1150929"/>
        </a:xfrm>
        <a:custGeom>
          <a:avLst/>
          <a:gdLst/>
          <a:ahLst/>
          <a:cxnLst/>
          <a:rect l="0" t="0" r="0" b="0"/>
          <a:pathLst>
            <a:path>
              <a:moveTo>
                <a:pt x="0" y="1150929"/>
              </a:moveTo>
              <a:lnTo>
                <a:pt x="133677" y="1150929"/>
              </a:lnTo>
              <a:lnTo>
                <a:pt x="133677" y="0"/>
              </a:lnTo>
              <a:lnTo>
                <a:pt x="2673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44901" y="1879926"/>
        <a:ext cx="59078" cy="59078"/>
      </dsp:txXfrm>
    </dsp:sp>
    <dsp:sp modelId="{7255C32E-BE47-4CBC-84D8-D0996D81D5D3}">
      <dsp:nvSpPr>
        <dsp:cNvPr id="0" name=""/>
        <dsp:cNvSpPr/>
      </dsp:nvSpPr>
      <dsp:spPr>
        <a:xfrm rot="16200000">
          <a:off x="-2113239" y="2114549"/>
          <a:ext cx="4967241" cy="740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транспортной системы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Северо-Енисейского района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113239" y="2114549"/>
        <a:ext cx="4967241" cy="740763"/>
      </dsp:txXfrm>
    </dsp:sp>
    <dsp:sp modelId="{FE124371-5989-4CF5-8EE0-76D0B7D72B09}">
      <dsp:nvSpPr>
        <dsp:cNvPr id="0" name=""/>
        <dsp:cNvSpPr/>
      </dsp:nvSpPr>
      <dsp:spPr>
        <a:xfrm>
          <a:off x="1008117" y="779779"/>
          <a:ext cx="4415552" cy="1108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Дороги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109 270,0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17" y="779779"/>
        <a:ext cx="4415552" cy="1108443"/>
      </dsp:txXfrm>
    </dsp:sp>
    <dsp:sp modelId="{7966EECF-EE01-4F69-927F-8EB470ED57B0}">
      <dsp:nvSpPr>
        <dsp:cNvPr id="0" name=""/>
        <dsp:cNvSpPr/>
      </dsp:nvSpPr>
      <dsp:spPr>
        <a:xfrm>
          <a:off x="1028369" y="2226074"/>
          <a:ext cx="4451856" cy="1192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 в Северо-Енисейском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3 934,0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8369" y="2226074"/>
        <a:ext cx="4451856" cy="1192427"/>
      </dsp:txXfrm>
    </dsp:sp>
    <dsp:sp modelId="{B12B45CD-A15C-43A4-8293-64A90453C64E}">
      <dsp:nvSpPr>
        <dsp:cNvPr id="0" name=""/>
        <dsp:cNvSpPr/>
      </dsp:nvSpPr>
      <dsp:spPr>
        <a:xfrm>
          <a:off x="1019662" y="3672411"/>
          <a:ext cx="4460563" cy="107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транспортного комплекса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35 051,3</a:t>
          </a:r>
        </a:p>
      </dsp:txBody>
      <dsp:txXfrm>
        <a:off x="1019662" y="3672411"/>
        <a:ext cx="4460563" cy="10705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84346-C376-4E37-A6C3-743020D76F14}">
      <dsp:nvSpPr>
        <dsp:cNvPr id="0" name=""/>
        <dsp:cNvSpPr/>
      </dsp:nvSpPr>
      <dsp:spPr>
        <a:xfrm>
          <a:off x="655430" y="1611939"/>
          <a:ext cx="352689" cy="51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344" y="0"/>
              </a:lnTo>
              <a:lnTo>
                <a:pt x="176344" y="515973"/>
              </a:lnTo>
              <a:lnTo>
                <a:pt x="352689" y="51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6150" y="1854301"/>
        <a:ext cx="31249" cy="31249"/>
      </dsp:txXfrm>
    </dsp:sp>
    <dsp:sp modelId="{15194A33-D17F-49FB-B7C2-3B4B02F14E5F}">
      <dsp:nvSpPr>
        <dsp:cNvPr id="0" name=""/>
        <dsp:cNvSpPr/>
      </dsp:nvSpPr>
      <dsp:spPr>
        <a:xfrm>
          <a:off x="655430" y="1611939"/>
          <a:ext cx="352689" cy="1085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344" y="0"/>
              </a:lnTo>
              <a:lnTo>
                <a:pt x="176344" y="1085048"/>
              </a:lnTo>
              <a:lnTo>
                <a:pt x="352689" y="1085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3252" y="2125940"/>
        <a:ext cx="57046" cy="57046"/>
      </dsp:txXfrm>
    </dsp:sp>
    <dsp:sp modelId="{D7FD32A0-1361-4F6F-B734-B6226AEE01F6}">
      <dsp:nvSpPr>
        <dsp:cNvPr id="0" name=""/>
        <dsp:cNvSpPr/>
      </dsp:nvSpPr>
      <dsp:spPr>
        <a:xfrm>
          <a:off x="655430" y="1488746"/>
          <a:ext cx="352689" cy="123192"/>
        </a:xfrm>
        <a:custGeom>
          <a:avLst/>
          <a:gdLst/>
          <a:ahLst/>
          <a:cxnLst/>
          <a:rect l="0" t="0" r="0" b="0"/>
          <a:pathLst>
            <a:path>
              <a:moveTo>
                <a:pt x="0" y="123192"/>
              </a:moveTo>
              <a:lnTo>
                <a:pt x="176344" y="123192"/>
              </a:lnTo>
              <a:lnTo>
                <a:pt x="176344" y="0"/>
              </a:lnTo>
              <a:lnTo>
                <a:pt x="3526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2436" y="1541003"/>
        <a:ext cx="18679" cy="18679"/>
      </dsp:txXfrm>
    </dsp:sp>
    <dsp:sp modelId="{C58F10F2-A737-4AA2-BAAA-3C567C23D03B}">
      <dsp:nvSpPr>
        <dsp:cNvPr id="0" name=""/>
        <dsp:cNvSpPr/>
      </dsp:nvSpPr>
      <dsp:spPr>
        <a:xfrm>
          <a:off x="655430" y="854174"/>
          <a:ext cx="352689" cy="757764"/>
        </a:xfrm>
        <a:custGeom>
          <a:avLst/>
          <a:gdLst/>
          <a:ahLst/>
          <a:cxnLst/>
          <a:rect l="0" t="0" r="0" b="0"/>
          <a:pathLst>
            <a:path>
              <a:moveTo>
                <a:pt x="0" y="757764"/>
              </a:moveTo>
              <a:lnTo>
                <a:pt x="176344" y="757764"/>
              </a:lnTo>
              <a:lnTo>
                <a:pt x="176344" y="0"/>
              </a:lnTo>
              <a:lnTo>
                <a:pt x="3526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0880" y="1212161"/>
        <a:ext cx="41791" cy="41791"/>
      </dsp:txXfrm>
    </dsp:sp>
    <dsp:sp modelId="{16C7F677-5BD0-4B42-9455-B2CDCB278DCD}">
      <dsp:nvSpPr>
        <dsp:cNvPr id="0" name=""/>
        <dsp:cNvSpPr/>
      </dsp:nvSpPr>
      <dsp:spPr>
        <a:xfrm>
          <a:off x="655430" y="311753"/>
          <a:ext cx="352689" cy="1300185"/>
        </a:xfrm>
        <a:custGeom>
          <a:avLst/>
          <a:gdLst/>
          <a:ahLst/>
          <a:cxnLst/>
          <a:rect l="0" t="0" r="0" b="0"/>
          <a:pathLst>
            <a:path>
              <a:moveTo>
                <a:pt x="0" y="1300185"/>
              </a:moveTo>
              <a:lnTo>
                <a:pt x="176344" y="1300185"/>
              </a:lnTo>
              <a:lnTo>
                <a:pt x="176344" y="0"/>
              </a:lnTo>
              <a:lnTo>
                <a:pt x="3526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8096" y="928166"/>
        <a:ext cx="67358" cy="67358"/>
      </dsp:txXfrm>
    </dsp:sp>
    <dsp:sp modelId="{41F94149-52BF-4C65-9DAB-15383E7BF078}">
      <dsp:nvSpPr>
        <dsp:cNvPr id="0" name=""/>
        <dsp:cNvSpPr/>
      </dsp:nvSpPr>
      <dsp:spPr>
        <a:xfrm rot="16200000">
          <a:off x="-1114957" y="1284223"/>
          <a:ext cx="2885345" cy="655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местного самоуправления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14957" y="1284223"/>
        <a:ext cx="2885345" cy="655430"/>
      </dsp:txXfrm>
    </dsp:sp>
    <dsp:sp modelId="{F5A30079-CC7C-4853-BA1F-BE5A40AC20C1}">
      <dsp:nvSpPr>
        <dsp:cNvPr id="0" name=""/>
        <dsp:cNvSpPr/>
      </dsp:nvSpPr>
      <dsp:spPr>
        <a:xfrm>
          <a:off x="1008120" y="131732"/>
          <a:ext cx="4108702" cy="360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населения района услугами торговли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88 766,4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131732"/>
        <a:ext cx="4108702" cy="360041"/>
      </dsp:txXfrm>
    </dsp:sp>
    <dsp:sp modelId="{44367C5D-314C-4DFC-A103-FADBB54DFCD0}">
      <dsp:nvSpPr>
        <dsp:cNvPr id="0" name=""/>
        <dsp:cNvSpPr/>
      </dsp:nvSpPr>
      <dsp:spPr>
        <a:xfrm>
          <a:off x="1008120" y="526459"/>
          <a:ext cx="4100188" cy="655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и поддержка субъектов малого и среднего предпринимательства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526459"/>
        <a:ext cx="4100188" cy="655430"/>
      </dsp:txXfrm>
    </dsp:sp>
    <dsp:sp modelId="{3AAA717B-D7FD-4194-8C21-37919332731E}">
      <dsp:nvSpPr>
        <dsp:cNvPr id="0" name=""/>
        <dsp:cNvSpPr/>
      </dsp:nvSpPr>
      <dsp:spPr>
        <a:xfrm>
          <a:off x="1008120" y="1286208"/>
          <a:ext cx="4050850" cy="405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сельского хозяйства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637,9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1286208"/>
        <a:ext cx="4050850" cy="405075"/>
      </dsp:txXfrm>
    </dsp:sp>
    <dsp:sp modelId="{00C72338-63C3-43C2-924A-84299C504212}">
      <dsp:nvSpPr>
        <dsp:cNvPr id="0" name=""/>
        <dsp:cNvSpPr/>
      </dsp:nvSpPr>
      <dsp:spPr>
        <a:xfrm>
          <a:off x="1008120" y="2485562"/>
          <a:ext cx="4100188" cy="42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Поддержка местных инициатив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17 407,2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2485562"/>
        <a:ext cx="4100188" cy="422851"/>
      </dsp:txXfrm>
    </dsp:sp>
    <dsp:sp modelId="{1BEB1DF2-471B-47F9-B473-85DA5012AFE4}">
      <dsp:nvSpPr>
        <dsp:cNvPr id="0" name=""/>
        <dsp:cNvSpPr/>
      </dsp:nvSpPr>
      <dsp:spPr>
        <a:xfrm>
          <a:off x="1008120" y="1800197"/>
          <a:ext cx="4094040" cy="655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общественных и гражданских инициатив, поддержка социально-ориентированных некоммерческих организаций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600,1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1800197"/>
        <a:ext cx="4094040" cy="6554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BFF1-29A1-4506-948E-F73256431591}">
      <dsp:nvSpPr>
        <dsp:cNvPr id="0" name=""/>
        <dsp:cNvSpPr/>
      </dsp:nvSpPr>
      <dsp:spPr>
        <a:xfrm>
          <a:off x="820891" y="2160240"/>
          <a:ext cx="550418" cy="1593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209" y="0"/>
              </a:lnTo>
              <a:lnTo>
                <a:pt x="275209" y="1593017"/>
              </a:lnTo>
              <a:lnTo>
                <a:pt x="550418" y="1593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053964" y="2914613"/>
        <a:ext cx="84271" cy="84271"/>
      </dsp:txXfrm>
    </dsp:sp>
    <dsp:sp modelId="{46D907CD-9A2D-4ADF-9B5B-F0F306D0C713}">
      <dsp:nvSpPr>
        <dsp:cNvPr id="0" name=""/>
        <dsp:cNvSpPr/>
      </dsp:nvSpPr>
      <dsp:spPr>
        <a:xfrm>
          <a:off x="820891" y="2160240"/>
          <a:ext cx="540886" cy="94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443" y="0"/>
              </a:lnTo>
              <a:lnTo>
                <a:pt x="270443" y="947214"/>
              </a:lnTo>
              <a:lnTo>
                <a:pt x="540886" y="947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64065" y="2606577"/>
        <a:ext cx="54538" cy="54538"/>
      </dsp:txXfrm>
    </dsp:sp>
    <dsp:sp modelId="{A324A088-0BF5-47BB-84DA-4C982D9D2AF2}">
      <dsp:nvSpPr>
        <dsp:cNvPr id="0" name=""/>
        <dsp:cNvSpPr/>
      </dsp:nvSpPr>
      <dsp:spPr>
        <a:xfrm>
          <a:off x="820891" y="2160240"/>
          <a:ext cx="550148" cy="222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074" y="0"/>
              </a:lnTo>
              <a:lnTo>
                <a:pt x="275074" y="222469"/>
              </a:lnTo>
              <a:lnTo>
                <a:pt x="550148" y="222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81129" y="2256639"/>
        <a:ext cx="29671" cy="29671"/>
      </dsp:txXfrm>
    </dsp:sp>
    <dsp:sp modelId="{E597C3C4-336B-48E1-999E-915DB7034795}">
      <dsp:nvSpPr>
        <dsp:cNvPr id="0" name=""/>
        <dsp:cNvSpPr/>
      </dsp:nvSpPr>
      <dsp:spPr>
        <a:xfrm>
          <a:off x="820891" y="1694519"/>
          <a:ext cx="540886" cy="465720"/>
        </a:xfrm>
        <a:custGeom>
          <a:avLst/>
          <a:gdLst/>
          <a:ahLst/>
          <a:cxnLst/>
          <a:rect l="0" t="0" r="0" b="0"/>
          <a:pathLst>
            <a:path>
              <a:moveTo>
                <a:pt x="0" y="465720"/>
              </a:moveTo>
              <a:lnTo>
                <a:pt x="270443" y="465720"/>
              </a:lnTo>
              <a:lnTo>
                <a:pt x="270443" y="0"/>
              </a:lnTo>
              <a:lnTo>
                <a:pt x="5408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73490" y="1909535"/>
        <a:ext cx="35688" cy="35688"/>
      </dsp:txXfrm>
    </dsp:sp>
    <dsp:sp modelId="{4EB5C69D-0640-4DB7-8474-31D16E77BBB0}">
      <dsp:nvSpPr>
        <dsp:cNvPr id="0" name=""/>
        <dsp:cNvSpPr/>
      </dsp:nvSpPr>
      <dsp:spPr>
        <a:xfrm>
          <a:off x="820891" y="1064017"/>
          <a:ext cx="540886" cy="1096222"/>
        </a:xfrm>
        <a:custGeom>
          <a:avLst/>
          <a:gdLst/>
          <a:ahLst/>
          <a:cxnLst/>
          <a:rect l="0" t="0" r="0" b="0"/>
          <a:pathLst>
            <a:path>
              <a:moveTo>
                <a:pt x="0" y="1096222"/>
              </a:moveTo>
              <a:lnTo>
                <a:pt x="270443" y="1096222"/>
              </a:lnTo>
              <a:lnTo>
                <a:pt x="270443" y="0"/>
              </a:lnTo>
              <a:lnTo>
                <a:pt x="5408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60774" y="1581568"/>
        <a:ext cx="61119" cy="61119"/>
      </dsp:txXfrm>
    </dsp:sp>
    <dsp:sp modelId="{62440AD2-5F42-43BB-9E39-2FCC33600A4F}">
      <dsp:nvSpPr>
        <dsp:cNvPr id="0" name=""/>
        <dsp:cNvSpPr/>
      </dsp:nvSpPr>
      <dsp:spPr>
        <a:xfrm rot="16200000">
          <a:off x="-1749794" y="1749794"/>
          <a:ext cx="4320480" cy="820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доступным и комфортным жильем граждан Северо-Енисейского района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749794" y="1749794"/>
        <a:ext cx="4320480" cy="820891"/>
      </dsp:txXfrm>
    </dsp:sp>
    <dsp:sp modelId="{9F8B010D-B14E-483B-822F-5B87F314267E}">
      <dsp:nvSpPr>
        <dsp:cNvPr id="0" name=""/>
        <dsp:cNvSpPr/>
      </dsp:nvSpPr>
      <dsp:spPr>
        <a:xfrm>
          <a:off x="1361777" y="763235"/>
          <a:ext cx="3977987" cy="601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отдельных категорий граждан, проживающих на территории Северо-Енисейского района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5 156,4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1777" y="763235"/>
        <a:ext cx="3977987" cy="601565"/>
      </dsp:txXfrm>
    </dsp:sp>
    <dsp:sp modelId="{99D953BE-08E9-4B21-862E-94B751C2218C}">
      <dsp:nvSpPr>
        <dsp:cNvPr id="0" name=""/>
        <dsp:cNvSpPr/>
      </dsp:nvSpPr>
      <dsp:spPr>
        <a:xfrm>
          <a:off x="1361777" y="1445009"/>
          <a:ext cx="3980760" cy="499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среднеэтажного и малоэтажного жилищного строительства в Северо-Енисейском районе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388 196,7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1777" y="1445009"/>
        <a:ext cx="3980760" cy="499019"/>
      </dsp:txXfrm>
    </dsp:sp>
    <dsp:sp modelId="{FDD0ED59-C76F-4E93-913A-C668FA049A0F}">
      <dsp:nvSpPr>
        <dsp:cNvPr id="0" name=""/>
        <dsp:cNvSpPr/>
      </dsp:nvSpPr>
      <dsp:spPr>
        <a:xfrm>
          <a:off x="1371040" y="2007870"/>
          <a:ext cx="3965413" cy="749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35 241,9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1040" y="2007870"/>
        <a:ext cx="3965413" cy="749678"/>
      </dsp:txXfrm>
    </dsp:sp>
    <dsp:sp modelId="{194599F4-3907-4E06-B663-3B6349F86F4E}">
      <dsp:nvSpPr>
        <dsp:cNvPr id="0" name=""/>
        <dsp:cNvSpPr/>
      </dsp:nvSpPr>
      <dsp:spPr>
        <a:xfrm>
          <a:off x="1361777" y="2808313"/>
          <a:ext cx="3955451" cy="59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Реализация мероприятий в области градостроительной деятельности на территории Север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4 000,0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1777" y="2808313"/>
        <a:ext cx="3955451" cy="598281"/>
      </dsp:txXfrm>
    </dsp:sp>
    <dsp:sp modelId="{4B51C063-9882-4318-AB79-1B7E34F23459}">
      <dsp:nvSpPr>
        <dsp:cNvPr id="0" name=""/>
        <dsp:cNvSpPr/>
      </dsp:nvSpPr>
      <dsp:spPr>
        <a:xfrm>
          <a:off x="1371309" y="3522135"/>
          <a:ext cx="3980653" cy="46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условий реализации муниципальной программы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32 258,7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1309" y="3522135"/>
        <a:ext cx="3980653" cy="4622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2FFA8-59DA-46DD-B2FF-1F4C2A52864B}">
      <dsp:nvSpPr>
        <dsp:cNvPr id="0" name=""/>
        <dsp:cNvSpPr/>
      </dsp:nvSpPr>
      <dsp:spPr>
        <a:xfrm>
          <a:off x="461914" y="1437348"/>
          <a:ext cx="356404" cy="38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02" y="0"/>
              </a:lnTo>
              <a:lnTo>
                <a:pt x="178202" y="380331"/>
              </a:lnTo>
              <a:lnTo>
                <a:pt x="356404" y="380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7086" y="1614483"/>
        <a:ext cx="26061" cy="26061"/>
      </dsp:txXfrm>
    </dsp:sp>
    <dsp:sp modelId="{D523C51B-7E39-4725-9461-A5B735CE195B}">
      <dsp:nvSpPr>
        <dsp:cNvPr id="0" name=""/>
        <dsp:cNvSpPr/>
      </dsp:nvSpPr>
      <dsp:spPr>
        <a:xfrm>
          <a:off x="461914" y="506509"/>
          <a:ext cx="356404" cy="930838"/>
        </a:xfrm>
        <a:custGeom>
          <a:avLst/>
          <a:gdLst/>
          <a:ahLst/>
          <a:cxnLst/>
          <a:rect l="0" t="0" r="0" b="0"/>
          <a:pathLst>
            <a:path>
              <a:moveTo>
                <a:pt x="0" y="930838"/>
              </a:moveTo>
              <a:lnTo>
                <a:pt x="178202" y="930838"/>
              </a:lnTo>
              <a:lnTo>
                <a:pt x="178202" y="0"/>
              </a:lnTo>
              <a:lnTo>
                <a:pt x="356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5198" y="947010"/>
        <a:ext cx="49836" cy="49836"/>
      </dsp:txXfrm>
    </dsp:sp>
    <dsp:sp modelId="{C347BABD-8672-4B52-A603-1C93763AF7F7}">
      <dsp:nvSpPr>
        <dsp:cNvPr id="0" name=""/>
        <dsp:cNvSpPr/>
      </dsp:nvSpPr>
      <dsp:spPr>
        <a:xfrm rot="16200000">
          <a:off x="-1206390" y="1206390"/>
          <a:ext cx="2874696" cy="461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206390" y="1206390"/>
        <a:ext cx="2874696" cy="461914"/>
      </dsp:txXfrm>
    </dsp:sp>
    <dsp:sp modelId="{8BD3A3D7-C5A5-46A7-B85D-521EEDB7E164}">
      <dsp:nvSpPr>
        <dsp:cNvPr id="0" name=""/>
        <dsp:cNvSpPr/>
      </dsp:nvSpPr>
      <dsp:spPr>
        <a:xfrm>
          <a:off x="818319" y="116918"/>
          <a:ext cx="2811955" cy="77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39 108,6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319" y="116918"/>
        <a:ext cx="2811955" cy="779181"/>
      </dsp:txXfrm>
    </dsp:sp>
    <dsp:sp modelId="{0F2A811E-15CE-4C10-AD2D-9A4517D33A62}">
      <dsp:nvSpPr>
        <dsp:cNvPr id="0" name=""/>
        <dsp:cNvSpPr/>
      </dsp:nvSpPr>
      <dsp:spPr>
        <a:xfrm>
          <a:off x="818319" y="1460644"/>
          <a:ext cx="2789149" cy="714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«Межбюджетные трансферты из бюджета Северо-Енисейского района»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528 359,6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319" y="1460644"/>
        <a:ext cx="2789149" cy="7140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E2344-25B7-4C4E-AB1D-067204D6E809}">
      <dsp:nvSpPr>
        <dsp:cNvPr id="0" name=""/>
        <dsp:cNvSpPr/>
      </dsp:nvSpPr>
      <dsp:spPr>
        <a:xfrm>
          <a:off x="840404" y="1368110"/>
          <a:ext cx="1018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0935"/>
              </a:moveTo>
              <a:lnTo>
                <a:pt x="509420" y="110935"/>
              </a:lnTo>
              <a:lnTo>
                <a:pt x="509420" y="45720"/>
              </a:lnTo>
              <a:lnTo>
                <a:pt x="101884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4301" y="1388307"/>
        <a:ext cx="51046" cy="51046"/>
      </dsp:txXfrm>
    </dsp:sp>
    <dsp:sp modelId="{761F5429-391E-40FF-A0B8-52257D99353D}">
      <dsp:nvSpPr>
        <dsp:cNvPr id="0" name=""/>
        <dsp:cNvSpPr/>
      </dsp:nvSpPr>
      <dsp:spPr>
        <a:xfrm rot="16200000">
          <a:off x="-912801" y="1199122"/>
          <a:ext cx="2946564" cy="55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Содействие развитию гражданского общества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912801" y="1199122"/>
        <a:ext cx="2946564" cy="559847"/>
      </dsp:txXfrm>
    </dsp:sp>
    <dsp:sp modelId="{DEDE37E8-46FF-4160-8193-A7CA83802DCC}">
      <dsp:nvSpPr>
        <dsp:cNvPr id="0" name=""/>
        <dsp:cNvSpPr/>
      </dsp:nvSpPr>
      <dsp:spPr>
        <a:xfrm>
          <a:off x="1859244" y="898535"/>
          <a:ext cx="3128998" cy="1030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34 990,4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9244" y="898535"/>
        <a:ext cx="3128998" cy="10305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5A6DD-500E-43A3-9EB8-75CB928ACF29}">
      <dsp:nvSpPr>
        <dsp:cNvPr id="0" name=""/>
        <dsp:cNvSpPr/>
      </dsp:nvSpPr>
      <dsp:spPr>
        <a:xfrm>
          <a:off x="891238" y="2258563"/>
          <a:ext cx="437879" cy="159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939" y="0"/>
              </a:lnTo>
              <a:lnTo>
                <a:pt x="218939" y="1593998"/>
              </a:lnTo>
              <a:lnTo>
                <a:pt x="437879" y="1593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68851" y="3014237"/>
        <a:ext cx="82652" cy="82652"/>
      </dsp:txXfrm>
    </dsp:sp>
    <dsp:sp modelId="{6C2BBFF1-29A1-4506-948E-F73256431591}">
      <dsp:nvSpPr>
        <dsp:cNvPr id="0" name=""/>
        <dsp:cNvSpPr/>
      </dsp:nvSpPr>
      <dsp:spPr>
        <a:xfrm>
          <a:off x="891238" y="2258563"/>
          <a:ext cx="437879" cy="582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939" y="0"/>
              </a:lnTo>
              <a:lnTo>
                <a:pt x="218939" y="582233"/>
              </a:lnTo>
              <a:lnTo>
                <a:pt x="437879" y="582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91964" y="2531467"/>
        <a:ext cx="36425" cy="36425"/>
      </dsp:txXfrm>
    </dsp:sp>
    <dsp:sp modelId="{A324A088-0BF5-47BB-84DA-4C982D9D2AF2}">
      <dsp:nvSpPr>
        <dsp:cNvPr id="0" name=""/>
        <dsp:cNvSpPr/>
      </dsp:nvSpPr>
      <dsp:spPr>
        <a:xfrm>
          <a:off x="891238" y="1940737"/>
          <a:ext cx="437879" cy="317826"/>
        </a:xfrm>
        <a:custGeom>
          <a:avLst/>
          <a:gdLst/>
          <a:ahLst/>
          <a:cxnLst/>
          <a:rect l="0" t="0" r="0" b="0"/>
          <a:pathLst>
            <a:path>
              <a:moveTo>
                <a:pt x="0" y="317826"/>
              </a:moveTo>
              <a:lnTo>
                <a:pt x="218939" y="317826"/>
              </a:lnTo>
              <a:lnTo>
                <a:pt x="218939" y="0"/>
              </a:lnTo>
              <a:lnTo>
                <a:pt x="4378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96651" y="2086123"/>
        <a:ext cx="27053" cy="27053"/>
      </dsp:txXfrm>
    </dsp:sp>
    <dsp:sp modelId="{4EB5C69D-0640-4DB7-8474-31D16E77BBB0}">
      <dsp:nvSpPr>
        <dsp:cNvPr id="0" name=""/>
        <dsp:cNvSpPr/>
      </dsp:nvSpPr>
      <dsp:spPr>
        <a:xfrm>
          <a:off x="891238" y="1045856"/>
          <a:ext cx="437879" cy="1212706"/>
        </a:xfrm>
        <a:custGeom>
          <a:avLst/>
          <a:gdLst/>
          <a:ahLst/>
          <a:cxnLst/>
          <a:rect l="0" t="0" r="0" b="0"/>
          <a:pathLst>
            <a:path>
              <a:moveTo>
                <a:pt x="0" y="1212706"/>
              </a:moveTo>
              <a:lnTo>
                <a:pt x="218939" y="1212706"/>
              </a:lnTo>
              <a:lnTo>
                <a:pt x="218939" y="0"/>
              </a:lnTo>
              <a:lnTo>
                <a:pt x="4378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7944" y="1619976"/>
        <a:ext cx="64466" cy="64466"/>
      </dsp:txXfrm>
    </dsp:sp>
    <dsp:sp modelId="{62440AD2-5F42-43BB-9E39-2FCC33600A4F}">
      <dsp:nvSpPr>
        <dsp:cNvPr id="0" name=""/>
        <dsp:cNvSpPr/>
      </dsp:nvSpPr>
      <dsp:spPr>
        <a:xfrm rot="16200000">
          <a:off x="-1796452" y="1829436"/>
          <a:ext cx="4517127" cy="8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Управление муниципальным имуществом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796452" y="1829436"/>
        <a:ext cx="4517127" cy="858254"/>
      </dsp:txXfrm>
    </dsp:sp>
    <dsp:sp modelId="{9F8B010D-B14E-483B-822F-5B87F314267E}">
      <dsp:nvSpPr>
        <dsp:cNvPr id="0" name=""/>
        <dsp:cNvSpPr/>
      </dsp:nvSpPr>
      <dsp:spPr>
        <a:xfrm>
          <a:off x="1329117" y="576065"/>
          <a:ext cx="2751622" cy="939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имуществом, содержание и техническое обслуживание муниципального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34 829,0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9117" y="576065"/>
        <a:ext cx="2751622" cy="939582"/>
      </dsp:txXfrm>
    </dsp:sp>
    <dsp:sp modelId="{FDD0ED59-C76F-4E93-913A-C668FA049A0F}">
      <dsp:nvSpPr>
        <dsp:cNvPr id="0" name=""/>
        <dsp:cNvSpPr/>
      </dsp:nvSpPr>
      <dsp:spPr>
        <a:xfrm>
          <a:off x="1329117" y="1610236"/>
          <a:ext cx="2751622" cy="661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области земельных отношений и природопользования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355,7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9117" y="1610236"/>
        <a:ext cx="2751622" cy="661001"/>
      </dsp:txXfrm>
    </dsp:sp>
    <dsp:sp modelId="{4B51C063-9882-4318-AB79-1B7E34F23459}">
      <dsp:nvSpPr>
        <dsp:cNvPr id="0" name=""/>
        <dsp:cNvSpPr/>
      </dsp:nvSpPr>
      <dsp:spPr>
        <a:xfrm>
          <a:off x="1329117" y="2376262"/>
          <a:ext cx="2751622" cy="929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Строительство, реконструкция, капитальный ремонт, техническое оснащение, обслуживание муниципальных объектов и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приобретение муниципального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80 629,2</a:t>
          </a:r>
          <a:endParaRPr lang="ru-RU" sz="1100" kern="1200" dirty="0"/>
        </a:p>
      </dsp:txBody>
      <dsp:txXfrm>
        <a:off x="1329117" y="2376262"/>
        <a:ext cx="2751622" cy="929068"/>
      </dsp:txXfrm>
    </dsp:sp>
    <dsp:sp modelId="{3FD24FF5-819C-4B6A-9D45-595099496B29}">
      <dsp:nvSpPr>
        <dsp:cNvPr id="0" name=""/>
        <dsp:cNvSpPr/>
      </dsp:nvSpPr>
      <dsp:spPr>
        <a:xfrm>
          <a:off x="1329117" y="3423435"/>
          <a:ext cx="2801561" cy="8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Снос ветхих и аварийных объектов на территории Северо-Енисейского района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12 878,5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9117" y="3423435"/>
        <a:ext cx="2801561" cy="8582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E26B-B249-481A-A4B7-85224FF3067C}">
      <dsp:nvSpPr>
        <dsp:cNvPr id="0" name=""/>
        <dsp:cNvSpPr/>
      </dsp:nvSpPr>
      <dsp:spPr>
        <a:xfrm>
          <a:off x="740040" y="2487356"/>
          <a:ext cx="230565" cy="124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282" y="0"/>
              </a:lnTo>
              <a:lnTo>
                <a:pt x="115282" y="1248672"/>
              </a:lnTo>
              <a:lnTo>
                <a:pt x="230565" y="1248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3578" y="3079948"/>
        <a:ext cx="63489" cy="63489"/>
      </dsp:txXfrm>
    </dsp:sp>
    <dsp:sp modelId="{CC97C4CA-58F8-4075-8C26-DA2EE0BA9498}">
      <dsp:nvSpPr>
        <dsp:cNvPr id="0" name=""/>
        <dsp:cNvSpPr/>
      </dsp:nvSpPr>
      <dsp:spPr>
        <a:xfrm>
          <a:off x="740040" y="2487356"/>
          <a:ext cx="249381" cy="26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690" y="0"/>
              </a:lnTo>
              <a:lnTo>
                <a:pt x="124690" y="264206"/>
              </a:lnTo>
              <a:lnTo>
                <a:pt x="249381" y="264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5647" y="2610376"/>
        <a:ext cx="18165" cy="18165"/>
      </dsp:txXfrm>
    </dsp:sp>
    <dsp:sp modelId="{3B00C9E7-84AC-49B9-ACF2-4FA1A05BCB44}">
      <dsp:nvSpPr>
        <dsp:cNvPr id="0" name=""/>
        <dsp:cNvSpPr/>
      </dsp:nvSpPr>
      <dsp:spPr>
        <a:xfrm>
          <a:off x="740040" y="1788521"/>
          <a:ext cx="232761" cy="698835"/>
        </a:xfrm>
        <a:custGeom>
          <a:avLst/>
          <a:gdLst/>
          <a:ahLst/>
          <a:cxnLst/>
          <a:rect l="0" t="0" r="0" b="0"/>
          <a:pathLst>
            <a:path>
              <a:moveTo>
                <a:pt x="0" y="698835"/>
              </a:moveTo>
              <a:lnTo>
                <a:pt x="116380" y="698835"/>
              </a:lnTo>
              <a:lnTo>
                <a:pt x="116380" y="0"/>
              </a:lnTo>
              <a:lnTo>
                <a:pt x="2327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8006" y="2119524"/>
        <a:ext cx="36828" cy="36828"/>
      </dsp:txXfrm>
    </dsp:sp>
    <dsp:sp modelId="{0D60C23C-F719-445C-836B-22BBBFEBF2CB}">
      <dsp:nvSpPr>
        <dsp:cNvPr id="0" name=""/>
        <dsp:cNvSpPr/>
      </dsp:nvSpPr>
      <dsp:spPr>
        <a:xfrm>
          <a:off x="740040" y="1016325"/>
          <a:ext cx="220699" cy="1471031"/>
        </a:xfrm>
        <a:custGeom>
          <a:avLst/>
          <a:gdLst/>
          <a:ahLst/>
          <a:cxnLst/>
          <a:rect l="0" t="0" r="0" b="0"/>
          <a:pathLst>
            <a:path>
              <a:moveTo>
                <a:pt x="0" y="1471031"/>
              </a:moveTo>
              <a:lnTo>
                <a:pt x="110349" y="1471031"/>
              </a:lnTo>
              <a:lnTo>
                <a:pt x="110349" y="0"/>
              </a:lnTo>
              <a:lnTo>
                <a:pt x="2206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3202" y="1714653"/>
        <a:ext cx="74374" cy="74374"/>
      </dsp:txXfrm>
    </dsp:sp>
    <dsp:sp modelId="{7255C32E-BE47-4CBC-84D8-D0996D81D5D3}">
      <dsp:nvSpPr>
        <dsp:cNvPr id="0" name=""/>
        <dsp:cNvSpPr/>
      </dsp:nvSpPr>
      <dsp:spPr>
        <a:xfrm rot="16200000">
          <a:off x="-2111175" y="2117336"/>
          <a:ext cx="4962391" cy="74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111175" y="2117336"/>
        <a:ext cx="4962391" cy="740040"/>
      </dsp:txXfrm>
    </dsp:sp>
    <dsp:sp modelId="{FE124371-5989-4CF5-8EE0-76D0B7D72B09}">
      <dsp:nvSpPr>
        <dsp:cNvPr id="0" name=""/>
        <dsp:cNvSpPr/>
      </dsp:nvSpPr>
      <dsp:spPr>
        <a:xfrm>
          <a:off x="960739" y="831419"/>
          <a:ext cx="4591971" cy="36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Благоустройство территории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97 678,1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0739" y="831419"/>
        <a:ext cx="4591971" cy="369812"/>
      </dsp:txXfrm>
    </dsp:sp>
    <dsp:sp modelId="{7966EECF-EE01-4F69-927F-8EB470ED57B0}">
      <dsp:nvSpPr>
        <dsp:cNvPr id="0" name=""/>
        <dsp:cNvSpPr/>
      </dsp:nvSpPr>
      <dsp:spPr>
        <a:xfrm>
          <a:off x="972801" y="1368153"/>
          <a:ext cx="4561289" cy="840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района»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12 439,5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801" y="1368153"/>
        <a:ext cx="4561289" cy="840735"/>
      </dsp:txXfrm>
    </dsp:sp>
    <dsp:sp modelId="{19FAE570-C41E-4E68-805E-68BC054770B2}">
      <dsp:nvSpPr>
        <dsp:cNvPr id="0" name=""/>
        <dsp:cNvSpPr/>
      </dsp:nvSpPr>
      <dsp:spPr>
        <a:xfrm>
          <a:off x="989421" y="2286367"/>
          <a:ext cx="4573156" cy="930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413,2</a:t>
          </a:r>
        </a:p>
      </dsp:txBody>
      <dsp:txXfrm>
        <a:off x="989421" y="2286367"/>
        <a:ext cx="4573156" cy="930390"/>
      </dsp:txXfrm>
    </dsp:sp>
    <dsp:sp modelId="{0F5050D6-ADDF-4EE9-9D51-17C2EACA873E}">
      <dsp:nvSpPr>
        <dsp:cNvPr id="0" name=""/>
        <dsp:cNvSpPr/>
      </dsp:nvSpPr>
      <dsp:spPr>
        <a:xfrm>
          <a:off x="970605" y="3312369"/>
          <a:ext cx="4591971" cy="847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Отдельное мероприятие 4. «Услуги по обращению с животными без владельцев на территории Северо-Енисейского района»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2 297,6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0605" y="3312369"/>
        <a:ext cx="4591971" cy="847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8FA09-ED87-4F30-A085-90002690C7ED}">
      <dsp:nvSpPr>
        <dsp:cNvPr id="0" name=""/>
        <dsp:cNvSpPr/>
      </dsp:nvSpPr>
      <dsp:spPr>
        <a:xfrm>
          <a:off x="2083617" y="47300"/>
          <a:ext cx="1876822" cy="16842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 и ремонт автомобильных дорог местного значения, приобретение техники, благоустройство дворовых территорий – 69 488,5</a:t>
          </a:r>
        </a:p>
      </dsp:txBody>
      <dsp:txXfrm>
        <a:off x="2083617" y="47300"/>
        <a:ext cx="1876822" cy="1684222"/>
      </dsp:txXfrm>
    </dsp:sp>
    <dsp:sp modelId="{0C90E5B5-F981-48F8-8F5D-160356C8726F}">
      <dsp:nvSpPr>
        <dsp:cNvPr id="0" name=""/>
        <dsp:cNvSpPr/>
      </dsp:nvSpPr>
      <dsp:spPr>
        <a:xfrm>
          <a:off x="39222" y="72007"/>
          <a:ext cx="2035371" cy="177902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96596-4854-44B4-BDDC-BDA2B84DD1C9}">
      <dsp:nvSpPr>
        <dsp:cNvPr id="0" name=""/>
        <dsp:cNvSpPr/>
      </dsp:nvSpPr>
      <dsp:spPr>
        <a:xfrm>
          <a:off x="2088220" y="1800205"/>
          <a:ext cx="1851048" cy="1479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автомобильных дорог местного значения –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43 715,4</a:t>
          </a:r>
        </a:p>
      </dsp:txBody>
      <dsp:txXfrm>
        <a:off x="2088220" y="1800205"/>
        <a:ext cx="1851048" cy="1479840"/>
      </dsp:txXfrm>
    </dsp:sp>
    <dsp:sp modelId="{43AC4CDF-92DC-4B99-B5FB-527A9F0F6C19}">
      <dsp:nvSpPr>
        <dsp:cNvPr id="0" name=""/>
        <dsp:cNvSpPr/>
      </dsp:nvSpPr>
      <dsp:spPr>
        <a:xfrm>
          <a:off x="0" y="3240357"/>
          <a:ext cx="1981776" cy="21531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5BE59-A9AC-453E-BCB0-5ADEE85B0ECC}">
      <dsp:nvSpPr>
        <dsp:cNvPr id="0" name=""/>
        <dsp:cNvSpPr/>
      </dsp:nvSpPr>
      <dsp:spPr>
        <a:xfrm>
          <a:off x="1944223" y="3456385"/>
          <a:ext cx="2012128" cy="16625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безопасности дорожного движения  –  3 038,9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4223" y="3456385"/>
        <a:ext cx="2012128" cy="1662524"/>
      </dsp:txXfrm>
    </dsp:sp>
    <dsp:sp modelId="{CCDF9269-02D2-4367-BD83-33C544802EB5}">
      <dsp:nvSpPr>
        <dsp:cNvPr id="0" name=""/>
        <dsp:cNvSpPr/>
      </dsp:nvSpPr>
      <dsp:spPr>
        <a:xfrm>
          <a:off x="72003" y="1800199"/>
          <a:ext cx="1896443" cy="15813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3FF7-001F-4399-9453-8C131CEEFDBA}">
      <dsp:nvSpPr>
        <dsp:cNvPr id="0" name=""/>
        <dsp:cNvSpPr/>
      </dsp:nvSpPr>
      <dsp:spPr>
        <a:xfrm>
          <a:off x="444024" y="2630264"/>
          <a:ext cx="609453" cy="188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726" y="0"/>
              </a:lnTo>
              <a:lnTo>
                <a:pt x="304726" y="1885764"/>
              </a:lnTo>
              <a:lnTo>
                <a:pt x="609453" y="1885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99205" y="3523601"/>
        <a:ext cx="99090" cy="99090"/>
      </dsp:txXfrm>
    </dsp:sp>
    <dsp:sp modelId="{456BF6DA-CE45-4E2E-9D04-69045B28DD19}">
      <dsp:nvSpPr>
        <dsp:cNvPr id="0" name=""/>
        <dsp:cNvSpPr/>
      </dsp:nvSpPr>
      <dsp:spPr>
        <a:xfrm>
          <a:off x="444024" y="2630264"/>
          <a:ext cx="613189" cy="1218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594" y="0"/>
              </a:lnTo>
              <a:lnTo>
                <a:pt x="306594" y="1218511"/>
              </a:lnTo>
              <a:lnTo>
                <a:pt x="613189" y="1218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6516" y="3205417"/>
        <a:ext cx="68205" cy="68205"/>
      </dsp:txXfrm>
    </dsp:sp>
    <dsp:sp modelId="{8AD6E26B-B249-481A-A4B7-85224FF3067C}">
      <dsp:nvSpPr>
        <dsp:cNvPr id="0" name=""/>
        <dsp:cNvSpPr/>
      </dsp:nvSpPr>
      <dsp:spPr>
        <a:xfrm>
          <a:off x="444024" y="2630264"/>
          <a:ext cx="613189" cy="672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594" y="0"/>
              </a:lnTo>
              <a:lnTo>
                <a:pt x="306594" y="672371"/>
              </a:lnTo>
              <a:lnTo>
                <a:pt x="613189" y="6723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7868" y="2943700"/>
        <a:ext cx="45499" cy="45499"/>
      </dsp:txXfrm>
    </dsp:sp>
    <dsp:sp modelId="{CC97C4CA-58F8-4075-8C26-DA2EE0BA9498}">
      <dsp:nvSpPr>
        <dsp:cNvPr id="0" name=""/>
        <dsp:cNvSpPr/>
      </dsp:nvSpPr>
      <dsp:spPr>
        <a:xfrm>
          <a:off x="444024" y="2570069"/>
          <a:ext cx="6131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195"/>
              </a:moveTo>
              <a:lnTo>
                <a:pt x="306594" y="60195"/>
              </a:lnTo>
              <a:lnTo>
                <a:pt x="306594" y="45720"/>
              </a:lnTo>
              <a:lnTo>
                <a:pt x="61318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5284" y="2600455"/>
        <a:ext cx="30667" cy="30667"/>
      </dsp:txXfrm>
    </dsp:sp>
    <dsp:sp modelId="{D432E59A-AD19-4D45-90EC-6D88D739BFA8}">
      <dsp:nvSpPr>
        <dsp:cNvPr id="0" name=""/>
        <dsp:cNvSpPr/>
      </dsp:nvSpPr>
      <dsp:spPr>
        <a:xfrm>
          <a:off x="444024" y="1931138"/>
          <a:ext cx="613189" cy="699126"/>
        </a:xfrm>
        <a:custGeom>
          <a:avLst/>
          <a:gdLst/>
          <a:ahLst/>
          <a:cxnLst/>
          <a:rect l="0" t="0" r="0" b="0"/>
          <a:pathLst>
            <a:path>
              <a:moveTo>
                <a:pt x="0" y="699126"/>
              </a:moveTo>
              <a:lnTo>
                <a:pt x="306594" y="699126"/>
              </a:lnTo>
              <a:lnTo>
                <a:pt x="306594" y="0"/>
              </a:lnTo>
              <a:lnTo>
                <a:pt x="6131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7370" y="2257453"/>
        <a:ext cx="46496" cy="46496"/>
      </dsp:txXfrm>
    </dsp:sp>
    <dsp:sp modelId="{AE6349DC-4666-4DBD-AC6C-D6087B4C9D33}">
      <dsp:nvSpPr>
        <dsp:cNvPr id="0" name=""/>
        <dsp:cNvSpPr/>
      </dsp:nvSpPr>
      <dsp:spPr>
        <a:xfrm>
          <a:off x="444024" y="1471242"/>
          <a:ext cx="613189" cy="1159022"/>
        </a:xfrm>
        <a:custGeom>
          <a:avLst/>
          <a:gdLst/>
          <a:ahLst/>
          <a:cxnLst/>
          <a:rect l="0" t="0" r="0" b="0"/>
          <a:pathLst>
            <a:path>
              <a:moveTo>
                <a:pt x="0" y="1159022"/>
              </a:moveTo>
              <a:lnTo>
                <a:pt x="306594" y="1159022"/>
              </a:lnTo>
              <a:lnTo>
                <a:pt x="306594" y="0"/>
              </a:lnTo>
              <a:lnTo>
                <a:pt x="6131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7837" y="2017972"/>
        <a:ext cx="65561" cy="65561"/>
      </dsp:txXfrm>
    </dsp:sp>
    <dsp:sp modelId="{3B00C9E7-84AC-49B9-ACF2-4FA1A05BCB44}">
      <dsp:nvSpPr>
        <dsp:cNvPr id="0" name=""/>
        <dsp:cNvSpPr/>
      </dsp:nvSpPr>
      <dsp:spPr>
        <a:xfrm>
          <a:off x="444024" y="1082991"/>
          <a:ext cx="613189" cy="1547273"/>
        </a:xfrm>
        <a:custGeom>
          <a:avLst/>
          <a:gdLst/>
          <a:ahLst/>
          <a:cxnLst/>
          <a:rect l="0" t="0" r="0" b="0"/>
          <a:pathLst>
            <a:path>
              <a:moveTo>
                <a:pt x="0" y="1547273"/>
              </a:moveTo>
              <a:lnTo>
                <a:pt x="306594" y="1547273"/>
              </a:lnTo>
              <a:lnTo>
                <a:pt x="306594" y="0"/>
              </a:lnTo>
              <a:lnTo>
                <a:pt x="6131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9009" y="1815019"/>
        <a:ext cx="83217" cy="83217"/>
      </dsp:txXfrm>
    </dsp:sp>
    <dsp:sp modelId="{0D60C23C-F719-445C-836B-22BBBFEBF2CB}">
      <dsp:nvSpPr>
        <dsp:cNvPr id="0" name=""/>
        <dsp:cNvSpPr/>
      </dsp:nvSpPr>
      <dsp:spPr>
        <a:xfrm>
          <a:off x="444024" y="697785"/>
          <a:ext cx="636100" cy="1932478"/>
        </a:xfrm>
        <a:custGeom>
          <a:avLst/>
          <a:gdLst/>
          <a:ahLst/>
          <a:cxnLst/>
          <a:rect l="0" t="0" r="0" b="0"/>
          <a:pathLst>
            <a:path>
              <a:moveTo>
                <a:pt x="0" y="1932478"/>
              </a:moveTo>
              <a:lnTo>
                <a:pt x="318050" y="1932478"/>
              </a:lnTo>
              <a:lnTo>
                <a:pt x="318050" y="0"/>
              </a:lnTo>
              <a:lnTo>
                <a:pt x="6361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11212" y="1613163"/>
        <a:ext cx="101723" cy="101723"/>
      </dsp:txXfrm>
    </dsp:sp>
    <dsp:sp modelId="{7255C32E-BE47-4CBC-84D8-D0996D81D5D3}">
      <dsp:nvSpPr>
        <dsp:cNvPr id="0" name=""/>
        <dsp:cNvSpPr/>
      </dsp:nvSpPr>
      <dsp:spPr>
        <a:xfrm rot="16200000">
          <a:off x="-1820316" y="2408252"/>
          <a:ext cx="4084657" cy="44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социальных отношений, рост благополучия и защищенности граждан в Северо-Енисейском районе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820316" y="2408252"/>
        <a:ext cx="4084657" cy="444024"/>
      </dsp:txXfrm>
    </dsp:sp>
    <dsp:sp modelId="{FE124371-5989-4CF5-8EE0-76D0B7D72B09}">
      <dsp:nvSpPr>
        <dsp:cNvPr id="0" name=""/>
        <dsp:cNvSpPr/>
      </dsp:nvSpPr>
      <dsp:spPr>
        <a:xfrm>
          <a:off x="1080124" y="535863"/>
          <a:ext cx="4309082" cy="323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Профилактика безнадзорности и правонарушений несовершеннолетних на территории Северо-Енисейского района - 4 039,3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124" y="535863"/>
        <a:ext cx="4309082" cy="323845"/>
      </dsp:txXfrm>
    </dsp:sp>
    <dsp:sp modelId="{7966EECF-EE01-4F69-927F-8EB470ED57B0}">
      <dsp:nvSpPr>
        <dsp:cNvPr id="0" name=""/>
        <dsp:cNvSpPr/>
      </dsp:nvSpPr>
      <dsp:spPr>
        <a:xfrm>
          <a:off x="1057213" y="885616"/>
          <a:ext cx="4263725" cy="39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Реализация полномочий по организации и осуществлению деятельности по опеке и попечительству в отношении совершеннолетних граждан на территории Северо-Енисейского района -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1 751,6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885616"/>
        <a:ext cx="4263725" cy="394750"/>
      </dsp:txXfrm>
    </dsp:sp>
    <dsp:sp modelId="{B12B45CD-A15C-43A4-8293-64A90453C64E}">
      <dsp:nvSpPr>
        <dsp:cNvPr id="0" name=""/>
        <dsp:cNvSpPr/>
      </dsp:nvSpPr>
      <dsp:spPr>
        <a:xfrm>
          <a:off x="1057213" y="1339970"/>
          <a:ext cx="4307647" cy="262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Реализация дополнительных мер социальной поддержки граждан – 13 669,7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1339970"/>
        <a:ext cx="4307647" cy="262543"/>
      </dsp:txXfrm>
    </dsp:sp>
    <dsp:sp modelId="{282A0741-36FB-4A39-84B4-362474DDDD74}">
      <dsp:nvSpPr>
        <dsp:cNvPr id="0" name=""/>
        <dsp:cNvSpPr/>
      </dsp:nvSpPr>
      <dsp:spPr>
        <a:xfrm>
          <a:off x="1057213" y="1645061"/>
          <a:ext cx="4263725" cy="572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Отдельное мероприятие 1 «Выплата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на основании решения Северо-Енисейского районного Совета депутатов от 14 июня 2011 № 303-20» - 2 887,0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1645061"/>
        <a:ext cx="4263725" cy="572153"/>
      </dsp:txXfrm>
    </dsp:sp>
    <dsp:sp modelId="{19FAE570-C41E-4E68-805E-68BC054770B2}">
      <dsp:nvSpPr>
        <dsp:cNvPr id="0" name=""/>
        <dsp:cNvSpPr/>
      </dsp:nvSpPr>
      <dsp:spPr>
        <a:xfrm>
          <a:off x="1057213" y="2242050"/>
          <a:ext cx="4346034" cy="747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Отдельное мероприятие 2 «Финансовое обеспечение решения Северо-Енисейского районного Совета депутатов от 18.08.2021 № 159-11 «Об обеспечении воспитанников дошкольных образовательных организаций Северо-Енисейского района, обучающихся общеобразовательных организаций Северо-Енисейского района, детей, не посещающих дошкольные образовательные организации и общеобразовательные организации Северо-Енисейского района, подарками Главы Северо-Енисейского района к Новому году в 2022 году» - 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1 272,6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2242050"/>
        <a:ext cx="4346034" cy="747477"/>
      </dsp:txXfrm>
    </dsp:sp>
    <dsp:sp modelId="{0F5050D6-ADDF-4EE9-9D51-17C2EACA873E}">
      <dsp:nvSpPr>
        <dsp:cNvPr id="0" name=""/>
        <dsp:cNvSpPr/>
      </dsp:nvSpPr>
      <dsp:spPr>
        <a:xfrm>
          <a:off x="1057213" y="3048440"/>
          <a:ext cx="4339664" cy="508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Отдельное мероприятие 4 «Финансовое обеспечение решения Северо-Енисейского районного Совета депутатов от 18.08.2021 № 158-11 «Об обеспечении первоклассников образовательных организаций Северо-Енисейского района подарками Главы Северо-Енисейского района ко Дню знаний в 2022 году» - 125,0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3048440"/>
        <a:ext cx="4339664" cy="508391"/>
      </dsp:txXfrm>
    </dsp:sp>
    <dsp:sp modelId="{653DF62F-D3C3-4D65-805A-EE704359033E}">
      <dsp:nvSpPr>
        <dsp:cNvPr id="0" name=""/>
        <dsp:cNvSpPr/>
      </dsp:nvSpPr>
      <dsp:spPr>
        <a:xfrm>
          <a:off x="1057213" y="3594580"/>
          <a:ext cx="4339664" cy="508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Отдельное мероприятие 4. «Оказание социальной поддержки выпускникам 11-х классов школ Северо-Енисейского района в 2022 году за счет безвозмездных поступлений в бюджет Северо-Енисейского района от общества с ограниченной ответственностью горно-рудная компания «Амикан» - 320,0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7213" y="3594580"/>
        <a:ext cx="4339664" cy="508391"/>
      </dsp:txXfrm>
    </dsp:sp>
    <dsp:sp modelId="{91BB9773-5F4A-4CB4-933D-5B4ADD949F4D}">
      <dsp:nvSpPr>
        <dsp:cNvPr id="0" name=""/>
        <dsp:cNvSpPr/>
      </dsp:nvSpPr>
      <dsp:spPr>
        <a:xfrm>
          <a:off x="1053477" y="4141680"/>
          <a:ext cx="4342799" cy="748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Отдельное мероприятие 5 «Дополнительные меры социальной поддержки граждан, заключивших контракт и направляемых для участия в специальной военной операции на территориях Донецкой Народной Республики, Луганской Народной республики и Украины» - 2 275,0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3477" y="4141680"/>
        <a:ext cx="4342799" cy="7486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C69D-0640-4DB7-8474-31D16E77BBB0}">
      <dsp:nvSpPr>
        <dsp:cNvPr id="0" name=""/>
        <dsp:cNvSpPr/>
      </dsp:nvSpPr>
      <dsp:spPr>
        <a:xfrm>
          <a:off x="859932" y="2315392"/>
          <a:ext cx="401679" cy="62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39" y="0"/>
              </a:lnTo>
              <a:lnTo>
                <a:pt x="200839" y="625194"/>
              </a:lnTo>
              <a:lnTo>
                <a:pt x="401679" y="625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2195" y="2609411"/>
        <a:ext cx="37155" cy="37155"/>
      </dsp:txXfrm>
    </dsp:sp>
    <dsp:sp modelId="{62440AD2-5F42-43BB-9E39-2FCC33600A4F}">
      <dsp:nvSpPr>
        <dsp:cNvPr id="0" name=""/>
        <dsp:cNvSpPr/>
      </dsp:nvSpPr>
      <dsp:spPr>
        <a:xfrm rot="16200000">
          <a:off x="-1780604" y="1885425"/>
          <a:ext cx="4421141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780604" y="1885425"/>
        <a:ext cx="4421141" cy="859932"/>
      </dsp:txXfrm>
    </dsp:sp>
    <dsp:sp modelId="{9F8B010D-B14E-483B-822F-5B87F314267E}">
      <dsp:nvSpPr>
        <dsp:cNvPr id="0" name=""/>
        <dsp:cNvSpPr/>
      </dsp:nvSpPr>
      <dsp:spPr>
        <a:xfrm>
          <a:off x="1261612" y="1355209"/>
          <a:ext cx="2820580" cy="3170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Создание условий для привлечения квалифицированных специалистов дефицитных должностей в сфере образования, спорта, культуры и здравоохранения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8 500,0</a:t>
          </a:r>
        </a:p>
      </dsp:txBody>
      <dsp:txXfrm>
        <a:off x="1261612" y="1355209"/>
        <a:ext cx="2820580" cy="3170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1BF3-1708-429A-B5B1-0D8AC96DC2F0}">
      <dsp:nvSpPr>
        <dsp:cNvPr id="0" name=""/>
        <dsp:cNvSpPr/>
      </dsp:nvSpPr>
      <dsp:spPr>
        <a:xfrm>
          <a:off x="296439" y="0"/>
          <a:ext cx="2063216" cy="1173824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Приобретение котельно-печного топлива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539 165,0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590" y="171903"/>
        <a:ext cx="1458914" cy="830018"/>
      </dsp:txXfrm>
    </dsp:sp>
    <dsp:sp modelId="{BEA99401-30DC-4DFE-B1A2-6A61DE8C1804}">
      <dsp:nvSpPr>
        <dsp:cNvPr id="0" name=""/>
        <dsp:cNvSpPr/>
      </dsp:nvSpPr>
      <dsp:spPr>
        <a:xfrm>
          <a:off x="317341" y="1701808"/>
          <a:ext cx="2082316" cy="1241935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Хранение котельно-печного топлива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14 015,4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289" y="1883685"/>
        <a:ext cx="1472420" cy="878181"/>
      </dsp:txXfrm>
    </dsp:sp>
    <dsp:sp modelId="{2324B9F5-FD5B-4C56-B2E8-9CA1BB58437C}">
      <dsp:nvSpPr>
        <dsp:cNvPr id="0" name=""/>
        <dsp:cNvSpPr/>
      </dsp:nvSpPr>
      <dsp:spPr>
        <a:xfrm>
          <a:off x="4949467" y="0"/>
          <a:ext cx="2056060" cy="1269327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Доставка  котельно-печного топлива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23 253,9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0570" y="185889"/>
        <a:ext cx="1453854" cy="897549"/>
      </dsp:txXfrm>
    </dsp:sp>
    <dsp:sp modelId="{CF0F2BE0-2FEF-4FDE-815B-1B7EA5173291}">
      <dsp:nvSpPr>
        <dsp:cNvPr id="0" name=""/>
        <dsp:cNvSpPr/>
      </dsp:nvSpPr>
      <dsp:spPr>
        <a:xfrm>
          <a:off x="2847765" y="2101332"/>
          <a:ext cx="2203078" cy="1280240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Производство и (или) реализации топлива твердого (швырок всех групп пород)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10 814,6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0398" y="2288819"/>
        <a:ext cx="1557812" cy="905266"/>
      </dsp:txXfrm>
    </dsp:sp>
    <dsp:sp modelId="{7A7CAE7B-71AC-46BF-98FE-C3B0C36BF2AB}">
      <dsp:nvSpPr>
        <dsp:cNvPr id="0" name=""/>
        <dsp:cNvSpPr/>
      </dsp:nvSpPr>
      <dsp:spPr>
        <a:xfrm>
          <a:off x="5577948" y="1368852"/>
          <a:ext cx="2232929" cy="1214855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Доставка воды от центральной водокачки к водоразборным колонкам и содержание водоразборных колонок в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Северо-Енисейский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6 874,0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4953" y="1546763"/>
        <a:ext cx="1578919" cy="859033"/>
      </dsp:txXfrm>
    </dsp:sp>
    <dsp:sp modelId="{60B095E1-CF88-4881-B667-2F52FF2699B7}">
      <dsp:nvSpPr>
        <dsp:cNvPr id="0" name=""/>
        <dsp:cNvSpPr/>
      </dsp:nvSpPr>
      <dsp:spPr>
        <a:xfrm>
          <a:off x="2847756" y="236815"/>
          <a:ext cx="1908509" cy="1207665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Строительство и эксплуатация автозимника 240 км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26 327,2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7251" y="413673"/>
        <a:ext cx="1349519" cy="853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1BF3-1708-429A-B5B1-0D8AC96DC2F0}">
      <dsp:nvSpPr>
        <dsp:cNvPr id="0" name=""/>
        <dsp:cNvSpPr/>
      </dsp:nvSpPr>
      <dsp:spPr>
        <a:xfrm>
          <a:off x="59157" y="261449"/>
          <a:ext cx="3793792" cy="1790787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для создания условий для предоставления транспортных услуг населению и организации транспортного обслуживания населения в границах населенных пунктов района, организации транспортного обслуживания населения между населенными пунктами района в границах Северо-Енисейского  района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34 010,0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4745" y="523704"/>
        <a:ext cx="2682616" cy="1266277"/>
      </dsp:txXfrm>
    </dsp:sp>
    <dsp:sp modelId="{BEA99401-30DC-4DFE-B1A2-6A61DE8C1804}">
      <dsp:nvSpPr>
        <dsp:cNvPr id="0" name=""/>
        <dsp:cNvSpPr/>
      </dsp:nvSpPr>
      <dsp:spPr>
        <a:xfrm>
          <a:off x="59159" y="2628316"/>
          <a:ext cx="3625830" cy="2480418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Субсидии, предоставляемые из бюджета Северо-Енисейского района для организации благоустройства территории населенных пунктов Северо-Енисейского района (в соответствии с утвержденными Правилами благоустройства территории населенных пунктов Северо-Енисейского района, утвержденными решением Северо-Енисейского районного Совета депутатов от 31.03.2017 № 264-21):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освещение улиц населенных пунктов Северо-Енисейского района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12 439,5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150" y="2991565"/>
        <a:ext cx="2563848" cy="1753920"/>
      </dsp:txXfrm>
    </dsp:sp>
    <dsp:sp modelId="{7A7CAE7B-71AC-46BF-98FE-C3B0C36BF2AB}">
      <dsp:nvSpPr>
        <dsp:cNvPr id="0" name=""/>
        <dsp:cNvSpPr/>
      </dsp:nvSpPr>
      <dsp:spPr>
        <a:xfrm>
          <a:off x="4553921" y="0"/>
          <a:ext cx="4111462" cy="2210751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по созданию условий для обеспечения жителей населенных пунктов Северо-Енисейского района услугами общественного питания, торговли и бытового обслуживания: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доставка в район указанных продуктов (включая транспортно-заготовительные расходы)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17 127,2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оказание бытовых услуг общих отделений бань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9 627,6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6031" y="323757"/>
        <a:ext cx="2907242" cy="1563237"/>
      </dsp:txXfrm>
    </dsp:sp>
    <dsp:sp modelId="{60B095E1-CF88-4881-B667-2F52FF2699B7}">
      <dsp:nvSpPr>
        <dsp:cNvPr id="0" name=""/>
        <dsp:cNvSpPr/>
      </dsp:nvSpPr>
      <dsp:spPr>
        <a:xfrm>
          <a:off x="3829264" y="2556278"/>
          <a:ext cx="2926635" cy="1859952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Субсидии, предоставляемые из бюджета Северо-Енисейского района для организации ритуальных услуг на территории Северо-Енисейского района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413,2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7860" y="2828662"/>
        <a:ext cx="2069443" cy="1315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1BF3-1708-429A-B5B1-0D8AC96DC2F0}">
      <dsp:nvSpPr>
        <dsp:cNvPr id="0" name=""/>
        <dsp:cNvSpPr/>
      </dsp:nvSpPr>
      <dsp:spPr>
        <a:xfrm>
          <a:off x="0" y="12"/>
          <a:ext cx="1932424" cy="1520864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 в сфере эксплуатации и содержания муниципального жилищного фонда (проведение ремонта печей, завалинок) в 2021 году – 603,6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97" y="222737"/>
        <a:ext cx="1366430" cy="1075414"/>
      </dsp:txXfrm>
    </dsp:sp>
    <dsp:sp modelId="{BEA99401-30DC-4DFE-B1A2-6A61DE8C1804}">
      <dsp:nvSpPr>
        <dsp:cNvPr id="0" name=""/>
        <dsp:cNvSpPr/>
      </dsp:nvSpPr>
      <dsp:spPr>
        <a:xfrm>
          <a:off x="51511" y="1840255"/>
          <a:ext cx="1910562" cy="1609111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Содержание конечного остановочного пункта межпоселкового общественного транспорта в гп Северо-Енисейский – 1 041,1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306" y="2075904"/>
        <a:ext cx="1350972" cy="1137813"/>
      </dsp:txXfrm>
    </dsp:sp>
    <dsp:sp modelId="{2324B9F5-FD5B-4C56-B2E8-9CA1BB58437C}">
      <dsp:nvSpPr>
        <dsp:cNvPr id="0" name=""/>
        <dsp:cNvSpPr/>
      </dsp:nvSpPr>
      <dsp:spPr>
        <a:xfrm>
          <a:off x="6269170" y="0"/>
          <a:ext cx="1944580" cy="1644603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  в  сфере содержания  объектов  водоотведения - 1 424,0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3947" y="240847"/>
        <a:ext cx="1375026" cy="1162909"/>
      </dsp:txXfrm>
    </dsp:sp>
    <dsp:sp modelId="{CF0F2BE0-2FEF-4FDE-815B-1B7EA5173291}">
      <dsp:nvSpPr>
        <dsp:cNvPr id="0" name=""/>
        <dsp:cNvSpPr/>
      </dsp:nvSpPr>
      <dsp:spPr>
        <a:xfrm>
          <a:off x="3031826" y="1768253"/>
          <a:ext cx="2139632" cy="1658742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Реализация продовольственных и непродовольственных товаров, в том числе определенных законодательством Российской Федерации товарами первой необходимости  в 2021  году –     6 699,6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5168" y="2011170"/>
        <a:ext cx="1512948" cy="1172908"/>
      </dsp:txXfrm>
    </dsp:sp>
    <dsp:sp modelId="{7A7CAE7B-71AC-46BF-98FE-C3B0C36BF2AB}">
      <dsp:nvSpPr>
        <dsp:cNvPr id="0" name=""/>
        <dsp:cNvSpPr/>
      </dsp:nvSpPr>
      <dsp:spPr>
        <a:xfrm>
          <a:off x="6144646" y="1912267"/>
          <a:ext cx="2084953" cy="1574026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Содержание специализированного жилищного фонда - здания, жилые помещения которого предоставляются под общежитие – 1 771,0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9980" y="2142778"/>
        <a:ext cx="1474285" cy="1113004"/>
      </dsp:txXfrm>
    </dsp:sp>
    <dsp:sp modelId="{60B095E1-CF88-4881-B667-2F52FF2699B7}">
      <dsp:nvSpPr>
        <dsp:cNvPr id="0" name=""/>
        <dsp:cNvSpPr/>
      </dsp:nvSpPr>
      <dsp:spPr>
        <a:xfrm>
          <a:off x="3181196" y="0"/>
          <a:ext cx="2030018" cy="1564710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Осуществление уставной деятельности юридических лиц, осуществляющих деятельность в сфере электро-, тепло-, водоснабжения населения, водоотведения, снабжения населения топливом  в 2021 году -  15 000,0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8485" y="229146"/>
        <a:ext cx="1435440" cy="1106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1BF3-1708-429A-B5B1-0D8AC96DC2F0}">
      <dsp:nvSpPr>
        <dsp:cNvPr id="0" name=""/>
        <dsp:cNvSpPr/>
      </dsp:nvSpPr>
      <dsp:spPr>
        <a:xfrm>
          <a:off x="2828760" y="0"/>
          <a:ext cx="2689130" cy="1429731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района услугами общественного питания, торговли, в том числе по приобретению товаров с длительными сроками хранения –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5 497,3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2574" y="209379"/>
        <a:ext cx="1901502" cy="1010973"/>
      </dsp:txXfrm>
    </dsp:sp>
    <dsp:sp modelId="{BEA99401-30DC-4DFE-B1A2-6A61DE8C1804}">
      <dsp:nvSpPr>
        <dsp:cNvPr id="0" name=""/>
        <dsp:cNvSpPr/>
      </dsp:nvSpPr>
      <dsp:spPr>
        <a:xfrm>
          <a:off x="0" y="-93561"/>
          <a:ext cx="2722259" cy="1566434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закупу товаров первой необходимости –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17 783,8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66" y="135838"/>
        <a:ext cx="1924927" cy="1107636"/>
      </dsp:txXfrm>
    </dsp:sp>
    <dsp:sp modelId="{7A7CAE7B-71AC-46BF-98FE-C3B0C36BF2AB}">
      <dsp:nvSpPr>
        <dsp:cNvPr id="0" name=""/>
        <dsp:cNvSpPr/>
      </dsp:nvSpPr>
      <dsp:spPr>
        <a:xfrm>
          <a:off x="5785042" y="0"/>
          <a:ext cx="2596469" cy="1545482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закупу сырья для производства хлебобулочных изделий –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5 203,5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5286" y="226331"/>
        <a:ext cx="1835981" cy="1092820"/>
      </dsp:txXfrm>
    </dsp:sp>
    <dsp:sp modelId="{60B095E1-CF88-4881-B667-2F52FF2699B7}">
      <dsp:nvSpPr>
        <dsp:cNvPr id="0" name=""/>
        <dsp:cNvSpPr/>
      </dsp:nvSpPr>
      <dsp:spPr>
        <a:xfrm>
          <a:off x="0" y="1569262"/>
          <a:ext cx="3082987" cy="2095542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жителей населенных пунктов Северо-Енисейского района услугами общественного питания, торговли в части затрат по исполнению муниципальным предприятием Северо-Енисейского района «Хлебопек» своих обязательств по договору о поставке товарной нефти для отопления здания хлебозавода с учетом доставки до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Северо-Енисейский -  761,8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493" y="1876147"/>
        <a:ext cx="2180001" cy="1481772"/>
      </dsp:txXfrm>
    </dsp:sp>
    <dsp:sp modelId="{7484C531-FA6A-431C-96BA-D8BD7D41FC77}">
      <dsp:nvSpPr>
        <dsp:cNvPr id="0" name=""/>
        <dsp:cNvSpPr/>
      </dsp:nvSpPr>
      <dsp:spPr>
        <a:xfrm>
          <a:off x="0" y="3633376"/>
          <a:ext cx="2335272" cy="1911299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Субсидия на оказание финансовой поддержки социально ориентированным некоммерческим организациям – 600,1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93" y="3913279"/>
        <a:ext cx="1651286" cy="1351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9DECC-411B-41D9-9A1A-069487A3D6FF}">
      <dsp:nvSpPr>
        <dsp:cNvPr id="0" name=""/>
        <dsp:cNvSpPr/>
      </dsp:nvSpPr>
      <dsp:spPr>
        <a:xfrm>
          <a:off x="282202" y="0"/>
          <a:ext cx="2330755" cy="1633116"/>
        </a:xfrm>
        <a:prstGeom prst="teardrop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Дополнительные гарантий семьям граждан Российской Федерации, призванных на военную службу по мобилизации в Вооруженные Силы Российской Федерации с территории Северо-Енисейского района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864,5</a:t>
          </a:r>
          <a:endParaRPr lang="ru-RU" sz="900" kern="1200" dirty="0"/>
        </a:p>
      </dsp:txBody>
      <dsp:txXfrm>
        <a:off x="623533" y="239164"/>
        <a:ext cx="1648093" cy="1154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BFF1-29A1-4506-948E-F73256431591}">
      <dsp:nvSpPr>
        <dsp:cNvPr id="0" name=""/>
        <dsp:cNvSpPr/>
      </dsp:nvSpPr>
      <dsp:spPr>
        <a:xfrm>
          <a:off x="939310" y="2541434"/>
          <a:ext cx="686032" cy="160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016" y="0"/>
              </a:lnTo>
              <a:lnTo>
                <a:pt x="343016" y="1607468"/>
              </a:lnTo>
              <a:lnTo>
                <a:pt x="686032" y="1607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8633" y="3301474"/>
        <a:ext cx="87386" cy="87386"/>
      </dsp:txXfrm>
    </dsp:sp>
    <dsp:sp modelId="{46D907CD-9A2D-4ADF-9B5B-F0F306D0C713}">
      <dsp:nvSpPr>
        <dsp:cNvPr id="0" name=""/>
        <dsp:cNvSpPr/>
      </dsp:nvSpPr>
      <dsp:spPr>
        <a:xfrm>
          <a:off x="939310" y="2541434"/>
          <a:ext cx="686032" cy="81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016" y="0"/>
              </a:lnTo>
              <a:lnTo>
                <a:pt x="343016" y="816553"/>
              </a:lnTo>
              <a:lnTo>
                <a:pt x="686032" y="816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5664" y="2923048"/>
        <a:ext cx="53324" cy="53324"/>
      </dsp:txXfrm>
    </dsp:sp>
    <dsp:sp modelId="{A324A088-0BF5-47BB-84DA-4C982D9D2AF2}">
      <dsp:nvSpPr>
        <dsp:cNvPr id="0" name=""/>
        <dsp:cNvSpPr/>
      </dsp:nvSpPr>
      <dsp:spPr>
        <a:xfrm>
          <a:off x="939310" y="2495714"/>
          <a:ext cx="686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016" y="45720"/>
              </a:lnTo>
              <a:lnTo>
                <a:pt x="343016" y="70190"/>
              </a:lnTo>
              <a:lnTo>
                <a:pt x="686032" y="70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5164" y="2524272"/>
        <a:ext cx="34323" cy="34323"/>
      </dsp:txXfrm>
    </dsp:sp>
    <dsp:sp modelId="{E597C3C4-336B-48E1-999E-915DB7034795}">
      <dsp:nvSpPr>
        <dsp:cNvPr id="0" name=""/>
        <dsp:cNvSpPr/>
      </dsp:nvSpPr>
      <dsp:spPr>
        <a:xfrm>
          <a:off x="939310" y="1773813"/>
          <a:ext cx="686032" cy="767620"/>
        </a:xfrm>
        <a:custGeom>
          <a:avLst/>
          <a:gdLst/>
          <a:ahLst/>
          <a:cxnLst/>
          <a:rect l="0" t="0" r="0" b="0"/>
          <a:pathLst>
            <a:path>
              <a:moveTo>
                <a:pt x="0" y="767620"/>
              </a:moveTo>
              <a:lnTo>
                <a:pt x="343016" y="767620"/>
              </a:lnTo>
              <a:lnTo>
                <a:pt x="343016" y="0"/>
              </a:lnTo>
              <a:lnTo>
                <a:pt x="6860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6588" y="2131886"/>
        <a:ext cx="51475" cy="51475"/>
      </dsp:txXfrm>
    </dsp:sp>
    <dsp:sp modelId="{4EB5C69D-0640-4DB7-8474-31D16E77BBB0}">
      <dsp:nvSpPr>
        <dsp:cNvPr id="0" name=""/>
        <dsp:cNvSpPr/>
      </dsp:nvSpPr>
      <dsp:spPr>
        <a:xfrm>
          <a:off x="939310" y="981722"/>
          <a:ext cx="686032" cy="1559711"/>
        </a:xfrm>
        <a:custGeom>
          <a:avLst/>
          <a:gdLst/>
          <a:ahLst/>
          <a:cxnLst/>
          <a:rect l="0" t="0" r="0" b="0"/>
          <a:pathLst>
            <a:path>
              <a:moveTo>
                <a:pt x="0" y="1559711"/>
              </a:moveTo>
              <a:lnTo>
                <a:pt x="343016" y="1559711"/>
              </a:lnTo>
              <a:lnTo>
                <a:pt x="343016" y="0"/>
              </a:lnTo>
              <a:lnTo>
                <a:pt x="6860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9728" y="1718980"/>
        <a:ext cx="85195" cy="85195"/>
      </dsp:txXfrm>
    </dsp:sp>
    <dsp:sp modelId="{62440AD2-5F42-43BB-9E39-2FCC33600A4F}">
      <dsp:nvSpPr>
        <dsp:cNvPr id="0" name=""/>
        <dsp:cNvSpPr/>
      </dsp:nvSpPr>
      <dsp:spPr>
        <a:xfrm rot="16200000">
          <a:off x="-1422278" y="2164373"/>
          <a:ext cx="3969057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образования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422278" y="2164373"/>
        <a:ext cx="3969057" cy="754120"/>
      </dsp:txXfrm>
    </dsp:sp>
    <dsp:sp modelId="{9F8B010D-B14E-483B-822F-5B87F314267E}">
      <dsp:nvSpPr>
        <dsp:cNvPr id="0" name=""/>
        <dsp:cNvSpPr/>
      </dsp:nvSpPr>
      <dsp:spPr>
        <a:xfrm>
          <a:off x="1625342" y="60466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жизнедеятельности образовательных учреждений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36 672,9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604662"/>
        <a:ext cx="2473516" cy="754120"/>
      </dsp:txXfrm>
    </dsp:sp>
    <dsp:sp modelId="{99D953BE-08E9-4B21-862E-94B751C2218C}">
      <dsp:nvSpPr>
        <dsp:cNvPr id="0" name=""/>
        <dsp:cNvSpPr/>
      </dsp:nvSpPr>
      <dsp:spPr>
        <a:xfrm>
          <a:off x="1625342" y="139675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Одаренные дети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5 432,5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1396752"/>
        <a:ext cx="2473516" cy="754120"/>
      </dsp:txXfrm>
    </dsp:sp>
    <dsp:sp modelId="{FDD0ED59-C76F-4E93-913A-C668FA049A0F}">
      <dsp:nvSpPr>
        <dsp:cNvPr id="0" name=""/>
        <dsp:cNvSpPr/>
      </dsp:nvSpPr>
      <dsp:spPr>
        <a:xfrm>
          <a:off x="1625342" y="2188843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Сохранение и укрепление здоровья детей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51 165,6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2188843"/>
        <a:ext cx="2473516" cy="754120"/>
      </dsp:txXfrm>
    </dsp:sp>
    <dsp:sp modelId="{194599F4-3907-4E06-B663-3B6349F86F4E}">
      <dsp:nvSpPr>
        <dsp:cNvPr id="0" name=""/>
        <dsp:cNvSpPr/>
      </dsp:nvSpPr>
      <dsp:spPr>
        <a:xfrm>
          <a:off x="1625342" y="2980927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дошкольного, общего и дополнительного образования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651 332,3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2980927"/>
        <a:ext cx="2473516" cy="754120"/>
      </dsp:txXfrm>
    </dsp:sp>
    <dsp:sp modelId="{4B51C063-9882-4318-AB79-1B7E34F23459}">
      <dsp:nvSpPr>
        <dsp:cNvPr id="0" name=""/>
        <dsp:cNvSpPr/>
      </dsp:nvSpPr>
      <dsp:spPr>
        <a:xfrm>
          <a:off x="1625342" y="377184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73 701,0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3771842"/>
        <a:ext cx="2473516" cy="754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A1F26-6BFD-4150-AE4D-CFC7BB63DFDD}">
      <dsp:nvSpPr>
        <dsp:cNvPr id="0" name=""/>
        <dsp:cNvSpPr/>
      </dsp:nvSpPr>
      <dsp:spPr>
        <a:xfrm>
          <a:off x="859932" y="2262981"/>
          <a:ext cx="384305" cy="1769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152" y="0"/>
              </a:lnTo>
              <a:lnTo>
                <a:pt x="192152" y="1769466"/>
              </a:lnTo>
              <a:lnTo>
                <a:pt x="384305" y="1769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06817" y="3102446"/>
        <a:ext cx="90535" cy="90535"/>
      </dsp:txXfrm>
    </dsp:sp>
    <dsp:sp modelId="{A324A088-0BF5-47BB-84DA-4C982D9D2AF2}">
      <dsp:nvSpPr>
        <dsp:cNvPr id="0" name=""/>
        <dsp:cNvSpPr/>
      </dsp:nvSpPr>
      <dsp:spPr>
        <a:xfrm>
          <a:off x="859932" y="2217261"/>
          <a:ext cx="384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2152" y="45720"/>
              </a:lnTo>
              <a:lnTo>
                <a:pt x="192152" y="123518"/>
              </a:lnTo>
              <a:lnTo>
                <a:pt x="384305" y="123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2283" y="2253178"/>
        <a:ext cx="19605" cy="19605"/>
      </dsp:txXfrm>
    </dsp:sp>
    <dsp:sp modelId="{E597C3C4-336B-48E1-999E-915DB7034795}">
      <dsp:nvSpPr>
        <dsp:cNvPr id="0" name=""/>
        <dsp:cNvSpPr/>
      </dsp:nvSpPr>
      <dsp:spPr>
        <a:xfrm>
          <a:off x="859932" y="1427487"/>
          <a:ext cx="384305" cy="835493"/>
        </a:xfrm>
        <a:custGeom>
          <a:avLst/>
          <a:gdLst/>
          <a:ahLst/>
          <a:cxnLst/>
          <a:rect l="0" t="0" r="0" b="0"/>
          <a:pathLst>
            <a:path>
              <a:moveTo>
                <a:pt x="0" y="835493"/>
              </a:moveTo>
              <a:lnTo>
                <a:pt x="192152" y="835493"/>
              </a:lnTo>
              <a:lnTo>
                <a:pt x="192152" y="0"/>
              </a:lnTo>
              <a:lnTo>
                <a:pt x="3843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9094" y="1822243"/>
        <a:ext cx="45982" cy="45982"/>
      </dsp:txXfrm>
    </dsp:sp>
    <dsp:sp modelId="{4EB5C69D-0640-4DB7-8474-31D16E77BBB0}">
      <dsp:nvSpPr>
        <dsp:cNvPr id="0" name=""/>
        <dsp:cNvSpPr/>
      </dsp:nvSpPr>
      <dsp:spPr>
        <a:xfrm>
          <a:off x="859932" y="516759"/>
          <a:ext cx="390425" cy="1746221"/>
        </a:xfrm>
        <a:custGeom>
          <a:avLst/>
          <a:gdLst/>
          <a:ahLst/>
          <a:cxnLst/>
          <a:rect l="0" t="0" r="0" b="0"/>
          <a:pathLst>
            <a:path>
              <a:moveTo>
                <a:pt x="0" y="1746221"/>
              </a:moveTo>
              <a:lnTo>
                <a:pt x="195212" y="1746221"/>
              </a:lnTo>
              <a:lnTo>
                <a:pt x="195212" y="0"/>
              </a:lnTo>
              <a:lnTo>
                <a:pt x="3904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10412" y="1345137"/>
        <a:ext cx="89466" cy="89466"/>
      </dsp:txXfrm>
    </dsp:sp>
    <dsp:sp modelId="{62440AD2-5F42-43BB-9E39-2FCC33600A4F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Реформирование и модернизация жилищно-коммунального хозяйства и повышение энергетической эффективности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833015" y="1833015"/>
        <a:ext cx="4525963" cy="859932"/>
      </dsp:txXfrm>
    </dsp:sp>
    <dsp:sp modelId="{9F8B010D-B14E-483B-822F-5B87F314267E}">
      <dsp:nvSpPr>
        <dsp:cNvPr id="0" name=""/>
        <dsp:cNvSpPr/>
      </dsp:nvSpPr>
      <dsp:spPr>
        <a:xfrm>
          <a:off x="1250358" y="0"/>
          <a:ext cx="2820580" cy="103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175 895,7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0358" y="0"/>
        <a:ext cx="2820580" cy="1033519"/>
      </dsp:txXfrm>
    </dsp:sp>
    <dsp:sp modelId="{99D953BE-08E9-4B21-862E-94B751C2218C}">
      <dsp:nvSpPr>
        <dsp:cNvPr id="0" name=""/>
        <dsp:cNvSpPr/>
      </dsp:nvSpPr>
      <dsp:spPr>
        <a:xfrm>
          <a:off x="1244238" y="1046718"/>
          <a:ext cx="2820580" cy="761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Доступность коммунально-бытовых услуг для населения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763 701,4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238" y="1046718"/>
        <a:ext cx="2820580" cy="761539"/>
      </dsp:txXfrm>
    </dsp:sp>
    <dsp:sp modelId="{FDD0ED59-C76F-4E93-913A-C668FA049A0F}">
      <dsp:nvSpPr>
        <dsp:cNvPr id="0" name=""/>
        <dsp:cNvSpPr/>
      </dsp:nvSpPr>
      <dsp:spPr>
        <a:xfrm>
          <a:off x="1244238" y="1910813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Северо-Енисейском районе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5 823,5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238" y="1910813"/>
        <a:ext cx="2820580" cy="859932"/>
      </dsp:txXfrm>
    </dsp:sp>
    <dsp:sp modelId="{93C33CAE-EC9E-4962-A337-F3C81A65ACF1}">
      <dsp:nvSpPr>
        <dsp:cNvPr id="0" name=""/>
        <dsp:cNvSpPr/>
      </dsp:nvSpPr>
      <dsp:spPr>
        <a:xfrm>
          <a:off x="1244238" y="360248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Участие в организации деятельности по обращению с твердыми коммунальными отходами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2 337,5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238" y="3602481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A3CD6310-DEC0-40C4-AB34-83375507152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397" tIns="45699" rIns="91397" bIns="456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1D639EAD-8471-4F3A-B1DF-0AA166C7E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Меняем все через изменить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3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Асфальтирование дворовых территорий:</a:t>
            </a:r>
            <a:r>
              <a:rPr lang="ru-RU" baseline="0" dirty="0" smtClean="0"/>
              <a:t> 24 программа + 1210086710+1210080099.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Затраты</a:t>
            </a:r>
            <a:r>
              <a:rPr lang="ru-RU" baseline="0" dirty="0" smtClean="0"/>
              <a:t> формирую по бюджетополучателям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4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8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2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3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5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0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7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1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99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06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68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0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1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4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2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7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7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37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89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81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90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3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43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3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22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33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3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54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9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3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1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1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4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6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49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7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52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92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2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1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1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62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59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8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9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78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7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5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DC2B-B933-427C-BFAB-7E9DD3E579D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53FD-4567-4975-B9A2-12E10279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3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000">
              <a:srgbClr val="7D8496"/>
            </a:gs>
            <a:gs pos="0">
              <a:schemeClr val="bg1"/>
            </a:gs>
            <a:gs pos="0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7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image" Target="../media/image63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62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760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 на реализацию муниципальных программ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непрограммных расходов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годах (тыс. рублей)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8306609"/>
              </p:ext>
            </p:extLst>
          </p:nvPr>
        </p:nvGraphicFramePr>
        <p:xfrm>
          <a:off x="6948264" y="620688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17008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3419825"/>
              </p:ext>
            </p:extLst>
          </p:nvPr>
        </p:nvGraphicFramePr>
        <p:xfrm>
          <a:off x="7092280" y="4581128"/>
          <a:ext cx="20640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33679"/>
              </p:ext>
            </p:extLst>
          </p:nvPr>
        </p:nvGraphicFramePr>
        <p:xfrm>
          <a:off x="7020272" y="2492896"/>
          <a:ext cx="20162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12577" y="364502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772" y="579365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90052"/>
              </p:ext>
            </p:extLst>
          </p:nvPr>
        </p:nvGraphicFramePr>
        <p:xfrm>
          <a:off x="107504" y="692696"/>
          <a:ext cx="66967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40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субсидий, предоставляемых 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бюджета Северо-Енисейского района для организации в границах населенных пунктов Северо-Енисейского района электро-, тепло- и водоснабжения населения, водоотведения, снабжения населения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топливом на 2022 год, 829 652,7 (тыс.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67467"/>
              </p:ext>
            </p:extLst>
          </p:nvPr>
        </p:nvGraphicFramePr>
        <p:xfrm>
          <a:off x="251520" y="1340768"/>
          <a:ext cx="84352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Pictures\Без названия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085184"/>
            <a:ext cx="2739752" cy="16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images (1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" y="4983259"/>
            <a:ext cx="338437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93" y="12675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5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150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расходования субсидий, предоставляемых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2022 год, (тыс. рублей)</a:t>
            </a:r>
            <a:endParaRPr lang="ru-RU" sz="1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078114"/>
              </p:ext>
            </p:extLst>
          </p:nvPr>
        </p:nvGraphicFramePr>
        <p:xfrm>
          <a:off x="107504" y="126876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Pictures\images (1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71" y="5479829"/>
            <a:ext cx="3028950" cy="12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675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85010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прочих субсидий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предоставляемых из бюджета </a:t>
            </a:r>
            <a:b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на 2022 год,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35967"/>
              </p:ext>
            </p:extLst>
          </p:nvPr>
        </p:nvGraphicFramePr>
        <p:xfrm>
          <a:off x="457200" y="1228700"/>
          <a:ext cx="8229600" cy="522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апля 2"/>
          <p:cNvSpPr/>
          <p:nvPr/>
        </p:nvSpPr>
        <p:spPr>
          <a:xfrm>
            <a:off x="395536" y="4821991"/>
            <a:ext cx="2016224" cy="1512168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 уличного освещения в 2021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– 8 195,0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3347864" y="4827620"/>
            <a:ext cx="2088232" cy="1512168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эксплуатации и содержания муниципальных коммунальных объектов в 2021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– 11 761,8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6660232" y="4960013"/>
            <a:ext cx="2088232" cy="1512168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учета численности охотничьих ресурсов на закрепленной территории в Северо-Енисейском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районе – 200,0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675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85010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прочих субсидий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предоставляемых из бюджета </a:t>
            </a:r>
            <a:b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на 2022 год,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06173"/>
              </p:ext>
            </p:extLst>
          </p:nvPr>
        </p:nvGraphicFramePr>
        <p:xfrm>
          <a:off x="457200" y="1228700"/>
          <a:ext cx="8435280" cy="56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968230" y="2818808"/>
            <a:ext cx="2861365" cy="1944903"/>
            <a:chOff x="10338" y="1840257"/>
            <a:chExt cx="2861365" cy="1944903"/>
          </a:xfrm>
        </p:grpSpPr>
        <p:sp>
          <p:nvSpPr>
            <p:cNvPr id="16" name="Капля 15"/>
            <p:cNvSpPr/>
            <p:nvPr/>
          </p:nvSpPr>
          <p:spPr>
            <a:xfrm>
              <a:off x="10338" y="1840257"/>
              <a:ext cx="2861365" cy="1944903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Капля 4"/>
            <p:cNvSpPr/>
            <p:nvPr/>
          </p:nvSpPr>
          <p:spPr>
            <a:xfrm>
              <a:off x="429375" y="2125081"/>
              <a:ext cx="2023291" cy="1375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финансовое обеспечение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приобретению и использованию имущества организациями торговли </a:t>
              </a: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-  2 321,5</a:t>
              </a:r>
              <a:endParaRPr lang="ru-RU" sz="1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96136" y="4896402"/>
            <a:ext cx="2847461" cy="1826489"/>
            <a:chOff x="263093" y="-20738"/>
            <a:chExt cx="2847461" cy="1826489"/>
          </a:xfrm>
        </p:grpSpPr>
        <p:sp>
          <p:nvSpPr>
            <p:cNvPr id="19" name="Капля 18"/>
            <p:cNvSpPr/>
            <p:nvPr/>
          </p:nvSpPr>
          <p:spPr>
            <a:xfrm>
              <a:off x="263093" y="-20738"/>
              <a:ext cx="2847461" cy="1826489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Капля 4"/>
            <p:cNvSpPr/>
            <p:nvPr/>
          </p:nvSpPr>
          <p:spPr>
            <a:xfrm>
              <a:off x="752181" y="254832"/>
              <a:ext cx="2125334" cy="129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возмещение фактически понесенных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содержанию имущества организациями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торговли –</a:t>
              </a:r>
              <a:endParaRPr lang="ru-RU" sz="9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 1 392,1</a:t>
              </a:r>
              <a:endParaRPr lang="ru-RU" sz="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99792" y="4763711"/>
            <a:ext cx="2999150" cy="1911299"/>
            <a:chOff x="154363" y="3680396"/>
            <a:chExt cx="2567102" cy="1911299"/>
          </a:xfrm>
        </p:grpSpPr>
        <p:sp>
          <p:nvSpPr>
            <p:cNvPr id="22" name="Капля 21"/>
            <p:cNvSpPr/>
            <p:nvPr/>
          </p:nvSpPr>
          <p:spPr>
            <a:xfrm>
              <a:off x="154363" y="3680396"/>
              <a:ext cx="2567102" cy="1911299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Капля 4"/>
            <p:cNvSpPr/>
            <p:nvPr/>
          </p:nvSpPr>
          <p:spPr>
            <a:xfrm>
              <a:off x="530305" y="3960299"/>
              <a:ext cx="2089448" cy="1351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финансовое обеспечение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восстановлению стены здания хлебозавода– </a:t>
              </a: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3 668,1</a:t>
              </a:r>
              <a:endParaRPr lang="ru-RU" sz="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89767" y="2708920"/>
            <a:ext cx="2404342" cy="2054791"/>
            <a:chOff x="5812989" y="30418"/>
            <a:chExt cx="2596469" cy="1545482"/>
          </a:xfrm>
        </p:grpSpPr>
        <p:sp>
          <p:nvSpPr>
            <p:cNvPr id="24" name="Капля 23"/>
            <p:cNvSpPr/>
            <p:nvPr/>
          </p:nvSpPr>
          <p:spPr>
            <a:xfrm>
              <a:off x="5812989" y="30418"/>
              <a:ext cx="2596469" cy="1545482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Капля 4"/>
            <p:cNvSpPr/>
            <p:nvPr/>
          </p:nvSpPr>
          <p:spPr>
            <a:xfrm>
              <a:off x="6165286" y="226331"/>
              <a:ext cx="2216225" cy="1092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финансовое обеспечение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приобретению продуктов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питания –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15 000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,0</a:t>
              </a:r>
              <a:endParaRPr lang="ru-RU" sz="9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00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85010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прочих субсидий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предоставляемых из бюджета </a:t>
            </a:r>
            <a:b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на 2022 год,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48341"/>
              </p:ext>
            </p:extLst>
          </p:nvPr>
        </p:nvGraphicFramePr>
        <p:xfrm>
          <a:off x="457200" y="1228700"/>
          <a:ext cx="8435280" cy="56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644008" y="1268760"/>
            <a:ext cx="3384376" cy="1633116"/>
            <a:chOff x="0" y="0"/>
            <a:chExt cx="3018543" cy="1633116"/>
          </a:xfrm>
        </p:grpSpPr>
        <p:sp>
          <p:nvSpPr>
            <p:cNvPr id="17" name="Капля 16"/>
            <p:cNvSpPr/>
            <p:nvPr/>
          </p:nvSpPr>
          <p:spPr>
            <a:xfrm>
              <a:off x="0" y="0"/>
              <a:ext cx="3018543" cy="1633116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Капля 4"/>
            <p:cNvSpPr/>
            <p:nvPr/>
          </p:nvSpPr>
          <p:spPr>
            <a:xfrm>
              <a:off x="442055" y="144016"/>
              <a:ext cx="2134433" cy="1249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возмещение фактически понесенных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обеспечению хлебобулочными изделиями в 2022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 2 311,5</a:t>
              </a:r>
              <a:endParaRPr lang="ru-RU" sz="9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9512" y="2996952"/>
            <a:ext cx="3018543" cy="1826000"/>
            <a:chOff x="0" y="0"/>
            <a:chExt cx="3018543" cy="1633116"/>
          </a:xfrm>
        </p:grpSpPr>
        <p:sp>
          <p:nvSpPr>
            <p:cNvPr id="20" name="Капля 19"/>
            <p:cNvSpPr/>
            <p:nvPr/>
          </p:nvSpPr>
          <p:spPr>
            <a:xfrm>
              <a:off x="0" y="0"/>
              <a:ext cx="3018543" cy="1633116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Капля 4"/>
            <p:cNvSpPr/>
            <p:nvPr/>
          </p:nvSpPr>
          <p:spPr>
            <a:xfrm>
              <a:off x="442055" y="239164"/>
              <a:ext cx="2294249" cy="1248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финансовое обеспечение затрат, связанных с обеспечением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обеспечению продуктами питания в 2022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11 000,0</a:t>
              </a:r>
              <a:endParaRPr lang="ru-RU" sz="9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14877" y="3264363"/>
            <a:ext cx="3176073" cy="1633116"/>
            <a:chOff x="710639" y="-596685"/>
            <a:chExt cx="4392488" cy="1633116"/>
          </a:xfrm>
        </p:grpSpPr>
        <p:sp>
          <p:nvSpPr>
            <p:cNvPr id="23" name="Капля 22"/>
            <p:cNvSpPr/>
            <p:nvPr/>
          </p:nvSpPr>
          <p:spPr>
            <a:xfrm>
              <a:off x="710639" y="-596685"/>
              <a:ext cx="4392488" cy="1633116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Капля 4"/>
            <p:cNvSpPr/>
            <p:nvPr/>
          </p:nvSpPr>
          <p:spPr>
            <a:xfrm>
              <a:off x="1512168" y="-504056"/>
              <a:ext cx="3384376" cy="1303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возмещение фактически понесенных затрат, связанных с созданием условий для обеспечения жителей населенных пунктов Северо-Енисейского района услугами теплоснабжения в части осуществления уставной деятельности юридических лиц в сфере эксплуатации и содержания муниципального жилищного фонда, в том числе по проведению ремонта печей в 2022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1 886,3</a:t>
              </a:r>
              <a:endParaRPr lang="ru-RU" sz="9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23729" y="4897478"/>
            <a:ext cx="3816423" cy="1781453"/>
            <a:chOff x="0" y="0"/>
            <a:chExt cx="3018543" cy="1633116"/>
          </a:xfrm>
        </p:grpSpPr>
        <p:sp>
          <p:nvSpPr>
            <p:cNvPr id="26" name="Капля 25"/>
            <p:cNvSpPr/>
            <p:nvPr/>
          </p:nvSpPr>
          <p:spPr>
            <a:xfrm>
              <a:off x="0" y="0"/>
              <a:ext cx="3018543" cy="1633116"/>
            </a:xfrm>
            <a:prstGeom prst="teardrop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Капля 4"/>
            <p:cNvSpPr/>
            <p:nvPr/>
          </p:nvSpPr>
          <p:spPr>
            <a:xfrm>
              <a:off x="442055" y="239164"/>
              <a:ext cx="2134433" cy="1154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Субсидия на возмещение фактически понесенных затрат, связанных с обеспечением жизнедеятельности населения Северо-Енисейского района в части приобретения и установки емкостей для жидкого топлива в 2022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>
                  <a:latin typeface="Times New Roman" pitchFamily="18" charset="0"/>
                  <a:cs typeface="Times New Roman" pitchFamily="18" charset="0"/>
                </a:rPr>
                <a:t>20 598,5</a:t>
              </a:r>
              <a:endParaRPr lang="ru-RU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335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96939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91420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64234" y="465313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16 144,5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65313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27 463,3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0297" y="540147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285 757,7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4908" y="540147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343 911,5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1601" y="61653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3 326,3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61653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70 374,6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4908" y="30689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36 672,9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0737" y="386104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5 432,9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73722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618 512,5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760 699,5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818 304,3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676 986,6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665 471,3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3\Desktop\бюджет для граждан варианты\af_adukacy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51" y="2852936"/>
            <a:ext cx="1465300" cy="8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634647" y="465807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 бюджет  7 557,8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80839" y="541134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 бюджет  21 663,2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1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численности детей, охваченных дошкольным, общим и дополнительным образованием, человек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660851"/>
              </p:ext>
            </p:extLst>
          </p:nvPr>
        </p:nvGraphicFramePr>
        <p:xfrm>
          <a:off x="3059832" y="1412776"/>
          <a:ext cx="2804120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9990101"/>
              </p:ext>
            </p:extLst>
          </p:nvPr>
        </p:nvGraphicFramePr>
        <p:xfrm>
          <a:off x="5868144" y="1268760"/>
          <a:ext cx="3048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1315592"/>
              </p:ext>
            </p:extLst>
          </p:nvPr>
        </p:nvGraphicFramePr>
        <p:xfrm>
          <a:off x="323528" y="4509120"/>
          <a:ext cx="2376264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8891696"/>
              </p:ext>
            </p:extLst>
          </p:nvPr>
        </p:nvGraphicFramePr>
        <p:xfrm>
          <a:off x="3059832" y="4581128"/>
          <a:ext cx="2520280" cy="220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78084454"/>
              </p:ext>
            </p:extLst>
          </p:nvPr>
        </p:nvGraphicFramePr>
        <p:xfrm>
          <a:off x="6012160" y="450912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1173998"/>
              </p:ext>
            </p:extLst>
          </p:nvPr>
        </p:nvGraphicFramePr>
        <p:xfrm>
          <a:off x="467544" y="1484784"/>
          <a:ext cx="2376264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70203"/>
              </p:ext>
            </p:extLst>
          </p:nvPr>
        </p:nvGraphicFramePr>
        <p:xfrm>
          <a:off x="467544" y="3789040"/>
          <a:ext cx="828092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расходов на дошкольное, общее и дополнительное образование,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42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05"/>
            <a:ext cx="8229600" cy="52657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обучающихся в муниципальных общеобразовательных организациях Северо-Енисейского района в 2022 – 2024 годах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05497"/>
              </p:ext>
            </p:extLst>
          </p:nvPr>
        </p:nvGraphicFramePr>
        <p:xfrm>
          <a:off x="57274" y="478119"/>
          <a:ext cx="9086726" cy="53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734"/>
                <a:gridCol w="1224136"/>
                <a:gridCol w="1000673"/>
                <a:gridCol w="715570"/>
                <a:gridCol w="715570"/>
                <a:gridCol w="844043"/>
              </a:tblGrid>
              <a:tr h="331853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получателей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920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обеспечение обучающихся по образовательным программам начального общего образования в муниципальных образовательных организациях, за исключением обучающихся с ограниченными возможностями здоровья, бесплатным горячим питанием, предусматривающим наличие горячего блюда, не считая горячего напитка, в рамках подпрограммы «Сохранение и укрепление здоровья» муниципальной программы «Развитие образования»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классов, за исключением детей с ОВЗ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7 557,8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170,5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3 394,2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3 261,4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3 337,3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03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обеспечение питанием обучающихся в муниципальных и частных общеобразовательных организациях по имеющим государственную аккредитацию основным общеобразовательным программам без взимания платы (в соответствии с Законом края от 27 декабря 2005 года № 17-4377)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бюджет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льготной категории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 классов, а также дети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ОВЗ 1-11 класс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8 891,8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8 038,2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8 038,2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решения Северо-Енисейского районного Совета депутатов от 31.01.2011 № 226-16 «О финансовом обеспечении обучающихся общеобразовательных организаций Северо-Енисейского района (за исключением финансового обеспечения бесплатным горячим питанием обучающихся, получающих начальное общее образование в муниципальных образовательных организациях), горячим питанием без взимания платы»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 классов, не попадающие под льготную категорию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15 224,4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8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решения Северо-Енисейского районного Совета депутатов от 22.11.2019 № 721-54 «О финансовом обеспечении обучающихся первых-пятых классов общеобразовательных организаций Северо-Енисейского района питанием без взимания платы в виде молока питьевого»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2 7774,9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37 875,2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19 318,4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19 580,7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7 557,8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7 984,9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8 170,5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r>
                        <a:rPr lang="ru-RU" sz="9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12 286,0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11 299,6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11 375,5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9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района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18 031,5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C:\Users\User3\Desktop\бюджет для граждан варианты\Kgfng5hYa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4355976" cy="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3\Desktop\бюджет для граждан варианты\unname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78" y="5877272"/>
            <a:ext cx="3508097" cy="9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1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расходов, предусмотренных на организацию питания обучающихся в муниципальных общеобразовательных организациях Северо-Енисейского района, (тыс.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Организация и обеспечение обучающихся по образовательным программам начального общего образования в муниципальных образовательных организациях, за исключением обучающихся с ограниченными возможностями здоровья, бесплатным горячим питанием, предусматривающим наличие горячего блюда, не считая горячего напитка, в рамках подпрограммы «Сохранение и укрепление здоровья» муниципальной программы «Развитие образования»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08360696"/>
              </p:ext>
            </p:extLst>
          </p:nvPr>
        </p:nvGraphicFramePr>
        <p:xfrm>
          <a:off x="107504" y="1978722"/>
          <a:ext cx="4776192" cy="172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72766"/>
              </p:ext>
            </p:extLst>
          </p:nvPr>
        </p:nvGraphicFramePr>
        <p:xfrm>
          <a:off x="4788024" y="2117221"/>
          <a:ext cx="4248472" cy="152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055392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на обеспечение питанием обучающихся в муниципальных и частных общеобразовательных организациях по имеющим государственную аккредитацию основным общеобразовательным программам без взимания платы (в соответствии с Законом края от 27 декабря 2005 года № 17-4377)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96666150"/>
              </p:ext>
            </p:extLst>
          </p:nvPr>
        </p:nvGraphicFramePr>
        <p:xfrm>
          <a:off x="35496" y="5085184"/>
          <a:ext cx="381642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410407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Финансовое обеспечение решения Северо-Енисейского районного Совета депутатов от 31.01.2011 № 226-16 «О финансовом обеспечении обучающихся общеобразовательных организаций Северо-Енисейского района (за исключением финансового обеспечения бесплатным горячим питанием обучающихся, получающих начальное общее образование в муниципальных образовательных организациях), горячим питанием без взимания платы»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94302232"/>
              </p:ext>
            </p:extLst>
          </p:nvPr>
        </p:nvGraphicFramePr>
        <p:xfrm>
          <a:off x="4920208" y="4797151"/>
          <a:ext cx="4044280" cy="19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32040" y="4104074"/>
            <a:ext cx="3888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Финансовое обеспечение решения Северо-Енисейского районного Совета депутатов от 22.11.2019 № 721-54 «О финансовом обеспечении обучающихся первых-пятых классов общеобразовательных организаций Северо-Енисейского района питанием без взимания платы в виде молока питьевого»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5836" y="6799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БЕСПЛАТНОЕ ПИТАНИЕ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76552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БЕСПЛАТНОЕ МОЛОКО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4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Финансовое обеспечение организации отдыха и оздоровления детей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945239"/>
              </p:ext>
            </p:extLst>
          </p:nvPr>
        </p:nvGraphicFramePr>
        <p:xfrm>
          <a:off x="251520" y="1052736"/>
          <a:ext cx="8651303" cy="390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936104"/>
                <a:gridCol w="936104"/>
                <a:gridCol w="5987007"/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районе, всего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0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и обеспечению отдыха и оздоровления детей (в соответствии с Законом края от 19 апреля 2018 года № 5-1533)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70 % стоимости  80 путевок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100 % стоимости 5 путевок детям-сиротам (с учетом проезда сопровождающего)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1 507,0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70 % стоимости набора продуктов питания 354 детей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1 103,2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100 % стоимости набора продуктов питания 186 детей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9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специалистов, реализующих переданные государственные полномочия в сфере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отдыха детей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81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249875"/>
            <a:ext cx="8229600" cy="58683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Отраслевая структура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расходов по разделам бюджетной классификации РФ в 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(тыс. рублей)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1274"/>
            <a:ext cx="1610392" cy="1584176"/>
          </a:xfrm>
        </p:spPr>
      </p:pic>
      <p:sp>
        <p:nvSpPr>
          <p:cNvPr id="8" name="TextBox 7"/>
          <p:cNvSpPr txBox="1"/>
          <p:nvPr/>
        </p:nvSpPr>
        <p:spPr>
          <a:xfrm>
            <a:off x="310383" y="314096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всего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4 126 915,3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7524" y="836712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392 934,3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5977" y="1695953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6 591,6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96108" y="1001935"/>
            <a:ext cx="18714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63 511,1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59932" y="1139024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257 514,9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22489" y="2164005"/>
            <a:ext cx="1514019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1 583 106,6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76056" y="2204864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2 297,6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79949" y="3238132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813 797,3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56611" y="5624120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Социальная политика81 875,5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92 827,5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75892" y="5723738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98 507,2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32346" y="4054388"/>
            <a:ext cx="1531679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247 421,7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92" y="5651730"/>
            <a:ext cx="217485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528 359,6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10353" y="5921896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34 990,4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813871" y="1936910"/>
            <a:ext cx="1115752" cy="196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4"/>
          </p:cNvCxnSpPr>
          <p:nvPr/>
        </p:nvCxnSpPr>
        <p:spPr>
          <a:xfrm flipH="1" flipV="1">
            <a:off x="971600" y="1772816"/>
            <a:ext cx="806705" cy="212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813871" y="2632059"/>
            <a:ext cx="21825" cy="1270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3"/>
          </p:cNvCxnSpPr>
          <p:nvPr/>
        </p:nvCxnSpPr>
        <p:spPr>
          <a:xfrm flipV="1">
            <a:off x="1813871" y="1938039"/>
            <a:ext cx="2346422" cy="1964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778305" y="3058019"/>
            <a:ext cx="2102401" cy="84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778305" y="3026477"/>
            <a:ext cx="3410490" cy="87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778305" y="3813872"/>
            <a:ext cx="3163689" cy="8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778305" y="3902647"/>
            <a:ext cx="2232248" cy="702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742301" y="4437112"/>
            <a:ext cx="333375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742301" y="4437112"/>
            <a:ext cx="2083569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742301" y="4437112"/>
            <a:ext cx="936104" cy="1466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220244" y="4437112"/>
            <a:ext cx="522057" cy="1214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1024912269"/>
              </p:ext>
            </p:extLst>
          </p:nvPr>
        </p:nvGraphicFramePr>
        <p:xfrm>
          <a:off x="6372200" y="644138"/>
          <a:ext cx="27718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Овал 30"/>
          <p:cNvSpPr/>
          <p:nvPr/>
        </p:nvSpPr>
        <p:spPr>
          <a:xfrm>
            <a:off x="4644008" y="4757578"/>
            <a:ext cx="1684366" cy="83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16 007,5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31" idx="2"/>
          </p:cNvCxnSpPr>
          <p:nvPr/>
        </p:nvCxnSpPr>
        <p:spPr>
          <a:xfrm>
            <a:off x="1742301" y="4437112"/>
            <a:ext cx="2901707" cy="736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образования»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80114"/>
              </p:ext>
            </p:extLst>
          </p:nvPr>
        </p:nvGraphicFramePr>
        <p:xfrm>
          <a:off x="179512" y="980728"/>
          <a:ext cx="8856984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936104"/>
                <a:gridCol w="864096"/>
                <a:gridCol w="936104"/>
                <a:gridCol w="1008603"/>
                <a:gridCol w="863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88,39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89,29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88,39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89,29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 в общей численности обучающихся по программам общего образования,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 квалификации,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жителей района качеством предоставления муниципальных услуг по отрасли образования,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3\Desktop\бюджет для граждан варианты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424525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79183"/>
              </p:ext>
            </p:extLst>
          </p:nvPr>
        </p:nvGraphicFramePr>
        <p:xfrm>
          <a:off x="251520" y="1916832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940152" y="3420555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105 043,3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8270" y="519215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6 463,0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8518" y="442697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5 823,5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48270" y="2551237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175 895,7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18926" y="3430273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658 263,4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населения района качественными жилищно-коммунальными услугами; формирование целостности и эффективной системы управления энергосбережением и повышением энергетической эффективности; обеспечение населения и организаций района топливом для нужд отопления и лесоматериалом для проведения ремонтно-строительных работ.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50670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489 202,0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681 170,2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954 221,1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416 635,3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\\Novoselova\мои документы\бюджет проект 2022-2024\БЮДЖЕТ ДЛЯ ГРАЖДАН\бюджет для граждан варианты\unname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2322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1535" y="5040083"/>
            <a:ext cx="2808311" cy="666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Чистая вода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6 463,0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000711" y="4794627"/>
            <a:ext cx="945201" cy="209896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518926" y="60212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2 337,5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40488" cy="944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54936"/>
              </p:ext>
            </p:extLst>
          </p:nvPr>
        </p:nvGraphicFramePr>
        <p:xfrm>
          <a:off x="1" y="1295396"/>
          <a:ext cx="7452319" cy="544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569"/>
                <a:gridCol w="741907"/>
                <a:gridCol w="674461"/>
                <a:gridCol w="674461"/>
                <a:gridCol w="741907"/>
                <a:gridCol w="607014"/>
              </a:tblGrid>
              <a:tr h="3122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65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уровня износа коммунальной инфраструктуры,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Удельный вес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проб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воды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 водопроводной сети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не отвечающие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гигиеническим нормативам по санитарно-химическим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показателям,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9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проб воды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водопроводной сети, не отвечающие гигиеническим нормативам по микробиологическим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65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завозимого котельно-печного топлива, тн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65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хранения котельно-печного топлива,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45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предъявленной населению платы за ЖКУ к фактическим затратам на их оказание,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938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водоразборных колонок, обеспечивающих население неблагоустроенного сектора питьевой водой, ед.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22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посещений общих отделений муниципальных бань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4309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топлива твердого (швырок всех групп пород), необходимый для теплоснабжения населения, неблагоустроенного сектора района, скл. куб. 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user\Pictures\depositphotos_5409916-stock-photo-workers-team-with-gear-mechan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988840"/>
            <a:ext cx="15841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depositphotos_10400081-stock-photo-3d-workers-team-of-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8" y="4293096"/>
            <a:ext cx="15841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46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80611"/>
              </p:ext>
            </p:extLst>
          </p:nvPr>
        </p:nvGraphicFramePr>
        <p:xfrm>
          <a:off x="107504" y="2348880"/>
          <a:ext cx="89289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эффективности защиты территории и населения Северо-Енисейского района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62055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36 020,3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46 655,5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50 797,3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55 806,6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52 876,4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03265"/>
              </p:ext>
            </p:extLst>
          </p:nvPr>
        </p:nvGraphicFramePr>
        <p:xfrm>
          <a:off x="323528" y="1988840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076056" y="303295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45 160,3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3059959"/>
            <a:ext cx="1197836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4112408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3 902,9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5251486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331,7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3\Desktop\бюджет для граждан варианты\8fbbc583cdf4efa093e36ae7637352af-800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283401" cy="23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549605" y="4080908"/>
            <a:ext cx="1197836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1 382,4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2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134645"/>
              </p:ext>
            </p:extLst>
          </p:nvPr>
        </p:nvGraphicFramePr>
        <p:xfrm>
          <a:off x="179512" y="980728"/>
          <a:ext cx="8856984" cy="407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864096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Предотвращение гибели людей при пожарах и ЧС природного и техногенного характера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Снижение числа пострадавших в районе при пожарах и ЧС природного и техногенного характера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Охват подготовкой населения к действиям при возникновении ЧС природного и техногенного характера от численности населения района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проведения профилактических мероприятий МКУ «АСФ», охват специальной подготовкой сотрудников МКУ «АСФ»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населенных пунктов района первичными средствами пожаротушения, пожарными знаками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изготовленных видеороликов и прокат их на телевидении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Повышение раскрываемости преступлений и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Количество установленных в общественных местах систем видеонаблюдения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обслуживаемых систем видеонаблюдения, установленных в общественных местах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User3\Desktop\бюджет для граждан варианты\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157192"/>
            <a:ext cx="2416080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1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1871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73611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08647" y="337302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22 733,6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4908" y="515719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39 412,0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6116239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29 475,0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4908" y="337302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46 090,5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4908" y="42210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122 762,7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и сохранение благоприятных условий для устойчивого развития сферы культуры, создания единого культурного пространства и сохранения культурного наследия, развития культурного и духовного потенциала населения Северо-Енисейского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40783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155 066,9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171 660,7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264 484,2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169 522,0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163 119,5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55" y="4998969"/>
            <a:ext cx="2714625" cy="168592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35167" y="334540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бюджет 77,0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8648" y="42210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1 140,7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69759" y="42210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бюджет 2 792,7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3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944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«Развитие культуры»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47645"/>
              </p:ext>
            </p:extLst>
          </p:nvPr>
        </p:nvGraphicFramePr>
        <p:xfrm>
          <a:off x="107504" y="1196752"/>
          <a:ext cx="7452319" cy="538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569"/>
                <a:gridCol w="741907"/>
                <a:gridCol w="674461"/>
                <a:gridCol w="674461"/>
                <a:gridCol w="741907"/>
                <a:gridCol w="607014"/>
              </a:tblGrid>
              <a:tr h="3122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Число книговыдач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225 500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225 505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225 515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225 515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225 517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70 600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71 400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71 550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зарегистрированных пользователей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7 873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5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поступлений новой литературы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книжного фонда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37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основного фонда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233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предметов из числа основного фонда, внесенных в электронный каталог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(индивидуальные посещения, экскурсионные посещения, мероприятия музея)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8 800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новых постановок народного театра "Самородок"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формирований культурно-досугового типа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99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участников в клубных формированиях культурно-досугового типа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950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955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960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965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965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посетителей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2 900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2 900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2 900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2 950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2 970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волонтеров, вовлеченных в программу «Волонтеры культуры»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эксплуатационно-технического обслуживания объектов и помещений, а так же содержание указанных объектов, помещений и прилегающей территории в надлежащем состоянии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22 646,3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Исполнение сроков предоставления форм бюджетной отчетности по всем подведомственным учреждениям в вышестоящие организации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систематически обучающихся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37954"/>
            <a:ext cx="1547664" cy="1183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2" y="1196752"/>
            <a:ext cx="1547664" cy="12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культуры, спорта и молодежной политики»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986237"/>
              </p:ext>
            </p:extLst>
          </p:nvPr>
        </p:nvGraphicFramePr>
        <p:xfrm>
          <a:off x="297304" y="2204864"/>
          <a:ext cx="85951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64363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572023" y="5395092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17 894,9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21833" y="4221088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1 040,1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3235" y="4221088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13 308,0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7242" y="321297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70 404,1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85700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618 512,5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90 521,8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110 196,9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91 211,5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92 497,5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26929" y="321297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4 557,3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96336" y="321297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2 992,5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Сочинение на тему: &quot;Спорт в моей жизни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91" y="4581128"/>
            <a:ext cx="146839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ovoselova\мои документы\бюджет проект 2022-2024\БЮДЖЕТ ДЛЯ ГРАЖДАН\бюджет для граждан варианты\tren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11" y="5743600"/>
            <a:ext cx="1481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6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445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638604"/>
              </p:ext>
            </p:extLst>
          </p:nvPr>
        </p:nvGraphicFramePr>
        <p:xfrm>
          <a:off x="107505" y="1449520"/>
          <a:ext cx="5976663" cy="524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648072"/>
                <a:gridCol w="648072"/>
                <a:gridCol w="720080"/>
                <a:gridCol w="720080"/>
                <a:gridCol w="648072"/>
              </a:tblGrid>
              <a:tr h="3924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</a:tr>
              <a:tr h="67882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Северо-Енисейского района, систематически занимающегося физической культурой и спортом от общей численности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населения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молодых людей, являющихся членами проектной команды, не менее, чел.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063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участников мероприятий, реализованных за счет средств субсидии бюджетам муниципальных образований на поддержку деятельности муниципальных молодежных центров в рамках подпрограммы «Вовлечение молодежи Красноярского края в социальную практику» государственной программы Красноярского края «Молодежь Красноярского края в ХХI веке» не менее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646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Проведение мониторинга результатов деятельности бюджетных и казенных учреждений, подведомственных Отделу физической культуры, спорта и молодежной политики администрации Северо-Енисейского района в отношении которых Отдел физической культуры, спорта и молодежной политики администрации Северо-Енисейского района осуществляет функции и полномочия учредителя,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Картинки и фото. Дети и спорт | andrey-eltsov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1"/>
            <a:ext cx="2808312" cy="20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картинкаспо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50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программа «Развитие транспортной системы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Северо-Енисейского района»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41675"/>
              </p:ext>
            </p:extLst>
          </p:nvPr>
        </p:nvGraphicFramePr>
        <p:xfrm>
          <a:off x="251520" y="1772816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152"/>
              </p:ext>
            </p:extLst>
          </p:nvPr>
        </p:nvGraphicFramePr>
        <p:xfrm>
          <a:off x="251519" y="1916832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685225" y="2924445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109 270,0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31746" y="4437112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3 934,0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1746" y="5736670"/>
            <a:ext cx="1294348" cy="326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35 051,3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 Развитие современной и эффективной транспортной инфраструктуры.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Повышение комплексной безопасности дорожного движения.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Обеспечение потребности населения в перевозках.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15751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93 784,7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176 329,1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148 255,2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101 326,7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85 807,4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95" y="3388538"/>
            <a:ext cx="2117906" cy="34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634082"/>
          </a:xfrm>
        </p:spPr>
        <p:txBody>
          <a:bodyPr>
            <a:no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Работникам,  месячная  заработная  плата  которых   при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полностью отработанной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норме  рабочего  времени  и выполненной норме труда (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трудовых обязанностей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)  ниже  размера  заработной  платы,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установленного в Северо-Енисейском районе,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предоставляется региональная выплата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Региональная выплата для работника рассчитывается как разница между размером заработной платы, установленным в Северо-Енисейском районе, и месячной заработной платой конкретного работника при полностью отработанной норме рабочего времени и выполненной норме труда (трудовых обязанностей).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81505"/>
            <a:ext cx="3249081" cy="5872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Размер заработной платы для целей расчета региональной выплаты в Северо-Енисейском районе с 01.01.2021 – 29 422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4690" y="681505"/>
            <a:ext cx="3187790" cy="6592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заработной платы для целей расчета региональной выплаты в Северо-Енисейском районе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01.01.2022 – 31 947 рублей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с 01.06.2022 – 35 142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59928"/>
              </p:ext>
            </p:extLst>
          </p:nvPr>
        </p:nvGraphicFramePr>
        <p:xfrm>
          <a:off x="179512" y="1916832"/>
          <a:ext cx="4392488" cy="483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287959"/>
                <a:gridCol w="744489"/>
              </a:tblGrid>
              <a:tr h="53251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главных распорядителей бюджетных средств и находящихся в их ведении муниципальных учреждений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9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1 563,2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Северо-Енисейского района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786,1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«Аварийно-спасательное формирование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344,8</a:t>
                      </a:r>
                      <a:endParaRPr lang="ru-RU" sz="800" dirty="0"/>
                    </a:p>
                  </a:txBody>
                  <a:tcPr/>
                </a:tc>
              </a:tr>
              <a:tr h="27956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«Северо-Енисейская муниципальная информационная служба»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371,7</a:t>
                      </a:r>
                      <a:endParaRPr lang="ru-RU" sz="800" dirty="0"/>
                    </a:p>
                  </a:txBody>
                  <a:tcPr/>
                </a:tc>
              </a:tr>
              <a:tr h="2361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 заказчика-застройщика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60,6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14 319,6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21226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Северо-Енисейского района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458,3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 № 1»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633,2</a:t>
                      </a:r>
                      <a:endParaRPr lang="ru-RU" sz="800" dirty="0"/>
                    </a:p>
                  </a:txBody>
                  <a:tcPr/>
                </a:tc>
              </a:tr>
              <a:tr h="23391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«Северо-Енисейский детский сад № 3»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572,0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комбинированного вида Северо-Енисейский детский сад № 4 «Жарки»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646,7</a:t>
                      </a:r>
                      <a:endParaRPr lang="ru-RU" sz="800" dirty="0"/>
                    </a:p>
                  </a:txBody>
                  <a:tcPr/>
                </a:tc>
              </a:tr>
              <a:tr h="223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 № 5»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592,1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сад-ясли № 8 «Иволга» имени Гайнутдиновой Валентины Брониславовны»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766,7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 «Северо-Енисейская средняя школа № 1 им. Е.С. Белинского»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2 034,9</a:t>
                      </a:r>
                      <a:endParaRPr lang="ru-RU" sz="800" dirty="0"/>
                    </a:p>
                  </a:txBody>
                  <a:tcPr/>
                </a:tc>
              </a:tr>
              <a:tr h="223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«Северо-Енисейская средняя школа № 2»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</a:t>
                      </a:r>
                      <a:r>
                        <a:rPr lang="ru-RU" sz="800" baseline="0" dirty="0" smtClean="0"/>
                        <a:t>299,0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52464"/>
              </p:ext>
            </p:extLst>
          </p:nvPr>
        </p:nvGraphicFramePr>
        <p:xfrm>
          <a:off x="4788024" y="1885148"/>
          <a:ext cx="4248472" cy="494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096344"/>
                <a:gridCol w="720080"/>
              </a:tblGrid>
              <a:tr h="531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главных распорядителей бюджетных средств и находящихся в их ведении муниципальных учреждений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62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«Тейская средняя школа № 3»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1 326,3</a:t>
                      </a:r>
                      <a:endParaRPr lang="ru-RU" sz="800" dirty="0"/>
                    </a:p>
                  </a:txBody>
                  <a:tcPr/>
                </a:tc>
              </a:tr>
              <a:tr h="25054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«Брянковская средняя школа № 5»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937,1</a:t>
                      </a:r>
                      <a:endParaRPr lang="ru-RU" sz="800" dirty="0"/>
                    </a:p>
                  </a:txBody>
                  <a:tcPr/>
                </a:tc>
              </a:tr>
              <a:tr h="2262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«Новокаламинская средняя школа № 6»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1 170,0</a:t>
                      </a:r>
                      <a:endParaRPr lang="ru-RU" sz="800" dirty="0"/>
                    </a:p>
                  </a:txBody>
                  <a:tcPr/>
                </a:tc>
              </a:tr>
              <a:tr h="2585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«Вангашская средняя школа № 8»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980,6</a:t>
                      </a:r>
                      <a:endParaRPr lang="ru-RU" sz="800" dirty="0"/>
                    </a:p>
                  </a:txBody>
                  <a:tcPr/>
                </a:tc>
              </a:tr>
              <a:tr h="2472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«Вельминская основная школа № 9»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780,4</a:t>
                      </a:r>
                      <a:endParaRPr lang="ru-RU" sz="800" dirty="0"/>
                    </a:p>
                  </a:txBody>
                  <a:tcPr/>
                </a:tc>
              </a:tr>
              <a:tr h="35605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ДО «Северо-Енисейская детско-юношеская спортивная школа»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1 703,2</a:t>
                      </a:r>
                      <a:endParaRPr lang="ru-RU" sz="800" dirty="0"/>
                    </a:p>
                  </a:txBody>
                  <a:tcPr/>
                </a:tc>
              </a:tr>
              <a:tr h="26933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ДО «Северо-Енисейский детско-юношеский центр»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419,1</a:t>
                      </a:r>
                      <a:endParaRPr lang="ru-RU" sz="800" dirty="0"/>
                    </a:p>
                  </a:txBody>
                  <a:tcPr/>
                </a:tc>
              </a:tr>
              <a:tr h="29306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</a:t>
                      </a:r>
                      <a:r>
                        <a:rPr lang="ru-RU" sz="800" baseline="0" dirty="0" smtClean="0"/>
                        <a:t> 702,8</a:t>
                      </a:r>
                      <a:endParaRPr lang="ru-RU" sz="800" dirty="0"/>
                    </a:p>
                  </a:txBody>
                  <a:tcPr/>
                </a:tc>
              </a:tr>
              <a:tr h="223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3578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«Центр обслуживания муниципальных учреждений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</a:t>
                      </a:r>
                      <a:r>
                        <a:rPr lang="ru-RU" sz="800" baseline="0" dirty="0" smtClean="0"/>
                        <a:t> 702,8</a:t>
                      </a:r>
                      <a:endParaRPr lang="ru-RU" sz="800" dirty="0"/>
                    </a:p>
                  </a:txBody>
                  <a:tcPr/>
                </a:tc>
              </a:tr>
              <a:tr h="47883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физической культуры, спорта и молодежной политики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1 513,7</a:t>
                      </a:r>
                      <a:endParaRPr lang="ru-RU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3511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«Молодежный центр «АУРУМ»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96,3</a:t>
                      </a:r>
                      <a:endParaRPr lang="ru-RU" sz="800" dirty="0"/>
                    </a:p>
                  </a:txBody>
                  <a:tcPr/>
                </a:tc>
              </a:tr>
              <a:tr h="3511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«Спортивный комплекс Северо-Енисейского района «Нерика»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1 417,4</a:t>
                      </a:r>
                      <a:endParaRPr lang="ru-RU" sz="800" dirty="0"/>
                    </a:p>
                  </a:txBody>
                  <a:tcPr/>
                </a:tc>
              </a:tr>
              <a:tr h="254558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21 099,3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stCxn id="3" idx="3"/>
            <a:endCxn id="4" idx="1"/>
          </p:cNvCxnSpPr>
          <p:nvPr/>
        </p:nvCxnSpPr>
        <p:spPr>
          <a:xfrm>
            <a:off x="3716625" y="975133"/>
            <a:ext cx="1988065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59078"/>
            <a:ext cx="84249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обеспечение расходов на региональные выплаты работникам муниципальных учреждений Северо-Енисейского района за счет средств бюджета Северо-Енисейского района в 2022 году, (тыс.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61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92313"/>
              </p:ext>
            </p:extLst>
          </p:nvPr>
        </p:nvGraphicFramePr>
        <p:xfrm>
          <a:off x="107504" y="1052737"/>
          <a:ext cx="9036497" cy="56886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8472"/>
                <a:gridCol w="720080"/>
                <a:gridCol w="801620"/>
                <a:gridCol w="784103"/>
                <a:gridCol w="784103"/>
                <a:gridCol w="783179"/>
                <a:gridCol w="914940"/>
              </a:tblGrid>
              <a:tr h="8064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реализации программы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1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работы по содержанию которых выполняются в объеме действующих нормативов (допустимый уровень) и их удельный вес в общей протяженности автомобильных дорог общего пользования местного значения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203,83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29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 и их удельный вес в общей протяженности автомобильных дорог общего пользования местного значения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13,88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12,81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2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дорожно-транспортных происшествий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Транспортная подвижность населения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поездок/ человек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перевезенных пассажиров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8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рейсов  регулярных перевозок городского сообщения (в одном направлении)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18 807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21 588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27 872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27 872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27 872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рейсов регулярных перевозок пригородного и междугородного сообщения (в одном направлении)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6 184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4 818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0324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«Развитие транспортной системы Северо-Енисейского района» </a:t>
            </a: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29433"/>
            <a:ext cx="2476327" cy="111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9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самоуправления»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99656"/>
              </p:ext>
            </p:extLst>
          </p:nvPr>
        </p:nvGraphicFramePr>
        <p:xfrm>
          <a:off x="107504" y="2060849"/>
          <a:ext cx="86409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содействие повышению комфортности условий жизнедеятельности населения в Северо-Енисейском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56335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18 295,7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14 774,5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107 411,5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30 559,9 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30 559,9 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349813" y="2207099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lvl="0"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88 766,4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0444" y="2672308"/>
            <a:ext cx="1241373" cy="38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0444" y="3333239"/>
            <a:ext cx="1242636" cy="368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lvl="0"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637,9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8944" y="4569523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12 591,7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27087"/>
              </p:ext>
            </p:extLst>
          </p:nvPr>
        </p:nvGraphicFramePr>
        <p:xfrm>
          <a:off x="322316" y="1839104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7686"/>
              </p:ext>
            </p:extLst>
          </p:nvPr>
        </p:nvGraphicFramePr>
        <p:xfrm>
          <a:off x="107504" y="5085183"/>
          <a:ext cx="8928993" cy="153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576064"/>
                <a:gridCol w="576064"/>
                <a:gridCol w="576064"/>
                <a:gridCol w="576064"/>
                <a:gridCol w="504057"/>
              </a:tblGrid>
              <a:tr h="2894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Завоз пищевых продуктов, включенных в расчет субсидии на возмещение фактически понесенных затрат, связанных с созданием условий для обеспечения жителей услугами торговли (реализации населению района продуктов питания) в части затрат по доставке в район указанных продуктов (включая транспортно-заготовительные расходы),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947,1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предпринимательства, получивших государственную (муниципальную) поддержку,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участников, принявших участие в мероприятиях,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направленных на развитие гражданских инициатив и поддержку СО НКО,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\Novoselova\мои документы\бюджет проект 2022-2024\БЮДЖЕТ ДЛЯ ГРАЖДАН\бюджет для граждан варианты\unnamed (3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32" y="2188262"/>
            <a:ext cx="2350963" cy="24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68944" y="3970282"/>
            <a:ext cx="1191894" cy="368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600,1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5533" y="4569523"/>
            <a:ext cx="1224136" cy="366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4 815,5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«Создание условий для обеспечения доступным и комфортным жильем граждан Северо-Енисейского района»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3421"/>
              </p:ext>
            </p:extLst>
          </p:nvPr>
        </p:nvGraphicFramePr>
        <p:xfrm>
          <a:off x="252420" y="2166545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34503" y="54868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1.Создание благоприятного инвестиционного климата для реализации инвестиционных проектов и строительства объектов, имеющих особо важное значение для социально – экономического развития Северо-Енисейского района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  2.Повышение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качества жизни граждан проживающих в жилищном фонде Северо-Енисейского района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 3.Улучшение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динамики развития отраслей бюджетной сферы Северо-Енисейского района и улучшение жилищных условий молодых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 4.Повышение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доступности жилья и улучшение жилищных условий граждан, проживающих на территории Северо-Енисейского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района; 5.Повышение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качества жилищного фонда Северо-Енисейского района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 6.Повышение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рационального и эффективного использования территории Северо-Енисейского района, создание условий для застройки, рационального природопользования и охраны окружающей природной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среды. 7.Создание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условий для устойчивого развития отрасли строительства и капитального ремонта на территории Северо-Енисейского района.</a:t>
            </a:r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1449"/>
              </p:ext>
            </p:extLst>
          </p:nvPr>
        </p:nvGraphicFramePr>
        <p:xfrm>
          <a:off x="334503" y="1556792"/>
          <a:ext cx="8568948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88032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120 439,6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133 696,7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463 874,0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301 975,3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10126"/>
              </p:ext>
            </p:extLst>
          </p:nvPr>
        </p:nvGraphicFramePr>
        <p:xfrm>
          <a:off x="183788" y="2473015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580112" y="3284984"/>
            <a:ext cx="1271234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1 955,1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0112" y="3946853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388 196,7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0112" y="4633255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35 241,9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112" y="5338005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4 000,0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80112" y="6021199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32 258,7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54197"/>
            <a:ext cx="2195736" cy="188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2" y="3655643"/>
            <a:ext cx="1235111" cy="12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0387" y="2636912"/>
            <a:ext cx="396044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Стимулирование  жилищного строительства на территории Северо-Енисейского района  1 020,3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1118365" y="3078934"/>
            <a:ext cx="596012" cy="288032"/>
          </a:xfrm>
          <a:prstGeom prst="bentConnector3">
            <a:avLst>
              <a:gd name="adj1" fmla="val -114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580112" y="2730949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1 020,3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48264" y="3284984"/>
            <a:ext cx="1097868" cy="370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 2 353,3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00392" y="3284983"/>
            <a:ext cx="1019087" cy="370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Федеральный бюджет 848,0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1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23169"/>
              </p:ext>
            </p:extLst>
          </p:nvPr>
        </p:nvGraphicFramePr>
        <p:xfrm>
          <a:off x="0" y="836711"/>
          <a:ext cx="9144000" cy="46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720080"/>
                <a:gridCol w="720080"/>
                <a:gridCol w="792088"/>
                <a:gridCol w="755576"/>
              </a:tblGrid>
              <a:tr h="364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44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улучшивших жилищные условия за счет полученной социальной выплаты, к общему количеству молодых семей, состоящих на учете нуждающихся в улучшении жилищных условий за весь период действия подпрограммы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59,82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65,18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70,54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75,90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социальную выплату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61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количеству домов к общему количеству домов,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общей площади жилья к общей площади жилья,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построенных среднеэтажных и малоэтажных жилых домов в населенных пунктах района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объект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построенных среднеэтажных и малоэтажных жилых домов в населенных пунктах района, кв. 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1537,2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12 154,9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0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жилых домов, расположенных на территории Северо-Енисейского района, в которых выполнен капитальный ремонт общего имущества, объект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06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многоквартирных жилых домов, расположенных на территории Северо-Енисейского района, в которых выполнен капитальный ремонт общего имущества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599,4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10 406,5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7 496,6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территорий района актуализированными документами градостроительного зонирования,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60375" y="160338"/>
            <a:ext cx="8144073" cy="60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«Создание условий для обеспечения доступным и комфортным жильем граждан Северо-Енисейского района»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50686"/>
            <a:ext cx="21236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2" y="5467904"/>
            <a:ext cx="3848100" cy="139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" y="5467904"/>
            <a:ext cx="2466975" cy="139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3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205092"/>
              </p:ext>
            </p:extLst>
          </p:nvPr>
        </p:nvGraphicFramePr>
        <p:xfrm>
          <a:off x="179512" y="2204865"/>
          <a:ext cx="6768752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8452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36 416,4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239 454,3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567 468,2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539 157,8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549 933,6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74818"/>
              </p:ext>
            </p:extLst>
          </p:nvPr>
        </p:nvGraphicFramePr>
        <p:xfrm>
          <a:off x="-8495" y="1772816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067944" y="249289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39 108,6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7019" y="371703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528 359,6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54665"/>
              </p:ext>
            </p:extLst>
          </p:nvPr>
        </p:nvGraphicFramePr>
        <p:xfrm>
          <a:off x="683569" y="4724400"/>
          <a:ext cx="8460431" cy="194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5"/>
                <a:gridCol w="504056"/>
                <a:gridCol w="648072"/>
                <a:gridCol w="720080"/>
                <a:gridCol w="720080"/>
                <a:gridCol w="683568"/>
              </a:tblGrid>
              <a:tr h="3018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3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Северо-Енисейского района к доходам бюджета района за исключением безвозмездных поступлений,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3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краткосрочных долговых обязательств в общем объеме муниципального долга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3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исполнения собственных доходов к плановым назначениям бюджета Северо-Енисейского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исполнения расходных обязательств района (за исключением безвозмездных поступлений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\\Novoselova\мои документы\бюджет проект 2022-2024\БЮДЖЕТ ДЛЯ ГРАЖДАН\бюджет для граждан варианты\unnamed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7"/>
            <a:ext cx="3302496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92"/>
            <a:ext cx="8229600" cy="49006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гражданского общества»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18507"/>
              </p:ext>
            </p:extLst>
          </p:nvPr>
        </p:nvGraphicFramePr>
        <p:xfrm>
          <a:off x="179512" y="2204865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содействие повышению комфортности условий жизнедеятельности населения в Северо-Енисейском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62930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25 761,0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24 129,9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29 724,8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34 990,4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29 345,5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29 345,5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64593"/>
              </p:ext>
            </p:extLst>
          </p:nvPr>
        </p:nvGraphicFramePr>
        <p:xfrm>
          <a:off x="322316" y="1839104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292080" y="3442134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34 990,4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6006"/>
              </p:ext>
            </p:extLst>
          </p:nvPr>
        </p:nvGraphicFramePr>
        <p:xfrm>
          <a:off x="35497" y="5085183"/>
          <a:ext cx="9108505" cy="174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544"/>
                <a:gridCol w="653236"/>
                <a:gridCol w="653236"/>
                <a:gridCol w="653236"/>
                <a:gridCol w="653236"/>
                <a:gridCol w="689017"/>
              </a:tblGrid>
              <a:tr h="2894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газеты «Северо-Енисейский ВЕСТНИК» с социально-значимыми материалами, экз.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115 025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выходов социально-значимых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материалов в программах «СЕМИС-ТВ», шт.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социально-значимых материалов, размещенных на сайте газеты «Северо-Енисейский Вестник», просмотр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социально-значимой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информации в газете и ее приложениях, страница (формат А4)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1 734 754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\Novoselova\мои документы\бюджет проект 2022-2024\БЮДЖЕТ ДЛЯ ГРАЖДАН\бюджет для граждан варианты\unnamed (1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2433648" cy="24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08779"/>
              </p:ext>
            </p:extLst>
          </p:nvPr>
        </p:nvGraphicFramePr>
        <p:xfrm>
          <a:off x="297304" y="2204864"/>
          <a:ext cx="85951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10794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566612" y="5805264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12 878,5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3051" y="3861048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355,7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7297" y="3025850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32 348,8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– 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района.</a:t>
            </a:r>
          </a:p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11273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119 140,5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774,9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128 692,4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50 694,0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27 150,3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\Pictures\depositphotos_273620504-stock-photo-imaginary-cadastral-map-of-territor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2074962" cy="7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Pictures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0" y="4505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994140" y="3025850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2 480,2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64993" y="4797152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lvl="0" algn="ctr">
              <a:lnSpc>
                <a:spcPct val="90000"/>
              </a:lnSpc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80 629,2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4170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59009"/>
              </p:ext>
            </p:extLst>
          </p:nvPr>
        </p:nvGraphicFramePr>
        <p:xfrm>
          <a:off x="0" y="1268761"/>
          <a:ext cx="9144000" cy="34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648072"/>
                <a:gridCol w="792088"/>
                <a:gridCol w="792088"/>
                <a:gridCol w="755576"/>
              </a:tblGrid>
              <a:tr h="519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технических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кадастровых паспортов на объекты недвижимого имущества,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полученных результатов оценки объектов муниципальной собственности,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документов, подтверждающих прекращение существования объекта недвижимости,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сформированных и поставленных на государственный кадастровый учет земельных участков,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отремонтированных объектов административно-социальной сферы Северо-Енисейского района,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оборудования для технического оснащения муниципальных объектов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административно-социальной сферы Северо-Енисейского района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55575" y="274638"/>
            <a:ext cx="7152729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937"/>
            <a:ext cx="1729780" cy="13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40386"/>
            <a:ext cx="425154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5" y="4870597"/>
            <a:ext cx="333107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86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«Благоустройство территории»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866709"/>
              </p:ext>
            </p:extLst>
          </p:nvPr>
        </p:nvGraphicFramePr>
        <p:xfrm>
          <a:off x="251520" y="1772816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11587"/>
              </p:ext>
            </p:extLst>
          </p:nvPr>
        </p:nvGraphicFramePr>
        <p:xfrm>
          <a:off x="251519" y="1916832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897107" y="2580572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92 678,1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8304" y="5301208"/>
            <a:ext cx="1296144" cy="338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1 375,5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2462" y="3274761"/>
            <a:ext cx="1294348" cy="326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12 439,5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2462" y="4278537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413,2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максимально благоприятных, комфортных и безопасных условий для проживания и отдыха жителей Северо-Енисейского 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06550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57 281,6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125 083,1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128 129,4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48 497,7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29 805,9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903395" y="6212459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15 301,0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53" y="3068960"/>
            <a:ext cx="19535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021288"/>
            <a:ext cx="45365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Отдельное мероприятие 1 «Поддержка проектов и мероприятий по благоустройству территории района»</a:t>
            </a:r>
          </a:p>
          <a:p>
            <a:pPr algn="ctr"/>
            <a:r>
              <a:rPr lang="ru-RU" sz="1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15 301,0</a:t>
            </a:r>
            <a:endParaRPr lang="ru-RU" sz="1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721635" y="5870421"/>
            <a:ext cx="900100" cy="144016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331099" y="2580572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5 000,0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34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30352"/>
              </p:ext>
            </p:extLst>
          </p:nvPr>
        </p:nvGraphicFramePr>
        <p:xfrm>
          <a:off x="0" y="1268761"/>
          <a:ext cx="9144000" cy="317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648072"/>
                <a:gridCol w="792088"/>
                <a:gridCol w="792088"/>
                <a:gridCol w="755576"/>
              </a:tblGrid>
              <a:tr h="519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снесенных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аварийных домов и нежилых зданий в населенных пунктах района,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снесенного аварийного жилья и нежилых зданий в населенных пунктах района, кв.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2 268,3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2 644,5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и установленных МАФ и детских игровых комплексов в населенных пунктах района,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покоса травы в местах общего пользования в населенных пунктах района,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58 878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-44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-44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-44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Длина уложенной брусчатки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уличного освещения,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274638"/>
            <a:ext cx="556828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664296" cy="1875138"/>
          </a:xfrm>
          <a:prstGeom prst="rect">
            <a:avLst/>
          </a:prstGeom>
        </p:spPr>
      </p:pic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304256" cy="18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4058"/>
            <a:ext cx="224780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253"/>
            <a:ext cx="2483768" cy="121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562074"/>
          </a:xfrm>
          <a:effectLst/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>Муниципальный дорожный фонд Северо-Енисейского района на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  <a:t>2022 год, (тыс. рублей) 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                                                    Расходы </a:t>
            </a: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фонда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Всего – 116 242,8                                                                                                    Всего – 116 242,8 в том числе: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9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Северо-Енисейского района – 116 242,8</a:t>
            </a:r>
          </a:p>
          <a:p>
            <a:pPr marL="0" indent="0">
              <a:buNone/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в том числе: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1222899"/>
              </p:ext>
            </p:extLst>
          </p:nvPr>
        </p:nvGraphicFramePr>
        <p:xfrm>
          <a:off x="0" y="1052736"/>
          <a:ext cx="50405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253534780"/>
              </p:ext>
            </p:extLst>
          </p:nvPr>
        </p:nvGraphicFramePr>
        <p:xfrm>
          <a:off x="5076056" y="1412776"/>
          <a:ext cx="39604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99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26064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2022 год,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964488" cy="6669360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 Северо-Енисейский на сумму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88513,1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благоустройство и озеленение – 3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224,7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благоустройство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кладбищ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- 5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411,0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с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одержание территорий скверов, парков, зеленых зон,             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	иных мест общего пользования – 4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599,8</a:t>
            </a:r>
            <a:endParaRPr lang="ru-RU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	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риобретение, доставка, хранение, установка и демонтаж баннеров,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	аншлагов, флагов, гирлянд, прочей баннерной продукции – 1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809,7</a:t>
            </a:r>
            <a:endParaRPr lang="ru-RU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т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екущий ремонт бетонных лестниц – 1 570,0			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ремонт </a:t>
            </a:r>
            <a:r>
              <a:rPr lang="ru-RU" sz="1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штакетного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забора ул. Донского 79 кв.1 – 37,5			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кладбища – 1 818,5				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		 	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демонтаж зимнего городка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1 495,7</a:t>
            </a:r>
            <a:endParaRPr lang="ru-RU" sz="1000" b="1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                                                                           	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строительство кладбища –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40 597,1</a:t>
            </a:r>
            <a:endParaRPr lang="ru-RU" sz="1000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                                                                            	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модернизация систем уличного освещения – 8 195,0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текущий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ремонт Памятного мемориального знака в честь павших воинов-</a:t>
            </a:r>
            <a:r>
              <a:rPr lang="ru-RU" sz="1000" dirty="0" err="1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североенисейцев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 и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	прилегающей </a:t>
            </a:r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территории, ул. Ленина,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14/2 – 865,0</a:t>
            </a:r>
          </a:p>
          <a:p>
            <a:pPr algn="l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территории сквера Победы и Труда, ул. Ленина, 5Д - 737,8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приобретение, доставка, установка арт объектов «Семья», «Сердце» - 948,9</a:t>
            </a:r>
          </a:p>
          <a:p>
            <a:pPr algn="l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 линий электропередачи, фундаментов для опор, кронштейнов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однорожковых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для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опор, от ул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Донского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14А до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Набережная, 1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4 478,3</a:t>
            </a:r>
          </a:p>
          <a:p>
            <a:pPr algn="l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цветников для благоустройства территории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Северо-Енисейский к празднованию 90-летия Северо-Енисейского района – 898,2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окраска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фасадов домов, ул. Суворова, 2, 4,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– 9 623,0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 несанкционированного размещения твердых коммунальных отходов (свалок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380,8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демонтаж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 лестниц, ул. Ленина,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412,5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по объекту незавершенного строительства кладбища № 2, ул.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Механическая,7 – 282,3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(монтаж) лестницы, ул. Ленина, 15,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Северо-Енисейский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133,3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доставка и монтаж комплекса горок для обустройства зимних городков для поселков Брянка, Вангаш и Тея Северо-Енисейского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932,0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получение технических условий, расходы на проверку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достоверности определения сметной стоимости строительства, по подготовке проектов на снос аварийных объектов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62,0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Pictures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6277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Дела партийные-2012: Северо-Енисейский рай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" y="25649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0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8153400" cy="36003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2022 год,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820472" cy="5040560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Тея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2 517,6</a:t>
            </a:r>
            <a:endParaRPr lang="ru-RU" sz="1100" b="1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lvl="0" algn="l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благоустройство и озеленение – 693,0</a:t>
            </a:r>
          </a:p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территорий скверов, парков, зеленых зон, 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иных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мест общего пользования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410,1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приобретение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доставка, установка новогодней ели в комплекте с украшениями –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677,1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	устройство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222,0 </a:t>
            </a: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кладбища –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515,4</a:t>
            </a:r>
            <a:endParaRPr lang="ru-RU" sz="1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	</a:t>
            </a:r>
            <a:r>
              <a:rPr lang="ru-RU" sz="12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Pictures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3212976"/>
            <a:ext cx="572412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Новая Калами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п. Енашимо на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2 000,3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– 776,9</a:t>
            </a: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одержание территорий скверов, парков, зеленых зон, иных мест общего пользования – 520,2</a:t>
            </a:r>
          </a:p>
          <a:p>
            <a:pPr>
              <a:spcBef>
                <a:spcPct val="20000"/>
              </a:spcBef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риобретение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, доставка, хранение, установка и демонтаж баннеров, </a:t>
            </a: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аншлагов, флагов, гирлянд, прочей баннерной продукции –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118,2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стройство и демонтаж зимнего городка – 73,0</a:t>
            </a:r>
          </a:p>
          <a:p>
            <a:pPr>
              <a:spcBef>
                <a:spcPct val="20000"/>
              </a:spcBef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кладбища – 260,0</a:t>
            </a:r>
            <a:endParaRPr lang="ru-RU" sz="1200" b="1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(монтаж)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штакетного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забора возле модульного нежилого здания бытового обслуживания населения, п.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Енашимо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252,0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15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2022 год,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4355976" cy="5724872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Брянка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2 931,4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озеленение –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568,9</a:t>
            </a: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территории общего пользования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228,6</a:t>
            </a:r>
          </a:p>
          <a:p>
            <a:pPr lvl="0" algn="l"/>
            <a:r>
              <a:rPr lang="ru-RU" sz="11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риобретение, доставка, хранение, установка и демонтаж баннеров, </a:t>
            </a:r>
          </a:p>
          <a:p>
            <a:pPr lvl="0"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аншлагов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129,8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ремонт пешеходного мостика через р. Брянка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101,9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l"/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1 167,8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покос 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травы –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138,7</a:t>
            </a:r>
            <a:endParaRPr lang="ru-RU" sz="11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251,6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Снос разрешенных к сносу зеленых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насаждений – 344,1</a:t>
            </a:r>
            <a:r>
              <a:rPr lang="ru-RU" sz="11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2060848"/>
            <a:ext cx="4211960" cy="4644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Вангаш на сумму 1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311,5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– 301,1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одержание территорий общего пользования – 460,6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риобретение, доставка, хранение, установка и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демонтаж баннеров, аншлагов, флагов, гирлянд, прочей баннерной продукции –132,7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стройство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демонтаж зимнего городка – 55,4</a:t>
            </a: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161,1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текущий ремонт пешеходных мостиков через инженерные коммуникации – 200,6</a:t>
            </a:r>
          </a:p>
          <a:p>
            <a:pPr algn="l"/>
            <a:endParaRPr lang="ru-RU" sz="1100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algn="l"/>
            <a:endParaRPr lang="ru-RU" sz="1100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п. Вельмо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404,3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о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бустройство безопасного пешеходного перехода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 льду через р. </a:t>
            </a:r>
            <a:r>
              <a:rPr lang="ru-RU" sz="11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Вельмо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– 116,1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покос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травы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117,1</a:t>
            </a:r>
            <a:endParaRPr lang="ru-RU" sz="11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28,3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приобретение комплекта 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освещения новогодней ели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13,3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и демонтаж зимнего городка, п. </a:t>
            </a:r>
            <a:r>
              <a:rPr lang="ru-RU" sz="11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Вельмо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– 82,9</a:t>
            </a:r>
            <a:endParaRPr lang="ru-RU" sz="11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риобретение</a:t>
            </a:r>
            <a:r>
              <a:rPr lang="ru-RU" sz="11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, доставка, хранение и установка баннеров, аншлагов, флагов, гирлянд и прочей баннерной продукции, п.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Вельмо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46,6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Picture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41" y="789459"/>
            <a:ext cx="4267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1059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0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социальных отношений, рост благополучия и защищенности граждан в Северо-Енисейском районе»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752884"/>
              </p:ext>
            </p:extLst>
          </p:nvPr>
        </p:nvGraphicFramePr>
        <p:xfrm>
          <a:off x="251520" y="1772816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55234"/>
              </p:ext>
            </p:extLst>
          </p:nvPr>
        </p:nvGraphicFramePr>
        <p:xfrm>
          <a:off x="251519" y="1916832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85621" y="2276872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2 851,8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6205" y="2743083"/>
            <a:ext cx="129614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1 333,3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2080" y="3547230"/>
            <a:ext cx="1284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2 887,0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96604" y="2307479"/>
            <a:ext cx="1296144" cy="31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1 187,5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2080" y="2707341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418,3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75425" y="3075198"/>
            <a:ext cx="1294348" cy="326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13 669,8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78527" y="4149080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1 272,6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01915" y="4912549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125,0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20000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эффективное и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сполнение переданных государственных полномочий по созданию и обеспечению деятельности комиссии по делам несовершеннолетних, по опеке и попечительству в отношении совершеннолетних граждан, а также в сфере патронажа,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и степени социальной защищенности отдельных категорий граждан путем предоставления дополнительных мер социальной поддержки для отдельных категорий граждан, реализация прав муниципальных служащих на пенсионное обеспечение за выслугу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36967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117 683,0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23 049,9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26 340,4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23 205,5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23 195,1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User3\Desktop\бюджет для граждан варианты\221a3a92409d597ddbb27c4a95861e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989574"/>
            <a:ext cx="1979713" cy="18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75425" y="5409220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320,0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5621" y="6137684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2 275,0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45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7056784" cy="7200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149" y="788264"/>
            <a:ext cx="5697016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расходов по оплате жилья и коммунальных услуг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754" y="1150403"/>
            <a:ext cx="568041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стоимости приобретенной путевки на санаторно-курортное лечение в санаториях, расположенных на территории Российской Федерации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9" y="1698205"/>
            <a:ext cx="568041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стоимости  проезда к месту санаторно-курортного лечения и обратно в пределах Российской Федерации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161" y="2190055"/>
            <a:ext cx="5697596" cy="397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вдовам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(вдовцам) лиц, удостоенных звания «Почетный гражданин Северо-Енисейского района» в виде компенсации расходов по оплате жилья и коммунальных услуг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161" y="2622103"/>
            <a:ext cx="5688735" cy="39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 отличия Северо-Енисейского района «Ветераны золотодобычи 25 лет» в виде ежемесячной денежной выплаты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346" y="3051347"/>
            <a:ext cx="5680411" cy="339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 отличия Северо-Енисейского района «Ветераны золотодобычи 20лет» в виде ежемесячной денежной выплаты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346" y="3435904"/>
            <a:ext cx="5680411" cy="187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неработающим пенсионерам в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виде ежемесячных денежных выплат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383" y="3887559"/>
            <a:ext cx="5431395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беременным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женщинам в виде ежемесячной денежной выплаты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346" y="4148917"/>
            <a:ext cx="5686432" cy="28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высших и средних специальных образовательных организациях Красноярского края в виде ежемесячной денежной выплаты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9770" y="3664488"/>
            <a:ext cx="5446008" cy="183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новорожденными детьми в виде единовременной денежной выплаты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347" y="4526167"/>
            <a:ext cx="5686432" cy="20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находящимся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 в виде единовременной денежной выплаты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07504" y="980727"/>
            <a:ext cx="792088" cy="57344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отдельных категорий граждан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9347" y="4794761"/>
            <a:ext cx="569556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отдельных категорий граждан в виде ежемесячной денежной выплаты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754" y="5116971"/>
            <a:ext cx="5695569" cy="232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неработающим пенсионерам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виде единовременной денежной выплаты на приобретение овощей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9347" y="5384260"/>
            <a:ext cx="568041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праздничным дням и памятным датам в виде единовременной денежной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06994" y="4173158"/>
            <a:ext cx="1211046" cy="236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900,0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3600" y="4526167"/>
            <a:ext cx="1227046" cy="20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436,0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43766" y="4896164"/>
            <a:ext cx="1235998" cy="16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181,3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40804" y="5148191"/>
            <a:ext cx="1211046" cy="236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1 465,6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3852" y="5455177"/>
            <a:ext cx="1227046" cy="217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315,0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02386" y="2635128"/>
            <a:ext cx="1257463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256,8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98139" y="3061369"/>
            <a:ext cx="1255913" cy="237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86,0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23852" y="3391018"/>
            <a:ext cx="1255912" cy="22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1 468,2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06994" y="3684875"/>
            <a:ext cx="1252855" cy="18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340,0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11544" y="3905390"/>
            <a:ext cx="122910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80,0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02386" y="788264"/>
            <a:ext cx="1235997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789,9 </a:t>
            </a:r>
            <a:r>
              <a:rPr lang="ru-RU" sz="1000" dirty="0" smtClean="0">
                <a:solidFill>
                  <a:schemeClr val="tx1"/>
                </a:solidFill>
              </a:rPr>
              <a:t>тыс. руб.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80921" y="1223495"/>
            <a:ext cx="1257462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186,7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3937" y="1704979"/>
            <a:ext cx="1255912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15,9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98139" y="2209749"/>
            <a:ext cx="1223026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21,6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Выноска со стрелкой вправо 34"/>
          <p:cNvSpPr/>
          <p:nvPr/>
        </p:nvSpPr>
        <p:spPr>
          <a:xfrm>
            <a:off x="7884368" y="1142746"/>
            <a:ext cx="504056" cy="545460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получателей, человек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73819" y="3905391"/>
            <a:ext cx="6020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83187" y="4188945"/>
            <a:ext cx="616958" cy="248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83187" y="4529451"/>
            <a:ext cx="605803" cy="202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88764" y="4777942"/>
            <a:ext cx="605803" cy="28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97948" y="5139237"/>
            <a:ext cx="605804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1 164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97948" y="5497539"/>
            <a:ext cx="615823" cy="27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280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60071" y="2190055"/>
            <a:ext cx="592135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60071" y="2628615"/>
            <a:ext cx="615824" cy="296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155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46402" y="3016892"/>
            <a:ext cx="605804" cy="282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80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446402" y="3391018"/>
            <a:ext cx="602075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660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460071" y="3696637"/>
            <a:ext cx="615824" cy="19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460071" y="692696"/>
            <a:ext cx="527048" cy="32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22558" y="1150403"/>
            <a:ext cx="602075" cy="327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411389" y="1624122"/>
            <a:ext cx="613244" cy="36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8" name="Picture 2" descr="C:\Users\User3\Desktop\бюджет для граждан варианты\k_anonsu_sots._obslu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01" y="-8059"/>
            <a:ext cx="1179444" cy="7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696323" y="5779213"/>
            <a:ext cx="5680410" cy="656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состоящим на воинском учете в военном комиссариате Северо-Енисейского района Красноярского края и получившим уведомление от пункта отбора по контракту (военного комиссариата) о заключении контракта и прохождении военной службы в воинских частях и подразделениях Министерства обороны Российской Федерации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27006" y="5921538"/>
            <a:ext cx="1227046" cy="330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2 275,0 </a:t>
            </a:r>
            <a:r>
              <a:rPr lang="ru-RU" sz="1000" dirty="0" smtClean="0">
                <a:solidFill>
                  <a:schemeClr val="tx1"/>
                </a:solidFill>
              </a:rPr>
              <a:t>тыс</a:t>
            </a:r>
            <a:r>
              <a:rPr lang="ru-RU" sz="1000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466945" y="6001773"/>
            <a:ext cx="615823" cy="27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социальных отношений, рост благополучия и защищенности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Северо-Енисейском районе»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14554"/>
              </p:ext>
            </p:extLst>
          </p:nvPr>
        </p:nvGraphicFramePr>
        <p:xfrm>
          <a:off x="179512" y="980728"/>
          <a:ext cx="8856984" cy="42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864096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заседаний комиссии по делам несовершеннолетних и защите их прав Северо-Енисейского района,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Дней профилактики в образовательных учреждениях Северо-Енисейского района,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</a:t>
                      </a:r>
                    </a:p>
                    <a:p>
                      <a:pPr algn="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изготовленных информационных раздаточных материалов по профилактике безнадзорности и правонарушений несовершеннолетних,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проверок условий жизни совершеннолетних недееспособных граждан от общего количества плановых проверок на текущий год,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изготовленных информационных материалов по вопросам опеки и попечительства в отношении совершеннолетних граждан, а также в сфере патронажа для использования в работе с населением района,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Доля граждан, получивших дополнительные меры социальной поддержки из общего количества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заявителей,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 из числа ветеранов Вов, ветеранов БД, детей-инвалидов, граждан, достигших возраста 80 лет и старше, получивших ЕАМП ко Дню Защитника Отечества, ко Дню Победы, ко Дню защиты детей, ко Дню пожилого человека от общего количества лиц данной категории, проживающих в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районе, 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получающих пенсию за выслугу лет от общего количества заявителей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3\Desktop\бюджет для граждан варианты\soc_1-300x1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5222595"/>
            <a:ext cx="3600400" cy="16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02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72952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26033"/>
              </p:ext>
            </p:extLst>
          </p:nvPr>
        </p:nvGraphicFramePr>
        <p:xfrm>
          <a:off x="323528" y="2060848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200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609145" y="4581128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8 500,0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привлечение и закрепление квалифицированных кадров дефицитных должностей в учреждениях образования, спорта, культуры и здравоохранения для обеспечения доступных качественных услуг в сфере образования, спорта, культуры и здравоохранения на территории Северо-Енисейского района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53871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3\Desktop\бюджет для граждан варианты\af_adukacy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00" y="5895451"/>
            <a:ext cx="1465300" cy="8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Без названия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9" y="2538586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Pictures\images (1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4624"/>
            <a:ext cx="8640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images (10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55" y="27275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images (1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42" y="5429250"/>
            <a:ext cx="1343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53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48873" cy="944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29825"/>
              </p:ext>
            </p:extLst>
          </p:nvPr>
        </p:nvGraphicFramePr>
        <p:xfrm>
          <a:off x="1" y="1277498"/>
          <a:ext cx="7452320" cy="459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270"/>
                <a:gridCol w="674735"/>
                <a:gridCol w="674735"/>
                <a:gridCol w="613395"/>
                <a:gridCol w="613395"/>
                <a:gridCol w="674735"/>
                <a:gridCol w="552055"/>
              </a:tblGrid>
              <a:tr h="3122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65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ставок, замещенных специалистами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дефицитных должностей, всего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3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 том числе по отраслям: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964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06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41794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00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ставок, замещенных специалистами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дефицитных должностей, всего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 том числе по отраслям: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18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18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user\Pictures\images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4624"/>
            <a:ext cx="8640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Picture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40608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916832"/>
            <a:ext cx="1730821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58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1"/>
            <a:ext cx="7924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Соблюдение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требований статьи 184.1 Бюджетного кодекса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Российской Федерации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 на первый год планового периода в объеме не менее 2,5 процента общего объема расходов бюджета, на второй год планового периода в объеме не менее 5 процентов общего объема расходов бюджета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(абзац 5 пункта 3 статьи 184.1 Бюджетного кодекса Российской Федерации 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бюджете Северо-Енисейского района на плановый период условно утверждаемые (утвержденные) расходы составляют: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2023 году – 307 538,0 тыс. рублей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или 10,1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от общего объема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расходов бюджета;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– 349 663,1 тыс. рублей или 11,3 % от общего объема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расходов бюджета.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F:\Презентация1.jpg"/>
          <p:cNvPicPr/>
          <p:nvPr/>
        </p:nvPicPr>
        <p:blipFill>
          <a:blip r:embed="rId2" cstate="print"/>
          <a:srcRect l="43625" r="38425"/>
          <a:stretch>
            <a:fillRect/>
          </a:stretch>
        </p:blipFill>
        <p:spPr bwMode="auto">
          <a:xfrm>
            <a:off x="8028384" y="5229200"/>
            <a:ext cx="12239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2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03970" cy="216024"/>
          </a:xfrm>
        </p:spPr>
        <p:txBody>
          <a:bodyPr>
            <a:no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Расходы бюджета Северо-Енисейского района на реализацию национальных проектов, тыс. рублей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172212"/>
              </p:ext>
            </p:extLst>
          </p:nvPr>
        </p:nvGraphicFramePr>
        <p:xfrm>
          <a:off x="35496" y="274421"/>
          <a:ext cx="8856983" cy="635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21"/>
                <a:gridCol w="1231262"/>
                <a:gridCol w="1339262"/>
                <a:gridCol w="1310198"/>
                <a:gridCol w="1510488"/>
                <a:gridCol w="1510488"/>
                <a:gridCol w="1416164"/>
              </a:tblGrid>
              <a:tr h="41852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7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253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на создание и обеспечение функционировани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центров образования естественно-научной и технологической направленностей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«Социальная активность» на поддержку деятельности муниципальных ресурсных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центров поддержки добровольчества (волонтерства)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«Культурная среда» на создание модельных муниципальных библиотек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«Спорт-норма жизни» на оснащение объектов спортивной инфраструктуры спортивно-технологическим оборудованием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«Жилье» на благоустройство дворовых и общественных территорий муниципальных образований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298,9 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229,9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8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 из них:</a:t>
                      </a:r>
                    </a:p>
                    <a:p>
                      <a:pPr algn="ctr"/>
                      <a:r>
                        <a:rPr lang="ru-RU" sz="8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5 000,0 - ФБ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3 618,8 из них: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2 993,1 – ФБ*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157,5 – КБ*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468,2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БР*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1 737,8 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1 601,4 – ФБ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84,3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52,2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904,3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379,5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524,8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7 555,1 из них: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6 962,0 – ФБ      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366,4 – КБ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226,7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511,6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132,4 – 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511,0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500,0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11,0–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3 500,0 из них: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2 992,5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ФБ</a:t>
                      </a:r>
                    </a:p>
                    <a:p>
                      <a:pPr algn="ctr"/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157,5 -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350,0 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2 469,2,из них:</a:t>
                      </a:r>
                    </a:p>
                    <a:p>
                      <a:pPr algn="ctr"/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119,8 –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КБ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2 275,3 – ФБ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74,1 - БР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510,0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500,0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10,0–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510,0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500,0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10,0– 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571685"/>
            <a:ext cx="9144000" cy="286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ФБ* - Федеральный бюджет КБ*- Краевой бюджет БР*-Бюджет Северо-Енисейского района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8700"/>
            <a:ext cx="2520280" cy="996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28699"/>
            <a:ext cx="1424370" cy="996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32391"/>
            <a:ext cx="1296144" cy="992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28699"/>
            <a:ext cx="1365194" cy="996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54" y="715631"/>
            <a:ext cx="1512168" cy="10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16" y="331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района на 2022 год, 432 761,2 (тыс. рублей)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868" y="1199665"/>
            <a:ext cx="6934180" cy="222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Строительство коммунальной и транспортной инфраструктуры объекта «Микрорайон «Сосновый бор», гп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1 020,3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квартирный дом, ул. Ленина, 62А, гп Северо-Енисейский – 87 331,4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квартирный дом, ул. Карла Маркса, 19А, гп Северо-Енисейский – 59 471,5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ул. Карла Маркса,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52А, гп Северо-Енисейский – 202 154,4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объекта «60 квартирный дом, ул. Карла Маркса,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52А/2,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 Северо-Енисейский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- 7 975,7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инженерно-экологических, инженерно-геодезических изысканий и получением положительного заключения государственной экспертизы строительства 16 квартирного дома, ул. Новая, 9А, п.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Брянка – 2 147,0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24 квартирного дома, ул.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лет Октября, 12Д,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Тея – 6 968,0</a:t>
            </a: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60868" y="692696"/>
            <a:ext cx="2990783" cy="50405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367 068,3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286251" y="3861048"/>
            <a:ext cx="3310072" cy="45716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5349" y="4401403"/>
            <a:ext cx="579715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складское помещение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здания администрации п.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Вангаш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и п.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Новоерудинский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ул. Студенческая, 9, п.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Вангаш – 252,5</a:t>
            </a:r>
          </a:p>
          <a:p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53652"/>
            <a:ext cx="1933575" cy="21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depositphotos_60837261-stock-photo-little-man-archit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" y="5182015"/>
            <a:ext cx="1291061" cy="14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depositphotos_13707331-stock-photo-work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17" y="5182015"/>
            <a:ext cx="1368151" cy="15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ерфолента 11"/>
          <p:cNvSpPr/>
          <p:nvPr/>
        </p:nvSpPr>
        <p:spPr>
          <a:xfrm>
            <a:off x="4324117" y="4977373"/>
            <a:ext cx="3038760" cy="39892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1 913,1</a:t>
            </a: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589" y="5498503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получением положительного заключения государственной экспертизы, проведением государственной экспертизы проектной документации и результатов инженерных изысканий и проведение государственной экспертизы достоверности определения сметной стоимости на реконструкцию участка улично-дорожной сети улиц Гоголя, Гастелло, Маяковского, гп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1 913,1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79475" y="3861048"/>
            <a:ext cx="2767225" cy="45716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6 463,0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586" y="4318211"/>
            <a:ext cx="2875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Водозабор подземных вод, гп Северо-Енисейский – 6 463,0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9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71752"/>
              </p:ext>
            </p:extLst>
          </p:nvPr>
        </p:nvGraphicFramePr>
        <p:xfrm>
          <a:off x="179512" y="908720"/>
          <a:ext cx="8928993" cy="581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377"/>
                <a:gridCol w="1510185"/>
                <a:gridCol w="1186323"/>
                <a:gridCol w="1186323"/>
                <a:gridCol w="1186323"/>
                <a:gridCol w="1336731"/>
                <a:gridCol w="1336731"/>
              </a:tblGrid>
              <a:tr h="84874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62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на создание и обеспечение функционировани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центров образования естественно-научной и технологической направленностей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1 737,8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2 518,4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«ТСШ № 3»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2 518,3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«БСШ № 5»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2 469,2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2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«Социальная активность» на поддержку деятельности муниципальных ресурсных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центров поддержки добровольчества (волонтерства)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15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</a:tr>
              <a:tr h="112283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Демография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«Спорт-норма жизни» на оснащение объектов спортивной инфраструктуры спортивно-технологическим оборудованием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«Спортивный комплекс Северо-Енисейского района»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800" b="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Нерика</a:t>
                      </a: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</a:tr>
              <a:tr h="4136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2 642,1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8 066,7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4 011,0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2 979,2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92899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муниципальных учреждений Северо-Енисейского района в национальных проектах, тыс. рублей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36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целевых показателей заработной платы по отдельным категориям работников бюджетной сферы, обозначенных в Указах Президента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07.05.2012 № 597 «О мероприятиях по реализации государственной политики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01.06.2012 N 761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Национальной стратегии действий в интересах детей на 2012 - 2017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382252"/>
              </p:ext>
            </p:extLst>
          </p:nvPr>
        </p:nvGraphicFramePr>
        <p:xfrm>
          <a:off x="0" y="1268760"/>
          <a:ext cx="903649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96336" y="134712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14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Резервный фонд администрации Северо-Енисейского района, (тыс. рублей)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резервного фонда направляются на финансовое обеспечение следующих непредвиденных расходов: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предупреждение и ликвидация последствий аварий, стихийных бедствий (пожаров, катастроф, землетрясений, наводнений, ураганов, засухи, ливневых дождей, града и т.д.), иных чрезвычайных ситуаций;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проведение аварийно-восстановительных работ и иных  мероприятий, связанных с предупреждением и (или) ликвидацией последствий чрезвычайных ситуаций;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других мероприятий чрезвычайного характера;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оказание единовременной материальной помощи гражданам, пострадавшим от чрезвычайных ситуаций и стихийных бедствий, произошедших на территории Северо-Енисейского района;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неотложных расходов по ремонту и восстановлению объектов инженерных инфраструктур;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неотложных расходов по приобретению товаров, работ, услуг, направленных на обеспечение биологической безопасности населения Северо-Енисейского района (в том числе на приобретение медицинского оборудования и препаратов, средств индивидуальной защиты и дезинфицирующих средств, необходимых для нужд населения Северо-Енисейского района в связи с угрозой распространения в Северо-Енисейском районе новой коронавирусной инфекции (2019-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)), эффективное выявление заболевших и обеспечение возможности лабораторной диагностики непосредственно в Северо-Енисейском районе (в том числе возведение модульных сооружений, предназначенных для указанных целей, и их материально-техническое оснащение и подключение к инженерным сетям).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0376" y="1155068"/>
            <a:ext cx="70567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–1 000,0         2023 год – 5 000,0          2024 год – 5 000,0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2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16" y="331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района на 2022 год,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432 761,2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(тыс. рублей)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0054" y="1196752"/>
            <a:ext cx="6715388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строительство здания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школы искусств, гп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Северо-Енисейский, ул. Маяковского,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10А – 7 556,4</a:t>
            </a:r>
          </a:p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реконструкцию здания культурно-досугового центра, п. Брянка ул. Школьная,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26В – 7 942,6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60868" y="692696"/>
            <a:ext cx="2990783" cy="50405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15 499,1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995936" y="4525175"/>
            <a:ext cx="3310072" cy="44511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40 203,0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1651" y="5223254"/>
            <a:ext cx="58848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Кладбище № 2, ул. Механическая, 7, гп Северо-Енисейский – 40 203,0</a:t>
            </a:r>
          </a:p>
        </p:txBody>
      </p:sp>
      <p:pic>
        <p:nvPicPr>
          <p:cNvPr id="2050" name="Picture 2" descr="C:\Users\user\Pictures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3653"/>
            <a:ext cx="1933575" cy="21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depositphotos_60837261-stock-photo-little-man-archit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8" y="5084325"/>
            <a:ext cx="1291061" cy="14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depositphotos_13707331-stock-photo-work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509120"/>
            <a:ext cx="13681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перфолента 15"/>
          <p:cNvSpPr/>
          <p:nvPr/>
        </p:nvSpPr>
        <p:spPr>
          <a:xfrm>
            <a:off x="427566" y="2588484"/>
            <a:ext cx="4063370" cy="50405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– 1 362,3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617" y="3251008"/>
            <a:ext cx="8744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с получением положительного заключения государственной экспертизы, проведением государственной экспертизы проектной документации и результатов инженерных изысканий и проведение государственной экспертизы достоверности определения сметной стоимости на реконструкцию крыши здания крытого плавательного бассейна по ул. Фабричная, 1Б,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1 362,3</a:t>
            </a:r>
          </a:p>
        </p:txBody>
      </p:sp>
    </p:spTree>
    <p:extLst>
      <p:ext uri="{BB962C8B-B14F-4D97-AF65-F5344CB8AC3E}">
        <p14:creationId xmlns:p14="http://schemas.microsoft.com/office/powerpoint/2010/main" val="237105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6" y="111417"/>
            <a:ext cx="6708813" cy="50927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Капитальный ремонт объектов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недвижимого имущества Северо-Енисейского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2022 год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108 529,3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8" name="AutoShape 4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AutoShape 6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Картинки по запросу картинки строительства дом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26119" y="1340768"/>
            <a:ext cx="4761905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 Северо-Енисейский   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квартирный дом, ул. Автомобильная, 4, кв. 2, 3 – 5 594,3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квартирный дом, ул. Белинского, 4, кв. 2 –  2 676,8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 квартирный дом, ул. Донского, 53, кв. 17 – 913,0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квартирный дом, ул. Ленина, 64, кв. 6 –  482,1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квартирный дом, ул. Урицкого, 14, кв. 6 – 1 521,4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квартирный дом, ул. Портовая, 5, кв.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– 1 781,7</a:t>
            </a:r>
          </a:p>
          <a:p>
            <a:pPr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квартирный дом,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Автомобильная, 3, кв.1, 2, гп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1 664,2</a:t>
            </a:r>
          </a:p>
          <a:p>
            <a:pPr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проектной и рабочей документации с получением положительного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заключения государственной экспертизы капитального ремонта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многоквартирного дома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ул. 40 лет Победы, 1, гп Северо-Енисейский –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1 828,1</a:t>
            </a:r>
          </a:p>
          <a:p>
            <a:pPr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кровля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нежилого здания ремонтного цеха, ул. Северная,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1/5 – 6 202,8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Суворова, 6, кв. 5, 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142,5</a:t>
            </a:r>
          </a:p>
          <a:p>
            <a:pPr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№23 22-х квартирного жилого дома, ул. Маяковского, 5, 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485,1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Выполнение обследовательских работ в целях капитального ремонта жилого дома, ул. Ленина, 64, 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Северо-Енисейский – 293,2</a:t>
            </a:r>
          </a:p>
          <a:p>
            <a:pPr>
              <a:buNone/>
            </a:pPr>
            <a:endParaRPr lang="ru-RU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п. Тея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квартирный дом, ул. Северная, 11, кв. 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212,5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квартирный дом, ул. Новая, 18, кв.1 – 3 005,1</a:t>
            </a:r>
          </a:p>
          <a:p>
            <a:pPr>
              <a:buFont typeface="Arial" pitchFamily="34" charset="0"/>
              <a:buNone/>
            </a:pP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квартирный дом, ул. Дражная, 11, кв.1 – 2 050,9</a:t>
            </a:r>
          </a:p>
          <a:p>
            <a:pPr>
              <a:buNone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. Новая Калами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квартирный дом, ул. Нагорная, 9Б, кв. 1, 3, 4 – 885,4</a:t>
            </a:r>
          </a:p>
          <a:p>
            <a:pPr>
              <a:buNone/>
            </a:pP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квартирный дом, ул. Нагорная, 9А, кв. 2, 3 –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441,9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765837"/>
            <a:ext cx="39926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Брянка</a:t>
            </a:r>
          </a:p>
          <a:p>
            <a:pPr>
              <a:buFont typeface="Arial" pitchFamily="34" charset="0"/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квартирный дом, ул. Школьная, 23, кв. 2 – 1 806,2</a:t>
            </a:r>
          </a:p>
          <a:p>
            <a:pPr>
              <a:buFont typeface="Arial" pitchFamily="34" charset="0"/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ул.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Лесная,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32, кв. 2 –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5 564,6</a:t>
            </a:r>
          </a:p>
          <a:p>
            <a:pPr>
              <a:buFont typeface="Arial" pitchFamily="34" charset="0"/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ул. Школьная, 32, кв.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– 1 512,4</a:t>
            </a:r>
          </a:p>
          <a:p>
            <a:pPr>
              <a:buFont typeface="Arial" pitchFamily="34" charset="0"/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Вангаш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ул. Центральная,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– 833,0</a:t>
            </a:r>
          </a:p>
          <a:p>
            <a:pPr>
              <a:buFont typeface="Arial" pitchFamily="34" charset="0"/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п. Вельмо</a:t>
            </a:r>
          </a:p>
          <a:p>
            <a:pPr>
              <a:buFont typeface="Arial" pitchFamily="34" charset="0"/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квартирный дом, ул. Лесная, 10, кв.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– 736,4</a:t>
            </a:r>
            <a:endParaRPr 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5963"/>
            <a:endParaRPr 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018593"/>
            <a:ext cx="7056784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проектов капитальных ремонтов объектов муниципальной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собственности – 5 972,9</a:t>
            </a:r>
          </a:p>
          <a:p>
            <a:pPr marL="342900" indent="-342900">
              <a:spcBef>
                <a:spcPct val="20000"/>
              </a:spcBef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достоверности определения сметной стоимости капитального ремонта  –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4 276,8</a:t>
            </a:r>
            <a:endParaRPr 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Pictures\depositphotos_10400081-stock-photo-3d-workers-team-of-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246"/>
            <a:ext cx="1656184" cy="13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images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9141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ерфолента 11"/>
          <p:cNvSpPr/>
          <p:nvPr/>
        </p:nvSpPr>
        <p:spPr>
          <a:xfrm>
            <a:off x="2589292" y="620688"/>
            <a:ext cx="2885828" cy="4174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53 881,3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4624"/>
            <a:ext cx="6635191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Капитальный ремонт объектов недвижимого имущества Северо-Енисейского района на 2022 год,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147 492,4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(тыс. рублей)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352" y="1151194"/>
            <a:ext cx="4561656" cy="2709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получением положительного заключения государственной экспертизы на капитальный ремонт систем противопожарной защиты в зданиях котельных населенных пунктов Северо-Енисейского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1 526,8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проектной документации на капитальный ремонт систем противопожарной защиты в зданиях котельных населенных пунктов Северо-Енисейского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653,5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проектной документации в объеме проверки сметной стоимости на капитальный ремонт систем противопожарной защиты в зданиях котельных населенных пунктов Северо-Енисейского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168,0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объектов муниципальной собственности Северо-Енисейского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400,0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капитального ремонта объектов муниципальной собственности Северо-Енисейского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800,0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противопожарной защиты в здании котельной №1, ул. Набережная, 6А, 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1422,7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противопожарной защиты в здании котельной №3, ул. 40 лет Победы, 15, 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502,5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противопожарной защиты в здании котельной, ул. Первомайская, 1,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п. Тея – 572,4</a:t>
            </a:r>
          </a:p>
          <a:p>
            <a:pPr marL="0" indent="0">
              <a:buNone/>
            </a:pP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сети тепловодоснабжения от ТК-93А до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ТК-104, в гп Северо-Енисейский – 31 141,4</a:t>
            </a:r>
          </a:p>
          <a:p>
            <a:pPr marL="0" indent="0">
              <a:buNone/>
            </a:pP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сети ТВС от ул. Набережная, 6А до ул. Набережная, 6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гп Северо-Енисейский – 4 439,9</a:t>
            </a:r>
          </a:p>
          <a:p>
            <a:pPr marL="0" indent="0">
              <a:buNone/>
            </a:pP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сети ТВС от ул. Советская до ул. Пушкина, 4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875,9</a:t>
            </a:r>
          </a:p>
          <a:p>
            <a:pPr marL="0" indent="0">
              <a:buNone/>
            </a:pP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Сеть холодного водоснабжения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ТПС-1 до котельной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1, 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1 527,3</a:t>
            </a:r>
          </a:p>
          <a:p>
            <a:pPr marL="0" indent="0">
              <a:buNone/>
            </a:pP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сети тепловодоснабжения от ТК-131 до ТК-132, ул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Донского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610,6</a:t>
            </a:r>
          </a:p>
          <a:p>
            <a:pPr marL="0" indent="0">
              <a:buNone/>
            </a:pP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сети тепловодоснабжения от ТК-64 до гаража администрации Северо-Енисейского района, ул. Маяковского, 8А, гп </a:t>
            </a:r>
            <a:r>
              <a:rPr lang="ru-RU" sz="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619,3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973893" y="4750345"/>
            <a:ext cx="3624197" cy="55086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15 517,4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285486" y="692696"/>
            <a:ext cx="2885828" cy="36139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45 260,3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4104" y="1054091"/>
            <a:ext cx="4579904" cy="287896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4105" y="4694678"/>
            <a:ext cx="4147855" cy="1974682"/>
          </a:xfrm>
          <a:prstGeom prst="wedgeRoundRectCallout">
            <a:avLst>
              <a:gd name="adj1" fmla="val -20562"/>
              <a:gd name="adj2" fmla="val 640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5290733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администрации п. Новая Калами, п. Енашимо, ул. Юбилейная, 23, п. Новая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Калами – 1 760,8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проектов капитальных ремонтов объектов муниципальной собственности Северо-Енисейского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350,0</a:t>
            </a:r>
          </a:p>
          <a:p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капитального ремонта объектов муниципальной собственности Северо-Енисейского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700,0</a:t>
            </a:r>
          </a:p>
          <a:p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кровля административного здания, ул. Строителей, 1Б, п.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Тея – 5 140,4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ремонт нежилого помещения № 58, ул. Суворова, 2, </a:t>
            </a:r>
            <a:r>
              <a:rPr lang="ru-RU" sz="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Северо-Енисейский, переданного в безвозмездное пользование Федеральному казенному учреждению «Военный комиссариат Красноярского края» по договору от 16.12.2021 №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68-БП – 5 562,8</a:t>
            </a:r>
          </a:p>
          <a:p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Капитальный ремонт помещений административного здания, ул. Строителей, 1Б, п.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Тея – 1 718,4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006213"/>
            <a:ext cx="428239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проверку сметной стоимости –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849,7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 - 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650,0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РДК «Металлург» муниципального бюджетного учреждения «Централизованная клубная система Северо-Енисейского района» по ул. Ленина, 9, гп Северо-Енисейский –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5 536,3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учреждения «Муниципальный музей истории золотодобычи Северо-Енисейского района», ул. Ленина, 42, гп Северо-Енисейский –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2 940,6</a:t>
            </a:r>
          </a:p>
          <a:p>
            <a:pPr lvl="0"/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библиотеки, ул. Ленина, 48, гп Северо-Енисейский за счет средств субсидии бюджетам муниципальных образований на государственную поддержку комплексного развития муниципальных учреждений культуры и образовательных организаций в области культуры в рамках подпрограммы «Обеспечение реализации государственной программы и прочие мероприятия» государственной программы Красноярского края «Развитие культуры и туризма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- 13 554,8</a:t>
            </a:r>
          </a:p>
          <a:p>
            <a:pPr lvl="0"/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авторского надзора за выполнением капитального ремонта помещений центральной районной библиотеки МБУ «ЦБС», ул. Ленина, 52, </a:t>
            </a:r>
            <a:r>
              <a:rPr lang="ru-RU" sz="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500,0</a:t>
            </a:r>
          </a:p>
          <a:p>
            <a:pPr lvl="0"/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библиотеки-филиала «Истоки» поселка Тея, ул. Октябрьская, 6, п. Тея, в части обустройства теплой туалетной комнаты с монтажом системы канализации и септика в здании библиотеки-филиала «Истоки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- 600,6</a:t>
            </a:r>
          </a:p>
          <a:p>
            <a:pPr lvl="0"/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 культуры поселка Тея, ул. Октябрьская, 10, п. Тея, в части обустройства теплой туалетной комнаты с монтажом системы канализации и септика в здании дома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культуры – 533,6</a:t>
            </a:r>
          </a:p>
          <a:p>
            <a:pPr lvl="0"/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капитального ремонта крыши здания РДК «Металлург» муниципального бюджетного учреждения «Централизованная клубная система Северо-Енисейского района» ул. Ленина, 9, гп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336,4</a:t>
            </a:r>
          </a:p>
          <a:p>
            <a:pPr lvl="0"/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проекта капитального ремонта крыши здания РДК «Металлург» муниципального бюджетного учреждения «Централизованная клубная система Северо-Енисейского района» ул. Ленина, 9, </a:t>
            </a:r>
            <a:r>
              <a:rPr lang="ru-RU" sz="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386,9</a:t>
            </a:r>
            <a:endParaRPr 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5275532" y="548680"/>
            <a:ext cx="2808312" cy="36004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26 194,0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16016" y="908721"/>
            <a:ext cx="4290271" cy="3841624"/>
          </a:xfrm>
          <a:prstGeom prst="wedgeRoundRectCallout">
            <a:avLst>
              <a:gd name="adj1" fmla="val -21280"/>
              <a:gd name="adj2" fmla="val 540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64105" y="4694678"/>
            <a:ext cx="4147855" cy="2095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проверку сметной стоимости –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sz="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 - 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школьных мастерских муниципального бюджетного общеобразовательного учреждения «</a:t>
            </a:r>
            <a:r>
              <a:rPr lang="ru-RU" sz="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Новокаламинская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средняя школа № 6», ул. Дражников, 14, п. Новая Калами – 3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846,2</a:t>
            </a:r>
            <a:endParaRPr lang="ru-RU" sz="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школьных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мастерских 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«Новокаламинская средняя школа № 6», ул. Дражников, 14, п. Новая Калами (наружные виды работ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425,4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и рабочей документации с получением положительного заключения государственной экспертизы капитального ремонта здания, в части замены инженерных систем муниципального бюджетного образовательного учреждения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«Брянковская 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 школа №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5», </a:t>
            </a:r>
            <a:r>
              <a:rPr lang="ru-RU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Школьная, 42, п. 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Брянка – 1 482,9</a:t>
            </a:r>
            <a:endParaRPr lang="ru-RU" sz="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329660" y="5301207"/>
            <a:ext cx="4706836" cy="1395625"/>
          </a:xfrm>
          <a:prstGeom prst="wedgeRoundRectCallout">
            <a:avLst>
              <a:gd name="adj1" fmla="val -19653"/>
              <a:gd name="adj2" fmla="val 666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695118" y="4243810"/>
            <a:ext cx="2885828" cy="42494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6 354,5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user\Pictures\depositphotos_10400081-stock-photo-3d-workers-team-of-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56" y="32246"/>
            <a:ext cx="1417340" cy="8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2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25226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улично-дорожной сети на 2022 год, 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84 763,5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08504" cy="6336704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 Северо-Енисейский на общую сумму 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58 522,5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algn="l"/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участка автомобильных дорог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          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профиля гравийных дорог: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содержание муниципального имущества: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ул. Карла Маркса – 4 815,2	                   ул. Лермонтова – 1 221,3 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устройство водоотводных канав на 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60 лет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ВЛКСМ - 1 086,5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Невского, ул. Донского – 846,8                             улично-дорожной сети – 6 422,2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Геологическая – 2 881,7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Геологическая (нижняя) – 479,9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водопропускных трубок – 215,0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Портовая – 1 232,8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			                                                   текущий ремонт бордюров, пандусов, ул. Ленина,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Донского, 45А – 1 457,6	                                            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асфальтирование: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               ул. Донского – 651,0</a:t>
            </a:r>
          </a:p>
          <a:p>
            <a:pPr algn="l"/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Донского – 7 762,9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ул. Фабричная с проездами и площадь перед зданием             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по ул. Фабричная, 3 – 9 952,9                                                       Проектная документация на реконструкцию 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бульвара Металлургов, ул. Ленина, 19А – 2 283,4                     участка улично-дорожной сети улиц Гоголя,</a:t>
            </a:r>
          </a:p>
          <a:p>
            <a:pPr lvl="2" algn="l"/>
            <a:r>
              <a:rPr lang="ru-RU" sz="1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музейной площади ул. Ленина, 42/1 – 1 664,5                            Гастелло, Маяковского – 11 238,8</a:t>
            </a:r>
          </a:p>
          <a:p>
            <a:pPr lvl="2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придомовая территория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многоквартирного дома,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Расходы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получение технических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условий - 69,9</a:t>
            </a:r>
          </a:p>
          <a:p>
            <a:pPr lvl="2" algn="just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 Донского, 45А – 3 295,2  </a:t>
            </a:r>
          </a:p>
          <a:p>
            <a:pPr lvl="2" algn="just"/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Бетонирование основания автобусной остановки «Бассейн «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Аяхта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по ул. Ленина, 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182,7</a:t>
            </a:r>
          </a:p>
          <a:p>
            <a:pPr lvl="2" algn="just"/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Текущий ремонт остановочных павильонов, </a:t>
            </a:r>
            <a:r>
              <a:rPr lang="ru-RU" sz="1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Северо-Енисейский – 457,7</a:t>
            </a:r>
          </a:p>
          <a:p>
            <a:pPr lvl="2"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проведение лабораторных исследований и независимой экспертизы качества асфальтобетонной смеси п</a:t>
            </a:r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рименяемой при ремонте улично-дорожной сети населенных пунктов Северо-Енисейского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 – 187,4</a:t>
            </a:r>
          </a:p>
          <a:p>
            <a:pPr lvl="2" algn="l"/>
            <a:r>
              <a:rPr 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Восстановление дорожного покрытия участка автомобильной дороги, ул. Карла Маркса, 19 А - 26, пер. Школьный, ул. Донского, 16 А - 22 </a:t>
            </a: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– 117,1</a:t>
            </a:r>
          </a:p>
          <a:p>
            <a:pPr lvl="2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Тея на общую сумму 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20 029,3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lvl="0" algn="l"/>
            <a:r>
              <a:rPr lang="ru-RU" sz="1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участка автомобильных дорог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ул. Октябрьская 44 до ул. Октябрьская, 45 – 1 414,0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профиля гравийных дорог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ул. Шоссейная – 5 458,8                                                                  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профиля гравийных дорог –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3 586,5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асфальтирование:</a:t>
            </a:r>
          </a:p>
          <a:p>
            <a:pPr lvl="0" algn="l"/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itchFamily="18" charset="0"/>
              </a:rPr>
              <a:t>придомовых территорий многоквартирного дома ул. Школьная, 3А – 665,5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. Новая Калами и п. Енашимо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общую сумму 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5 439,6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из </a:t>
            </a:r>
            <a:r>
              <a:rPr lang="ru-RU" sz="1000" b="1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них</a:t>
            </a: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:</a:t>
            </a:r>
          </a:p>
          <a:p>
            <a:pPr algn="l"/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</a:t>
            </a:r>
            <a:r>
              <a:rPr lang="ru-RU" sz="10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участка автомобильных дорог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				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ремонт участков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автомобильных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дорог улично-дорожной сети п. Новая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Калами – 3 012,9</a:t>
            </a:r>
          </a:p>
          <a:p>
            <a:pPr algn="l"/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профиля гравийных дорог: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</a:t>
            </a:r>
            <a:r>
              <a:rPr lang="ru-RU" sz="1000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содержание </a:t>
            </a:r>
            <a:r>
              <a:rPr lang="ru-RU" sz="10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имущества: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восстановление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профиля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гравийной дороги– 649,1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   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устройство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бетонных водоотводных канав на улично-дорожной сети – 1 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777,6</a:t>
            </a:r>
            <a:endParaRPr lang="ru-RU" sz="1000" dirty="0">
              <a:solidFill>
                <a:srgbClr val="7030A0"/>
              </a:solidFill>
              <a:latin typeface="Times New Roman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Вангаш на общую сумму </a:t>
            </a:r>
            <a:r>
              <a:rPr lang="ru-RU" sz="1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772,1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l"/>
            <a:r>
              <a:rPr lang="ru-RU" sz="1000" u="sng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содержание муниципального </a:t>
            </a:r>
            <a:r>
              <a:rPr lang="ru-RU" sz="1000" u="sng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имущества: </a:t>
            </a:r>
          </a:p>
          <a:p>
            <a:pPr algn="l"/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itchFamily="18" charset="0"/>
              </a:rPr>
              <a:t>устройство площадки остановочного павильона ул. Студенческая, 9, п. Вангаш – 772,1</a:t>
            </a:r>
          </a:p>
          <a:p>
            <a:pPr algn="l"/>
            <a:endParaRPr lang="ru-RU" sz="1100" dirty="0">
              <a:solidFill>
                <a:srgbClr val="7030A0"/>
              </a:solidFill>
              <a:latin typeface="Times New Roman"/>
              <a:cs typeface="Times New Roman" pitchFamily="18" charset="0"/>
            </a:endParaRPr>
          </a:p>
          <a:p>
            <a:endParaRPr lang="ru-RU" sz="1100" b="1" u="sng" dirty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lvl="0" algn="l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2060848"/>
            <a:ext cx="182553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78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8575</TotalTime>
  <Words>10279</Words>
  <Application>Microsoft Office PowerPoint</Application>
  <PresentationFormat>Экран (4:3)</PresentationFormat>
  <Paragraphs>2134</Paragraphs>
  <Slides>52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Тема Office</vt:lpstr>
      <vt:lpstr>1_Тема Office</vt:lpstr>
      <vt:lpstr>3_Тема Office</vt:lpstr>
      <vt:lpstr>2_Тема Office</vt:lpstr>
      <vt:lpstr>4_Тема Office</vt:lpstr>
      <vt:lpstr>12_Тема Office</vt:lpstr>
      <vt:lpstr>Расходы  на реализацию муниципальных программ  и непрограммных расходов в 2022-2024 годах (тыс. рублей) </vt:lpstr>
      <vt:lpstr>Отраслевая структура расходов по разделам бюджетной классификации РФ в 2022 году (тыс. рублей)</vt:lpstr>
      <vt:lpstr> Работникам,  месячная  заработная  плата  которых   при   полностью отработанной  норме  рабочего  времени  и выполненной норме труда (трудовых обязанностей)  ниже  размера  заработной  платы,  установленного в Северо-Енисейском районе, предоставляется региональная выплата. Региональная выплата для работника рассчитывается как разница между размером заработной платы, установленным в Северо-Енисейском районе, и месячной заработной платой конкретного работника при полностью отработанной норме рабочего времени и выполненной норме труда (трудовых обязанностей).</vt:lpstr>
      <vt:lpstr>Муниципальный дорожный фонд Северо-Енисейского района на 2022 год, (тыс. рублей)  </vt:lpstr>
      <vt:lpstr>Строительство объектов недвижимого имущества Северо-Енисейского района на 2022 год, 432 761,2 (тыс. рублей) </vt:lpstr>
      <vt:lpstr>Строительство объектов недвижимого имущества Северо-Енисейского района на 2022 год, 432 761,2 (тыс. рублей) </vt:lpstr>
      <vt:lpstr>Капитальный ремонт объектов недвижимого имущества Северо-Енисейского района на 2022 год, 108 529,3 (тыс. рублей)</vt:lpstr>
      <vt:lpstr>Капитальный ремонт объектов недвижимого имущества Северо-Енисейского района на 2022 год, 147 492,4 (тыс. рублей) </vt:lpstr>
      <vt:lpstr>Ремонт улично-дорожной сети на 2022 год, 84 763,5 (тыс. рублей)</vt:lpstr>
      <vt:lpstr>Направления расходования субсидий, предоставляемых из бюджета Северо-Енисейского района для организации в границах населенных пунктов Северо-Енисейского района электро-, тепло- и водоснабжения населения, водоотведения, снабжения населения топливом на 2022 год, 829 652,7 (тыс. рублей)</vt:lpstr>
      <vt:lpstr>Направления расходования субсидий, предоставляемых из бюджета  Северо-Енисейского района на 2022 год, (тыс. рублей)</vt:lpstr>
      <vt:lpstr>Направления расходования прочих субсидий, предоставляемых из бюджета  Северо-Енисейского района на 2022 год, (тыс. рублей)</vt:lpstr>
      <vt:lpstr>Направления расходования прочих субсидий, предоставляемых из бюджета  Северо-Енисейского района на 2022 год, (тыс. рублей)</vt:lpstr>
      <vt:lpstr>Направления расходования прочих субсидий, предоставляемых из бюджета  Северо-Енисейского района на 2022 год, (тыс. рублей)</vt:lpstr>
      <vt:lpstr>Муниципальная программа «Развитие образования»</vt:lpstr>
      <vt:lpstr>Динамика численности детей, охваченных дошкольным, общим и дополнительным образованием, человек</vt:lpstr>
      <vt:lpstr>Питание обучающихся в муниципальных общеобразовательных организациях Северо-Енисейского района в 2022 – 2024 годах</vt:lpstr>
      <vt:lpstr>Динамика расходов, предусмотренных на организацию питания обучающихся в муниципальных общеобразовательных организациях Северо-Енисейского района, (тыс. рублей)</vt:lpstr>
      <vt:lpstr>Финансовое обеспечение организации отдыха и оздоровления детей  в 2022 – 2024 годах</vt:lpstr>
      <vt:lpstr>Основные результаты при реализации муниципальной программы «Развитие образования»</vt:lpstr>
      <vt:lpstr>Муниципальная программа «Реформирование и модернизация жилищно-коммунального хозяйства и повышение энергетической эффективности» </vt:lpstr>
      <vt:lpstr>Основные результаты при реализации муниципальной программы «Реформирование и модернизация жилищно-коммунального хозяйства и повышение энергетической эффективности»</vt:lpstr>
      <vt:lpstr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vt:lpstr>
      <vt:lpstr>Основные результаты при реализации муниципальной программы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vt:lpstr>
      <vt:lpstr>Муниципальная программа «Развитие культуры»</vt:lpstr>
      <vt:lpstr>Основные результаты при реализации муниципальной программы «Развитие культуры»</vt:lpstr>
      <vt:lpstr>Муниципальная программа «Развитие физической культуры, спорта и молодежной политики»</vt:lpstr>
      <vt:lpstr>Основные результаты при реализации муниципальной программы «Развитие физической культуры, спорта и молодежной политики»</vt:lpstr>
      <vt:lpstr> Муниципальная программа «Развитие транспортной системы Северо-Енисейского района» </vt:lpstr>
      <vt:lpstr>Презентация PowerPoint</vt:lpstr>
      <vt:lpstr>Муниципальная программа «Развитие местного самоуправления» </vt:lpstr>
      <vt:lpstr>Муниципальная программа «Создание условий для обеспечения доступным и комфортным жильем граждан Северо-Енисейского района»</vt:lpstr>
      <vt:lpstr>Презентация PowerPoint</vt:lpstr>
      <vt:lpstr>Муниципальная программа «Управление муниципальными финансами» </vt:lpstr>
      <vt:lpstr>Муниципальная программа «Содействие развитию гражданского общества»</vt:lpstr>
      <vt:lpstr>Муниципальная программа «Управление муниципальным имуществом» </vt:lpstr>
      <vt:lpstr>Презентация PowerPoint</vt:lpstr>
      <vt:lpstr>Муниципальная программа «Благоустройство территории»</vt:lpstr>
      <vt:lpstr>Презентация PowerPoint</vt:lpstr>
      <vt:lpstr>Благоустройство территории населенных пунктов Северо-Енисейского района на 2022 год, (тыс. рублей)</vt:lpstr>
      <vt:lpstr>Благоустройство территории населенных пунктов Северо-Енисейского района на 2022 год, (тыс. рублей)</vt:lpstr>
      <vt:lpstr>Благоустройство территории населенных пунктов Северо-Енисейского района на 2022 год, (тыс. рублей)</vt:lpstr>
      <vt:lpstr>Муниципальная программа «Развитие социальных отношений, рост благополучия и защищенности граждан в Северо-Енисейском районе»</vt:lpstr>
      <vt:lpstr>Дополнительные меры социальной поддержки для отдельных категорий граждан </vt:lpstr>
      <vt:lpstr>Основные результаты при реализации муниципальной программы «Развитие социальных отношений, рост благополучия и защищенности граждан  в Северо-Енисейском районе»</vt:lpstr>
      <vt:lpstr>Муниципальная программа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</vt:lpstr>
      <vt:lpstr>Основные результаты при реализации муниципальной программы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</vt:lpstr>
      <vt:lpstr>Презентация PowerPoint</vt:lpstr>
      <vt:lpstr>Расходы бюджета Северо-Енисейского района на реализацию национальных проектов, тыс. рублей</vt:lpstr>
      <vt:lpstr>Презентация PowerPoint</vt:lpstr>
      <vt:lpstr>Динамика целевых показателей заработной платы по отдельным категориям работников бюджетной сферы, обозначенных в Указах Президента Российской Федерации от 07.05.2012 № 597 «О мероприятиях по реализации государственной политики», от 01.06.2012 N 761 «О Национальной стратегии действий в интересах детей на 2012 - 2017 годы»</vt:lpstr>
      <vt:lpstr>Резервный фонд администрации Северо-Енисейского района,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user</cp:lastModifiedBy>
  <cp:revision>716</cp:revision>
  <cp:lastPrinted>2023-01-19T11:04:52Z</cp:lastPrinted>
  <dcterms:created xsi:type="dcterms:W3CDTF">2021-10-25T04:12:17Z</dcterms:created>
  <dcterms:modified xsi:type="dcterms:W3CDTF">2023-01-19T11:31:00Z</dcterms:modified>
</cp:coreProperties>
</file>