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672" r:id="rId2"/>
    <p:sldId id="675" r:id="rId3"/>
    <p:sldId id="673" r:id="rId4"/>
    <p:sldId id="667" r:id="rId5"/>
  </p:sldIdLst>
  <p:sldSz cx="9144000" cy="6858000" type="screen4x3"/>
  <p:notesSz cx="9926638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9DE7"/>
    <a:srgbClr val="FFFFCC"/>
    <a:srgbClr val="00FF99"/>
    <a:srgbClr val="FFCCCC"/>
    <a:srgbClr val="66FFCC"/>
    <a:srgbClr val="66FFFF"/>
    <a:srgbClr val="D5FFFF"/>
    <a:srgbClr val="9CEC9C"/>
    <a:srgbClr val="D2FA8A"/>
    <a:srgbClr val="C6F3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62" autoAdjust="0"/>
    <p:restoredTop sz="94798" autoAdjust="0"/>
  </p:normalViewPr>
  <p:slideViewPr>
    <p:cSldViewPr snapToGrid="0">
      <p:cViewPr>
        <p:scale>
          <a:sx n="78" d="100"/>
          <a:sy n="78" d="100"/>
        </p:scale>
        <p:origin x="-12" y="-6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28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11" d="100"/>
          <a:sy n="111" d="100"/>
        </p:scale>
        <p:origin x="-1470" y="-96"/>
      </p:cViewPr>
      <p:guideLst>
        <p:guide orient="horz" pos="2142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888888888888886E-2"/>
          <c:y val="5.8568729638500801E-2"/>
          <c:w val="0.85061570428696409"/>
          <c:h val="0.850109015669392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3.6111111111111108E-2"/>
                  <c:y val="-2.3940843871388157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00B050"/>
                      </a:solidFill>
                    </a:defRPr>
                  </a:pPr>
                  <a:endParaRPr lang="ru-RU"/>
                </a:p>
              </c:txPr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500000000000001E-2"/>
                  <c:y val="-7.1822531614167094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00B050"/>
                      </a:solidFill>
                    </a:defRPr>
                  </a:pPr>
                  <a:endParaRPr lang="ru-RU"/>
                </a:p>
              </c:txPr>
              <c:showLegendKey val="1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rgbClr val="00B050"/>
                    </a:solidFill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3251102.4</c:v>
                </c:pt>
                <c:pt idx="1">
                  <c:v>4126450.9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2590383.9</c:v>
                </c:pt>
                <c:pt idx="1">
                  <c:v>4047247.8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407104"/>
        <c:axId val="115482624"/>
      </c:barChart>
      <c:catAx>
        <c:axId val="11540710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rgbClr val="FF0000"/>
                </a:solidFill>
              </a:defRPr>
            </a:pPr>
            <a:endParaRPr lang="ru-RU"/>
          </a:p>
        </c:txPr>
        <c:crossAx val="115482624"/>
        <c:crosses val="autoZero"/>
        <c:auto val="1"/>
        <c:lblAlgn val="ctr"/>
        <c:lblOffset val="100"/>
        <c:noMultiLvlLbl val="0"/>
      </c:catAx>
      <c:valAx>
        <c:axId val="115482624"/>
        <c:scaling>
          <c:orientation val="minMax"/>
        </c:scaling>
        <c:delete val="0"/>
        <c:axPos val="b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accent1">
                    <a:lumMod val="50000"/>
                  </a:schemeClr>
                </a:solidFill>
              </a:defRPr>
            </a:pPr>
            <a:endParaRPr lang="ru-RU"/>
          </a:p>
        </c:txPr>
        <c:crossAx val="1154071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 </a:t>
            </a:r>
          </a:p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Северо-Енисейского района на 2022 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год 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отраслям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69798556430446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663232720909885"/>
          <c:y val="0.17986249635462231"/>
          <c:w val="0.87539370078740164"/>
          <c:h val="0.58571011956838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3.7037037037036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925337632080051E-17"/>
                  <c:y val="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777777777777779E-3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Платежи при пользовании природными ресурсами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Административные платежи и сборы</c:v>
                </c:pt>
                <c:pt idx="11">
                  <c:v>Штрафы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Лист1!$B$2:$B$14</c:f>
              <c:numCache>
                <c:formatCode>#,##0.0</c:formatCode>
                <c:ptCount val="13"/>
                <c:pt idx="0">
                  <c:v>1793200</c:v>
                </c:pt>
                <c:pt idx="1">
                  <c:v>770602.7</c:v>
                </c:pt>
                <c:pt idx="2">
                  <c:v>3603.9</c:v>
                </c:pt>
                <c:pt idx="3">
                  <c:v>20278.5</c:v>
                </c:pt>
                <c:pt idx="4">
                  <c:v>5070.1000000000004</c:v>
                </c:pt>
                <c:pt idx="5">
                  <c:v>2064.8000000000002</c:v>
                </c:pt>
                <c:pt idx="6">
                  <c:v>62680.7</c:v>
                </c:pt>
                <c:pt idx="7">
                  <c:v>12064</c:v>
                </c:pt>
                <c:pt idx="8">
                  <c:v>7528</c:v>
                </c:pt>
                <c:pt idx="9">
                  <c:v>42289</c:v>
                </c:pt>
                <c:pt idx="10">
                  <c:v>53.5</c:v>
                </c:pt>
                <c:pt idx="11">
                  <c:v>2829</c:v>
                </c:pt>
                <c:pt idx="12">
                  <c:v>1005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Платежи при пользовании природными ресурсами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Административные платежи и сборы</c:v>
                </c:pt>
                <c:pt idx="11">
                  <c:v>Штрафы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Лист1!$C$2:$C$14</c:f>
              <c:numCache>
                <c:formatCode>#,##0.0</c:formatCode>
                <c:ptCount val="13"/>
                <c:pt idx="0">
                  <c:v>1134526.5</c:v>
                </c:pt>
                <c:pt idx="1">
                  <c:v>776147.1</c:v>
                </c:pt>
                <c:pt idx="2">
                  <c:v>3645</c:v>
                </c:pt>
                <c:pt idx="3">
                  <c:v>19972.900000000001</c:v>
                </c:pt>
                <c:pt idx="4">
                  <c:v>4650.7</c:v>
                </c:pt>
                <c:pt idx="5">
                  <c:v>1994.6</c:v>
                </c:pt>
                <c:pt idx="6">
                  <c:v>62787.7</c:v>
                </c:pt>
                <c:pt idx="7">
                  <c:v>11266.8</c:v>
                </c:pt>
                <c:pt idx="8">
                  <c:v>7870.4</c:v>
                </c:pt>
                <c:pt idx="9">
                  <c:v>44367.8</c:v>
                </c:pt>
                <c:pt idx="10">
                  <c:v>52</c:v>
                </c:pt>
                <c:pt idx="11">
                  <c:v>2864.6</c:v>
                </c:pt>
                <c:pt idx="12">
                  <c:v>1005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0863104"/>
        <c:axId val="50861568"/>
      </c:barChart>
      <c:valAx>
        <c:axId val="5086156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50863104"/>
        <c:crosses val="autoZero"/>
        <c:crossBetween val="between"/>
      </c:valAx>
      <c:catAx>
        <c:axId val="50863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5086156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92223042432195979"/>
          <c:y val="0.203368620589093"/>
          <c:w val="6.5269575678040245E-2"/>
          <c:h val="7.139224263633713E-2"/>
        </c:manualLayout>
      </c:layout>
      <c:overlay val="0"/>
      <c:txPr>
        <a:bodyPr/>
        <a:lstStyle/>
        <a:p>
          <a:pPr>
            <a:defRPr sz="1200" baseline="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бюджета Северо-Енисейского района на 2022 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год по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отраслям (тыс. рублей)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663232720909885"/>
          <c:y val="0.17986249635462231"/>
          <c:w val="0.87539370078740164"/>
          <c:h val="0.58571011956838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3.7037037037036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925337632080051E-17"/>
                  <c:y val="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777777777777779E-3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Нац.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Межбюджетные трансферты общего характера</c:v>
                </c:pt>
              </c:strCache>
            </c:strRef>
          </c:cat>
          <c:val>
            <c:numRef>
              <c:f>Лист1!$B$2:$B$14</c:f>
              <c:numCache>
                <c:formatCode>#,##0.0</c:formatCode>
                <c:ptCount val="13"/>
                <c:pt idx="0">
                  <c:v>392934.3</c:v>
                </c:pt>
                <c:pt idx="1">
                  <c:v>6591.6</c:v>
                </c:pt>
                <c:pt idx="2">
                  <c:v>63511.1</c:v>
                </c:pt>
                <c:pt idx="3">
                  <c:v>257514.9</c:v>
                </c:pt>
                <c:pt idx="4">
                  <c:v>1583106.6</c:v>
                </c:pt>
                <c:pt idx="5">
                  <c:v>2297.6</c:v>
                </c:pt>
                <c:pt idx="6">
                  <c:v>813332.9</c:v>
                </c:pt>
                <c:pt idx="7">
                  <c:v>247421.7</c:v>
                </c:pt>
                <c:pt idx="8">
                  <c:v>16007.5</c:v>
                </c:pt>
                <c:pt idx="9">
                  <c:v>81875.5</c:v>
                </c:pt>
                <c:pt idx="10">
                  <c:v>98507.199999999997</c:v>
                </c:pt>
                <c:pt idx="11">
                  <c:v>34990.400000000001</c:v>
                </c:pt>
                <c:pt idx="12">
                  <c:v>528359.6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Нац.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Межбюджетные трансферты общего характера</c:v>
                </c:pt>
              </c:strCache>
            </c:strRef>
          </c:cat>
          <c:val>
            <c:numRef>
              <c:f>Лист1!$C$2:$C$14</c:f>
              <c:numCache>
                <c:formatCode>#,##0.0</c:formatCode>
                <c:ptCount val="13"/>
                <c:pt idx="0">
                  <c:v>377699.6</c:v>
                </c:pt>
                <c:pt idx="1">
                  <c:v>6552</c:v>
                </c:pt>
                <c:pt idx="2">
                  <c:v>49963.7</c:v>
                </c:pt>
                <c:pt idx="3">
                  <c:v>257467.8</c:v>
                </c:pt>
                <c:pt idx="4">
                  <c:v>1560273.1</c:v>
                </c:pt>
                <c:pt idx="5">
                  <c:v>2285.9</c:v>
                </c:pt>
                <c:pt idx="6">
                  <c:v>799676.1</c:v>
                </c:pt>
                <c:pt idx="7">
                  <c:v>243654.3</c:v>
                </c:pt>
                <c:pt idx="8">
                  <c:v>15280.9</c:v>
                </c:pt>
                <c:pt idx="9">
                  <c:v>73763.100000000006</c:v>
                </c:pt>
                <c:pt idx="10">
                  <c:v>97898.8</c:v>
                </c:pt>
                <c:pt idx="11">
                  <c:v>34372.9</c:v>
                </c:pt>
                <c:pt idx="12">
                  <c:v>528359.6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5261056"/>
        <c:axId val="55259136"/>
      </c:barChart>
      <c:valAx>
        <c:axId val="5525913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55261056"/>
        <c:crosses val="autoZero"/>
        <c:crossBetween val="between"/>
      </c:valAx>
      <c:catAx>
        <c:axId val="552610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55259136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92223042432195979"/>
          <c:y val="0.203368620589093"/>
          <c:w val="6.5269575678040245E-2"/>
          <c:h val="7.139224263633713E-2"/>
        </c:manualLayout>
      </c:layout>
      <c:overlay val="0"/>
      <c:txPr>
        <a:bodyPr/>
        <a:lstStyle/>
        <a:p>
          <a:pPr>
            <a:defRPr sz="1200" baseline="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106517935258127E-2"/>
          <c:y val="9.3989113890930009E-2"/>
          <c:w val="0.85061570428696409"/>
          <c:h val="0.850109015669382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долг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5.5555555555555558E-3"/>
                  <c:y val="0.316019139102335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777777777778612E-3"/>
                  <c:y val="0.335171814199454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944444444444477E-3"/>
                  <c:y val="0.304048717166643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txPr>
              <a:bodyPr rot="-5400000" vert="horz"/>
              <a:lstStyle/>
              <a:p>
                <a:pPr>
                  <a:defRPr sz="180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 01.01.2013</c:v>
                </c:pt>
                <c:pt idx="1">
                  <c:v>на 01.01.2014</c:v>
                </c:pt>
                <c:pt idx="2">
                  <c:v>на 01.01.2015</c:v>
                </c:pt>
                <c:pt idx="3">
                  <c:v>на 01.01.2016</c:v>
                </c:pt>
                <c:pt idx="4">
                  <c:v>на 01.01.2017</c:v>
                </c:pt>
                <c:pt idx="5">
                  <c:v>на 01.01.2018</c:v>
                </c:pt>
                <c:pt idx="6">
                  <c:v>на 01.06.2018</c:v>
                </c:pt>
                <c:pt idx="7">
                  <c:v>на 01.09.2018</c:v>
                </c:pt>
                <c:pt idx="8">
                  <c:v>на 01.01.2019</c:v>
                </c:pt>
                <c:pt idx="9">
                  <c:v>на 01.01.2020</c:v>
                </c:pt>
                <c:pt idx="10">
                  <c:v>на 01.01.2021</c:v>
                </c:pt>
                <c:pt idx="11">
                  <c:v>на 01.01.2022</c:v>
                </c:pt>
                <c:pt idx="12">
                  <c:v>на 01.01.2023</c:v>
                </c:pt>
              </c:strCache>
            </c:strRef>
          </c:cat>
          <c:val>
            <c:numRef>
              <c:f>Лист1!$B$2:$B$14</c:f>
              <c:numCache>
                <c:formatCode>#,##0</c:formatCode>
                <c:ptCount val="13"/>
                <c:pt idx="0">
                  <c:v>180000</c:v>
                </c:pt>
                <c:pt idx="1">
                  <c:v>280000</c:v>
                </c:pt>
                <c:pt idx="2">
                  <c:v>256000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150000</c:v>
                </c:pt>
                <c:pt idx="7">
                  <c:v>150000</c:v>
                </c:pt>
                <c:pt idx="8">
                  <c:v>285000</c:v>
                </c:pt>
                <c:pt idx="9">
                  <c:v>390000</c:v>
                </c:pt>
                <c:pt idx="10">
                  <c:v>0</c:v>
                </c:pt>
                <c:pt idx="11">
                  <c:v>0</c:v>
                </c:pt>
                <c:pt idx="12">
                  <c:v>550000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6457472"/>
        <c:axId val="56459264"/>
        <c:axId val="0"/>
      </c:bar3DChart>
      <c:catAx>
        <c:axId val="564574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40" baseline="0"/>
            </a:pPr>
            <a:endParaRPr lang="ru-RU"/>
          </a:p>
        </c:txPr>
        <c:crossAx val="56459264"/>
        <c:crosses val="autoZero"/>
        <c:auto val="1"/>
        <c:lblAlgn val="ctr"/>
        <c:lblOffset val="100"/>
        <c:noMultiLvlLbl val="0"/>
      </c:catAx>
      <c:valAx>
        <c:axId val="5645926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accent1">
                    <a:lumMod val="50000"/>
                  </a:schemeClr>
                </a:solidFill>
              </a:defRPr>
            </a:pPr>
            <a:endParaRPr lang="ru-RU"/>
          </a:p>
        </c:txPr>
        <c:crossAx val="56457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0.488</cdr:x>
      <cdr:y>0.19803</cdr:y>
    </cdr:from>
    <cdr:to>
      <cdr:x>0.89795</cdr:x>
      <cdr:y>0.32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4462272" y="1358082"/>
          <a:ext cx="3748552" cy="836478"/>
        </a:xfrm>
        <a:prstGeom xmlns:a="http://schemas.openxmlformats.org/drawingml/2006/main" prst="flowChartProcess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 – </a:t>
          </a: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2 723 269,2</a:t>
          </a: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	      </a:t>
          </a:r>
          <a:endParaRPr lang="ru-RU" sz="1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ФАКТ – 2 071 151,1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К ПЛАНУ  76,1 % 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0.7266</cdr:x>
      <cdr:y>0.07714</cdr:y>
    </cdr:from>
    <cdr:to>
      <cdr:x>0.97128</cdr:x>
      <cdr:y>0.1617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6643991" y="529031"/>
          <a:ext cx="2237363" cy="579922"/>
        </a:xfrm>
        <a:prstGeom xmlns:a="http://schemas.openxmlformats.org/drawingml/2006/main" prst="flowChartProcess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 – 4 126 450,9	      ФАКТ – 4 047 247,8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14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8" rIns="91417" bIns="4570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027" y="1"/>
            <a:ext cx="43030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8" rIns="91417" bIns="4570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810D58C-3213-4E93-814E-656DC4064134}" type="datetimeFigureOut">
              <a:rPr lang="ru-RU"/>
              <a:pPr>
                <a:defRPr/>
              </a:pPr>
              <a:t>15.03.2023</a:t>
            </a:fld>
            <a:endParaRPr lang="ru-RU" dirty="0"/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6364"/>
            <a:ext cx="43014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8" rIns="91417" bIns="4570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027" y="6456364"/>
            <a:ext cx="43030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8" rIns="91417" bIns="4570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02CDBFE-53CC-4050-8DFF-B5E242F2ACC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0069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30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8" rIns="91417" bIns="4570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027" y="1"/>
            <a:ext cx="43030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8" rIns="91417" bIns="4570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55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7075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030" y="3228976"/>
            <a:ext cx="794258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8" rIns="91417" bIns="457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364"/>
            <a:ext cx="43030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8" rIns="91417" bIns="4570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027" y="6456364"/>
            <a:ext cx="43030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8" rIns="91417" bIns="4570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777308A-AE8E-4630-9BD9-682B9E7850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6017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5A81B-D688-442E-94E4-B432411C1355}" type="datetime1">
              <a:rPr lang="ru-RU"/>
              <a:pPr>
                <a:defRPr/>
              </a:pPr>
              <a:t>15.03.2023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FD0DF-BB74-4322-8523-10EABD1524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8665C-77CB-47E9-8178-51E9DBCBA3D8}" type="datetime1">
              <a:rPr lang="ru-RU"/>
              <a:pPr>
                <a:defRPr/>
              </a:pPr>
              <a:t>15.03.2023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E8373-901D-4719-BF1C-B33F71BE3E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F7393-B77E-428E-A68C-E75E9A6C73EA}" type="datetime1">
              <a:rPr lang="ru-RU"/>
              <a:pPr>
                <a:defRPr/>
              </a:pPr>
              <a:t>15.03.2023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3726D-C078-487E-B8BB-DAB1BDF364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2CEDF-A41D-4B69-AEE3-F6308983BF41}" type="datetime1">
              <a:rPr lang="ru-RU"/>
              <a:pPr>
                <a:defRPr/>
              </a:pPr>
              <a:t>15.03.2023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8515F-F076-4AE3-813A-1183B6E97A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A7ADC-7C70-4EA1-96A7-616B8318BD74}" type="datetime1">
              <a:rPr lang="ru-RU"/>
              <a:pPr>
                <a:defRPr/>
              </a:pPr>
              <a:t>15.03.2023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6054E-4147-4365-8C1B-A430D4F025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1626A-D1E5-4051-A6FB-123690D66614}" type="datetime1">
              <a:rPr lang="ru-RU"/>
              <a:pPr>
                <a:defRPr/>
              </a:pPr>
              <a:t>15.03.2023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A04B1-880B-4474-9211-DA06DE785D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D754C-AA57-4247-9C48-86F46D615A2E}" type="datetime1">
              <a:rPr lang="ru-RU"/>
              <a:pPr>
                <a:defRPr/>
              </a:pPr>
              <a:t>15.03.2023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0C79B-1F10-441A-9F5B-8A49BE980B2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DC088-65C5-466C-AFDD-25ED775B8FF1}" type="datetime1">
              <a:rPr lang="ru-RU"/>
              <a:pPr>
                <a:defRPr/>
              </a:pPr>
              <a:t>15.03.2023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11739-3B9B-45B4-B19E-17DFEDB6F0B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D0AD8-C343-457D-91FB-C8B0757902FD}" type="datetime1">
              <a:rPr lang="ru-RU"/>
              <a:pPr>
                <a:defRPr/>
              </a:pPr>
              <a:t>15.03.2023</a:t>
            </a:fld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A15B1-9DB0-417F-8E87-1D05C595A74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41938-2A1E-45DB-9950-72772607FF32}" type="datetime1">
              <a:rPr lang="ru-RU"/>
              <a:pPr>
                <a:defRPr/>
              </a:pPr>
              <a:t>15.03.2023</a:t>
            </a:fld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D6E91-FE88-490C-9912-0B7503D1ED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7D2E2-1546-4AE5-9353-503796A0F641}" type="datetime1">
              <a:rPr lang="ru-RU"/>
              <a:pPr>
                <a:defRPr/>
              </a:pPr>
              <a:t>15.03.2023</a:t>
            </a:fld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C84AD-ED44-4885-9577-D33A83349A0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8859A-5C00-43DB-8432-4FFEBF0894E7}" type="datetime1">
              <a:rPr lang="ru-RU"/>
              <a:pPr>
                <a:defRPr/>
              </a:pPr>
              <a:t>15.03.2023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11897-6A0B-4B8E-A6E8-6B147FBB63F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9DD1A-7563-4F07-812F-E224EFA7EBE2}" type="datetime1">
              <a:rPr lang="ru-RU"/>
              <a:pPr>
                <a:defRPr/>
              </a:pPr>
              <a:t>15.03.2023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0D351-D3FF-44CA-9A35-71F730C2C1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8AD6A44-8AE3-41E1-B147-D13030C1573C}" type="datetime1">
              <a:rPr lang="ru-RU"/>
              <a:pPr>
                <a:defRPr/>
              </a:pPr>
              <a:t>15.03.2023</a:t>
            </a:fld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8DEDC21-BE79-455D-AB6D-5718CA9791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380" r:id="rId1"/>
    <p:sldLayoutId id="2147486381" r:id="rId2"/>
    <p:sldLayoutId id="2147486382" r:id="rId3"/>
    <p:sldLayoutId id="2147486383" r:id="rId4"/>
    <p:sldLayoutId id="2147486384" r:id="rId5"/>
    <p:sldLayoutId id="2147486385" r:id="rId6"/>
    <p:sldLayoutId id="2147486386" r:id="rId7"/>
    <p:sldLayoutId id="2147486387" r:id="rId8"/>
    <p:sldLayoutId id="2147486388" r:id="rId9"/>
    <p:sldLayoutId id="2147486389" r:id="rId10"/>
    <p:sldLayoutId id="2147486390" r:id="rId11"/>
    <p:sldLayoutId id="2147486391" r:id="rId12"/>
    <p:sldLayoutId id="2147486392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 бюджета Северо-Енисейского района на 01.01.2023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рублей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153328842"/>
              </p:ext>
            </p:extLst>
          </p:nvPr>
        </p:nvGraphicFramePr>
        <p:xfrm>
          <a:off x="0" y="1397000"/>
          <a:ext cx="9144000" cy="5304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63716456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76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56065979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190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муниципального долга бюджета Северо-Енисейского района  (тыс.рублей)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596006941"/>
              </p:ext>
            </p:extLst>
          </p:nvPr>
        </p:nvGraphicFramePr>
        <p:xfrm>
          <a:off x="0" y="1397000"/>
          <a:ext cx="9144000" cy="5304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27587</TotalTime>
  <Words>83</Words>
  <Application>Microsoft Office PowerPoint</Application>
  <PresentationFormat>Экран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Оформление по умолчанию</vt:lpstr>
      <vt:lpstr>Исполнение бюджета Северо-Енисейского района на 01.01.2023  (тыс. рублей)</vt:lpstr>
      <vt:lpstr>Презентация PowerPoint</vt:lpstr>
      <vt:lpstr>Презентация PowerPoint</vt:lpstr>
      <vt:lpstr>Динамика муниципального долга бюджета Северо-Енисейского района  (тыс.рублей)</vt:lpstr>
    </vt:vector>
  </TitlesOfParts>
  <Company>MACROPROF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Согласование консолидированного бюджета Красноярского края на 2011 год</dc:title>
  <dc:creator>ulanov</dc:creator>
  <cp:lastModifiedBy>User5</cp:lastModifiedBy>
  <cp:revision>1754</cp:revision>
  <cp:lastPrinted>2021-06-18T09:09:37Z</cp:lastPrinted>
  <dcterms:created xsi:type="dcterms:W3CDTF">2010-10-07T17:17:34Z</dcterms:created>
  <dcterms:modified xsi:type="dcterms:W3CDTF">2023-03-15T07:53:54Z</dcterms:modified>
</cp:coreProperties>
</file>