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sldIdLst>
    <p:sldId id="341" r:id="rId2"/>
    <p:sldId id="342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92626242233245E-2"/>
          <c:y val="2.7768858438149791E-2"/>
          <c:w val="0.67866085649550212"/>
          <c:h val="0.725653980752405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долг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4.1668853893263354E-3"/>
                  <c:y val="-0.17649274675648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6624492451264096E-3"/>
                  <c:y val="-0.25430392262611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331964914642079E-2"/>
                  <c:y val="-0.243030597202746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811876079592615E-4"/>
                  <c:y val="-2.3016215438823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1666666666666692E-3"/>
                  <c:y val="-2.77777777777787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2.5641025641026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9850371267694112E-2"/>
                  <c:y val="-0.263279221946571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9715099715099748E-3"/>
                  <c:y val="-0.346715384891957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245014245014246E-3"/>
                  <c:y val="-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4245014245014246E-3"/>
                  <c:y val="-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490028490028491E-3"/>
                  <c:y val="-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4245014245013201E-3"/>
                  <c:y val="-2.2831409772408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на 01.01.2013</c:v>
                </c:pt>
                <c:pt idx="1">
                  <c:v>на 01.01.2014</c:v>
                </c:pt>
                <c:pt idx="2">
                  <c:v>на 01.01.2015</c:v>
                </c:pt>
                <c:pt idx="3">
                  <c:v>на 01.01.2016</c:v>
                </c:pt>
                <c:pt idx="4">
                  <c:v>на 01.01.2017</c:v>
                </c:pt>
                <c:pt idx="5">
                  <c:v>на 01.01.2018</c:v>
                </c:pt>
                <c:pt idx="6">
                  <c:v>на 01.01.2019</c:v>
                </c:pt>
                <c:pt idx="7">
                  <c:v>на 01.01.2020</c:v>
                </c:pt>
                <c:pt idx="8">
                  <c:v>на 01.01.2021</c:v>
                </c:pt>
                <c:pt idx="9">
                  <c:v>на 01.01.2022</c:v>
                </c:pt>
                <c:pt idx="10">
                  <c:v>на 01.01.2023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155</c:v>
                </c:pt>
                <c:pt idx="1">
                  <c:v>280</c:v>
                </c:pt>
                <c:pt idx="2">
                  <c:v>256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285</c:v>
                </c:pt>
                <c:pt idx="7">
                  <c:v>390</c:v>
                </c:pt>
                <c:pt idx="8">
                  <c:v>0</c:v>
                </c:pt>
                <c:pt idx="9">
                  <c:v>0</c:v>
                </c:pt>
                <c:pt idx="10">
                  <c:v>550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/>
        <c:axId val="102296192"/>
        <c:axId val="103813504"/>
      </c:barChart>
      <c:catAx>
        <c:axId val="102296192"/>
        <c:scaling>
          <c:orientation val="minMax"/>
        </c:scaling>
        <c:delete val="0"/>
        <c:axPos val="b"/>
        <c:numFmt formatCode="dd/mm/yy;@" sourceLinked="1"/>
        <c:majorTickMark val="out"/>
        <c:minorTickMark val="none"/>
        <c:tickLblPos val="nextTo"/>
        <c:txPr>
          <a:bodyPr/>
          <a:lstStyle/>
          <a:p>
            <a:pPr>
              <a:defRPr sz="1700">
                <a:solidFill>
                  <a:schemeClr val="bg2">
                    <a:lumMod val="50000"/>
                  </a:schemeClr>
                </a:solidFill>
              </a:defRPr>
            </a:pPr>
            <a:endParaRPr lang="ru-RU"/>
          </a:p>
        </c:txPr>
        <c:crossAx val="103813504"/>
        <c:crosses val="autoZero"/>
        <c:auto val="1"/>
        <c:lblAlgn val="ctr"/>
        <c:lblOffset val="100"/>
        <c:noMultiLvlLbl val="0"/>
      </c:catAx>
      <c:valAx>
        <c:axId val="10381350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2">
                    <a:lumMod val="50000"/>
                  </a:schemeClr>
                </a:solidFill>
              </a:defRPr>
            </a:pPr>
            <a:endParaRPr lang="ru-RU"/>
          </a:p>
        </c:txPr>
        <c:crossAx val="102296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316226238077156"/>
          <c:y val="0.4683158954445763"/>
          <c:w val="0.22829070520696049"/>
          <c:h val="0.1775232804803509"/>
        </c:manualLayout>
      </c:layout>
      <c:overlay val="0"/>
      <c:txPr>
        <a:bodyPr/>
        <a:lstStyle/>
        <a:p>
          <a:pPr>
            <a:defRPr>
              <a:solidFill>
                <a:schemeClr val="bg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0.13298</cdr:x>
      <cdr:y>0.05551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0" y="0"/>
          <a:ext cx="1215957" cy="3501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rnd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 dirty="0">
            <a:solidFill>
              <a:sysClr val="windowText" lastClr="0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BDB4D-C707-46C3-83FA-C80AE4C07A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072B4-468F-4A87-8AF7-B7F9C04B8A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3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муниципального долга Северо-Енисейского района</a:t>
            </a:r>
            <a:endParaRPr lang="ru-RU" sz="24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57035822"/>
              </p:ext>
            </p:extLst>
          </p:nvPr>
        </p:nvGraphicFramePr>
        <p:xfrm>
          <a:off x="107504" y="1028700"/>
          <a:ext cx="89534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164288" y="1196752"/>
            <a:ext cx="17526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млн</a:t>
            </a:r>
            <a:r>
              <a:rPr lang="ru-RU" dirty="0" smtClean="0">
                <a:solidFill>
                  <a:prstClr val="black"/>
                </a:solidFill>
              </a:rPr>
              <a:t>.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рублей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7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96943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Сведения о состоянии муниципального долга </a:t>
            </a:r>
            <a:b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на 01.01.2023 года </a:t>
            </a:r>
            <a:b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832214"/>
              </p:ext>
            </p:extLst>
          </p:nvPr>
        </p:nvGraphicFramePr>
        <p:xfrm>
          <a:off x="467544" y="1268760"/>
          <a:ext cx="8208913" cy="2421255"/>
        </p:xfrm>
        <a:graphic>
          <a:graphicData uri="http://schemas.openxmlformats.org/drawingml/2006/table">
            <a:tbl>
              <a:tblPr/>
              <a:tblGrid>
                <a:gridCol w="1187564"/>
                <a:gridCol w="5042552"/>
                <a:gridCol w="1978797"/>
              </a:tblGrid>
              <a:tr h="4095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№ строки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Внутренние заимствования</a:t>
                      </a:r>
                      <a:br>
                        <a:rPr lang="ru-RU" sz="16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6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(привлечение/погашение)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Сумма, тыс. рублей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на 01.01.2023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Кредиты кредитных организаций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550 000,0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Бюджетные кредиты из других бюджетов бюджетной системы Российской Федерации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Общий объем заимствований, направляемых на покрытие дефицита бюджета района и погашение муниципальных долговых обязательств района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550 000,0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807861"/>
      </p:ext>
    </p:extLst>
  </p:cSld>
  <p:clrMapOvr>
    <a:masterClrMapping/>
  </p:clrMapOvr>
</p:sld>
</file>

<file path=ppt/theme/theme1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74</Words>
  <Application>Microsoft Office PowerPoint</Application>
  <PresentationFormat>Экран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1_Воздушный поток</vt:lpstr>
      <vt:lpstr>Динамика муниципального долга Северо-Енисейского района</vt:lpstr>
      <vt:lpstr>Сведения о состоянии муниципального долга  на 01.01.2023 года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Расходы  на реализацию муниципальных программ  и непрограммных расходов в 2022-2024 годах (тыс. рублей) </dc:title>
  <dc:creator>User3</dc:creator>
  <cp:lastModifiedBy>User5</cp:lastModifiedBy>
  <cp:revision>116</cp:revision>
  <cp:lastPrinted>2022-11-09T04:16:38Z</cp:lastPrinted>
  <dcterms:created xsi:type="dcterms:W3CDTF">2022-11-03T08:19:43Z</dcterms:created>
  <dcterms:modified xsi:type="dcterms:W3CDTF">2023-09-27T10:28:05Z</dcterms:modified>
</cp:coreProperties>
</file>