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67" r:id="rId3"/>
    <p:sldId id="264" r:id="rId4"/>
    <p:sldId id="268" r:id="rId5"/>
    <p:sldId id="275" r:id="rId6"/>
    <p:sldId id="276" r:id="rId7"/>
    <p:sldId id="269" r:id="rId8"/>
    <p:sldId id="271" r:id="rId9"/>
    <p:sldId id="272" r:id="rId1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-124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</c:v>
                </c:pt>
              </c:strCache>
            </c:strRef>
          </c:tx>
          <c:spPr>
            <a:solidFill>
              <a:schemeClr val="accent1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txPr>
              <a:bodyPr rot="-5400000" vert="horz"/>
              <a:lstStyle/>
              <a:p>
                <a:pPr>
                  <a:defRPr sz="800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2016
</c:v>
                </c:pt>
                <c:pt idx="1">
                  <c:v>2017
</c:v>
                </c:pt>
                <c:pt idx="2">
                  <c:v>2018
</c:v>
                </c:pt>
                <c:pt idx="3">
                  <c:v>2019
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2096537.8</c:v>
                </c:pt>
                <c:pt idx="1">
                  <c:v>1904231.6</c:v>
                </c:pt>
                <c:pt idx="2">
                  <c:v>1918492.9</c:v>
                </c:pt>
                <c:pt idx="3">
                  <c:v>1943567</c:v>
                </c:pt>
                <c:pt idx="4">
                  <c:v>2642438.9</c:v>
                </c:pt>
                <c:pt idx="5">
                  <c:v>2514083.6</c:v>
                </c:pt>
                <c:pt idx="6">
                  <c:v>2510307</c:v>
                </c:pt>
                <c:pt idx="7">
                  <c:v>2531686.3999999999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txPr>
              <a:bodyPr rot="-5400000" vert="horz"/>
              <a:lstStyle/>
              <a:p>
                <a:pPr>
                  <a:defRPr sz="800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2016
</c:v>
                </c:pt>
                <c:pt idx="1">
                  <c:v>2017
</c:v>
                </c:pt>
                <c:pt idx="2">
                  <c:v>2018
</c:v>
                </c:pt>
                <c:pt idx="3">
                  <c:v>2019
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strCache>
            </c:strRef>
          </c:cat>
          <c:val>
            <c:numRef>
              <c:f>Лист1!$C$2:$C$9</c:f>
              <c:numCache>
                <c:formatCode>#,##0.0</c:formatCode>
                <c:ptCount val="8"/>
                <c:pt idx="0">
                  <c:v>2452545.1</c:v>
                </c:pt>
                <c:pt idx="1">
                  <c:v>2027687.7</c:v>
                </c:pt>
                <c:pt idx="2">
                  <c:v>2175015.7999999998</c:v>
                </c:pt>
                <c:pt idx="3">
                  <c:v>2000938.1</c:v>
                </c:pt>
                <c:pt idx="4">
                  <c:v>2304617.7999999998</c:v>
                </c:pt>
                <c:pt idx="5">
                  <c:v>2514083.6</c:v>
                </c:pt>
                <c:pt idx="6">
                  <c:v>2510307</c:v>
                </c:pt>
                <c:pt idx="7">
                  <c:v>2531686.3999999999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Дефицит/Профицит</c:v>
                </c:pt>
              </c:strCache>
            </c:strRef>
          </c:tx>
          <c:spPr>
            <a:solidFill>
              <a:srgbClr val="FFFF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1.4492753623188406E-3"/>
                  <c:y val="3.29241587338896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6956521739130436E-3"/>
                  <c:y val="-8.23696478238727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246376811594203E-3"/>
                  <c:y val="8.77110510439926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3478260869565218E-3"/>
                  <c:y val="2.58071845496925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2016
</c:v>
                </c:pt>
                <c:pt idx="1">
                  <c:v>2017
</c:v>
                </c:pt>
                <c:pt idx="2">
                  <c:v>2018
</c:v>
                </c:pt>
                <c:pt idx="3">
                  <c:v>2019
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strCache>
            </c:strRef>
          </c:cat>
          <c:val>
            <c:numRef>
              <c:f>Лист1!$D$2:$D$9</c:f>
              <c:numCache>
                <c:formatCode>#,##0.0</c:formatCode>
                <c:ptCount val="8"/>
                <c:pt idx="0">
                  <c:v>-356007.30000000005</c:v>
                </c:pt>
                <c:pt idx="1">
                  <c:v>-123456.09999999986</c:v>
                </c:pt>
                <c:pt idx="2">
                  <c:v>-256522.89999999991</c:v>
                </c:pt>
                <c:pt idx="3">
                  <c:v>-57371.100000000093</c:v>
                </c:pt>
                <c:pt idx="4">
                  <c:v>337821.10000000009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266560"/>
        <c:axId val="91157568"/>
      </c:barChart>
      <c:catAx>
        <c:axId val="35266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1157568"/>
        <c:crosses val="autoZero"/>
        <c:auto val="1"/>
        <c:lblAlgn val="ctr"/>
        <c:lblOffset val="100"/>
        <c:noMultiLvlLbl val="0"/>
      </c:catAx>
      <c:valAx>
        <c:axId val="91157568"/>
        <c:scaling>
          <c:orientation val="minMax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5266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32137395868997"/>
          <c:y val="0.28449543620480505"/>
          <c:w val="0.15809060823918747"/>
          <c:h val="0.31160594664472918"/>
        </c:manualLayout>
      </c:layout>
      <c:overlay val="0"/>
      <c:txPr>
        <a:bodyPr/>
        <a:lstStyle/>
        <a:p>
          <a:pPr>
            <a:defRPr sz="9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20"/>
      <c:rotY val="0"/>
      <c:rAngAx val="0"/>
      <c:perspective val="0"/>
    </c:view3D>
    <c:floor>
      <c:thickness val="0"/>
    </c:floor>
    <c:sideWall>
      <c:thickness val="0"/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2598902741610464E-2"/>
          <c:y val="2.8752748738135506E-2"/>
          <c:w val="0.58828874479168081"/>
          <c:h val="0.7352000850584036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изменение остатков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4338966853728349E-3"/>
                  <c:y val="1.5701187850495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7281313819693074E-2"/>
                  <c:y val="-2.0934917133993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8677933707456069E-2"/>
                  <c:y val="-2.0934917133993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5847417134320214E-2"/>
                  <c:y val="-2.0934917133993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2019 год дефицит -57 371,1</c:v>
                </c:pt>
                <c:pt idx="1">
                  <c:v>2020 год  профицит  337 821,1</c:v>
                </c:pt>
                <c:pt idx="2">
                  <c:v>2021 год сбалансированность</c:v>
                </c:pt>
                <c:pt idx="3">
                  <c:v>2022 год  сбалансированность</c:v>
                </c:pt>
                <c:pt idx="4">
                  <c:v>2023 год сбалансированность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-47628.9</c:v>
                </c:pt>
                <c:pt idx="1">
                  <c:v>52178.9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кредиты полученные от кредитных организаций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338966853728087E-3"/>
                  <c:y val="-1.0467458566996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338966853728087E-3"/>
                  <c:y val="5.23372928349833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772863539100894E-2"/>
                  <c:y val="5.2337292834983397E-3"/>
                </c:manualLayout>
              </c:layout>
              <c:tx>
                <c:rich>
                  <a:bodyPr/>
                  <a:lstStyle/>
                  <a:p>
                    <a:endParaRPr lang="ru-RU" dirty="0" smtClean="0"/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</c:dLbl>
            <c:dLbl>
              <c:idx val="4"/>
              <c:delete val="1"/>
            </c:dLbl>
            <c:numFmt formatCode="#,##0" sourceLinked="0"/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2019 год дефицит -57 371,1</c:v>
                </c:pt>
                <c:pt idx="1">
                  <c:v>2020 год  профицит  337 821,1</c:v>
                </c:pt>
                <c:pt idx="2">
                  <c:v>2021 год сбалансированность</c:v>
                </c:pt>
                <c:pt idx="3">
                  <c:v>2022 год  сбалансированность</c:v>
                </c:pt>
                <c:pt idx="4">
                  <c:v>2023 год сбалансированность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240000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погашение кредитов от кредитных организаций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6033801122368525E-3"/>
                  <c:y val="6.0187886760230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4338966853728087E-3"/>
                  <c:y val="6.280475140198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2019 год дефицит -57 371,1</c:v>
                </c:pt>
                <c:pt idx="1">
                  <c:v>2020 год  профицит  337 821,1</c:v>
                </c:pt>
                <c:pt idx="2">
                  <c:v>2021 год сбалансированность</c:v>
                </c:pt>
                <c:pt idx="3">
                  <c:v>2022 год  сбалансированность</c:v>
                </c:pt>
                <c:pt idx="4">
                  <c:v>2023 год сбалансированность</c:v>
                </c:pt>
              </c:strCache>
            </c:strRef>
          </c:cat>
          <c:val>
            <c:numRef>
              <c:f>Лист1!$D$2:$D$6</c:f>
              <c:numCache>
                <c:formatCode>#,##0.0</c:formatCode>
                <c:ptCount val="5"/>
                <c:pt idx="0">
                  <c:v>-285000</c:v>
                </c:pt>
                <c:pt idx="1">
                  <c:v>-90000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получение бюджетных кредитов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5.23372928349833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numFmt formatCode="#,##0" sourceLinked="0"/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2019 год дефицит -57 371,1</c:v>
                </c:pt>
                <c:pt idx="1">
                  <c:v>2020 год  профицит  337 821,1</c:v>
                </c:pt>
                <c:pt idx="2">
                  <c:v>2021 год сбалансированность</c:v>
                </c:pt>
                <c:pt idx="3">
                  <c:v>2022 год  сбалансированность</c:v>
                </c:pt>
                <c:pt idx="4">
                  <c:v>2023 год сбалансированность</c:v>
                </c:pt>
              </c:strCache>
            </c:strRef>
          </c:cat>
          <c:val>
            <c:numRef>
              <c:f>Лист1!$E$2:$E$6</c:f>
              <c:numCache>
                <c:formatCode>#,##0.0</c:formatCode>
                <c:ptCount val="5"/>
                <c:pt idx="0">
                  <c:v>150000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погашение бюджетных кредитов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1"/>
              <c:layout>
                <c:manualLayout>
                  <c:x val="-2.8677933707456174E-3"/>
                  <c:y val="0.149162314841372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505591519641449"/>
                  <c:y val="6.5421616043729203E-2"/>
                </c:manualLayout>
              </c:layout>
              <c:tx>
                <c:rich>
                  <a:bodyPr/>
                  <a:lstStyle/>
                  <a:p>
                    <a:endParaRPr lang="ru-RU" dirty="0" smtClean="0"/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</c:dLbl>
            <c:dLbl>
              <c:idx val="4"/>
              <c:delete val="1"/>
            </c:dLbl>
            <c:txPr>
              <a:bodyPr/>
              <a:lstStyle/>
              <a:p>
                <a:pPr algn="ctr">
                  <a:defRPr lang="ru-RU" sz="1000" b="0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2019 год дефицит -57 371,1</c:v>
                </c:pt>
                <c:pt idx="1">
                  <c:v>2020 год  профицит  337 821,1</c:v>
                </c:pt>
                <c:pt idx="2">
                  <c:v>2021 год сбалансированность</c:v>
                </c:pt>
                <c:pt idx="3">
                  <c:v>2022 год  сбалансированность</c:v>
                </c:pt>
                <c:pt idx="4">
                  <c:v>2023 год сбалансированность</c:v>
                </c:pt>
              </c:strCache>
            </c:strRef>
          </c:cat>
          <c:val>
            <c:numRef>
              <c:f>Лист1!$F$2:$F$6</c:f>
              <c:numCache>
                <c:formatCode>#,##0.0</c:formatCode>
                <c:ptCount val="5"/>
                <c:pt idx="0">
                  <c:v>0</c:v>
                </c:pt>
                <c:pt idx="1">
                  <c:v>-300000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2407936"/>
        <c:axId val="108397696"/>
        <c:axId val="0"/>
      </c:bar3DChart>
      <c:catAx>
        <c:axId val="1624079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3780000" anchor="t" anchorCtr="0"/>
          <a:lstStyle/>
          <a:p>
            <a:pPr>
              <a:defRPr sz="12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8397696"/>
        <c:crosses val="autoZero"/>
        <c:auto val="1"/>
        <c:lblAlgn val="ctr"/>
        <c:lblOffset val="1000"/>
        <c:noMultiLvlLbl val="0"/>
      </c:catAx>
      <c:valAx>
        <c:axId val="10839769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62407936"/>
        <c:crossesAt val="1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141577890998928"/>
          <c:y val="2.4259999216515851E-2"/>
          <c:w val="0.88037693817684559"/>
          <c:h val="0.8513203666705848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99CC00"/>
            </a:solidFill>
          </c:spPr>
          <c:invertIfNegative val="0"/>
          <c:dLbls>
            <c:dLbl>
              <c:idx val="0"/>
              <c:layout>
                <c:manualLayout>
                  <c:x val="8.4033613445378148E-3"/>
                  <c:y val="-4.47743565636384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80672268907563E-2"/>
                  <c:y val="-0.348258902338700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8039215686274508E-3"/>
                  <c:y val="-7.2139303482587069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>
                        <a:latin typeface="Times New Roman" pitchFamily="18" charset="0"/>
                        <a:cs typeface="Times New Roman" pitchFamily="18" charset="0"/>
                      </a:rPr>
                      <a:t>0,0</a:t>
                    </a:r>
                    <a:endParaRPr lang="en-US" sz="12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8011204481792717E-3"/>
                  <c:y val="-7.21393034825870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204481792717189E-2"/>
                  <c:y val="-7.4626865671641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-57371.1</c:v>
                </c:pt>
                <c:pt idx="1">
                  <c:v>337821.1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6451328"/>
        <c:axId val="108400576"/>
        <c:axId val="0"/>
      </c:bar3DChart>
      <c:catAx>
        <c:axId val="36451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8400576"/>
        <c:crosses val="autoZero"/>
        <c:auto val="1"/>
        <c:lblAlgn val="ctr"/>
        <c:lblOffset val="1000"/>
        <c:noMultiLvlLbl val="0"/>
      </c:catAx>
      <c:valAx>
        <c:axId val="108400576"/>
        <c:scaling>
          <c:orientation val="minMax"/>
        </c:scaling>
        <c:delete val="0"/>
        <c:axPos val="l"/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64513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09D4519A-74AE-4BFD-BF71-328E6C5D5A7D}" type="datetimeFigureOut">
              <a:rPr lang="ru-RU" smtClean="0"/>
              <a:pPr/>
              <a:t>13.11.2020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0AEE794D-BA21-4D23-87ED-11D33FCE09D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1122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1- 5.1, </a:t>
            </a:r>
            <a:r>
              <a:rPr lang="ru-RU" baseline="0" dirty="0" smtClean="0"/>
              <a:t> 2 – 6.9, </a:t>
            </a:r>
            <a:r>
              <a:rPr lang="ru-RU" dirty="0" smtClean="0"/>
              <a:t> </a:t>
            </a:r>
            <a:r>
              <a:rPr lang="ru-RU" baseline="0" dirty="0" smtClean="0"/>
              <a:t>3 – 6.34,</a:t>
            </a:r>
            <a:r>
              <a:rPr lang="ru-RU" dirty="0" smtClean="0"/>
              <a:t> </a:t>
            </a:r>
            <a:r>
              <a:rPr lang="ru-RU" baseline="0" dirty="0" smtClean="0"/>
              <a:t>4 – 33.19;  5 – 33.33, </a:t>
            </a:r>
            <a:r>
              <a:rPr lang="ru-RU" dirty="0" smtClean="0"/>
              <a:t>6 – 33.9; </a:t>
            </a:r>
            <a:r>
              <a:rPr lang="ru-RU" baseline="0" dirty="0" smtClean="0"/>
              <a:t>  </a:t>
            </a:r>
            <a:r>
              <a:rPr lang="ru-RU" dirty="0" smtClean="0"/>
              <a:t>7 -  8.8.1</a:t>
            </a:r>
            <a:r>
              <a:rPr lang="ru-RU" baseline="0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E794D-BA21-4D23-87ED-11D33FCE09DD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4123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9-22.7, 10-22.38, 11-23.5,  13-</a:t>
            </a:r>
            <a:r>
              <a:rPr lang="ru-RU" baseline="0" dirty="0" smtClean="0"/>
              <a:t> 13.1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E794D-BA21-4D23-87ED-11D33FCE09DD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0873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3"/>
          <p:cNvSpPr txBox="1">
            <a:spLocks/>
          </p:cNvSpPr>
          <p:nvPr/>
        </p:nvSpPr>
        <p:spPr>
          <a:xfrm>
            <a:off x="687017" y="18661"/>
            <a:ext cx="8198002" cy="1600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ru-RU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прогноза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социально-экономического развития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Северо-Енисейского района</a:t>
            </a:r>
            <a:endParaRPr lang="ru-RU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бъект 4"/>
          <p:cNvSpPr txBox="1">
            <a:spLocks/>
          </p:cNvSpPr>
          <p:nvPr/>
        </p:nvSpPr>
        <p:spPr>
          <a:xfrm>
            <a:off x="3970537" y="3280916"/>
            <a:ext cx="4995850" cy="273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Symbol" pitchFamily="18" charset="2"/>
              <a:buNone/>
            </a:pPr>
            <a:endParaRPr lang="ru-RU" sz="1600" i="1" dirty="0">
              <a:solidFill>
                <a:schemeClr val="tx1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893271"/>
              </p:ext>
            </p:extLst>
          </p:nvPr>
        </p:nvGraphicFramePr>
        <p:xfrm>
          <a:off x="39960" y="1237249"/>
          <a:ext cx="9068544" cy="5018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195"/>
                <a:gridCol w="4018765"/>
                <a:gridCol w="947810"/>
                <a:gridCol w="947810"/>
                <a:gridCol w="947810"/>
                <a:gridCol w="947810"/>
                <a:gridCol w="875344"/>
              </a:tblGrid>
              <a:tr h="59155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п/п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 показателя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отчет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оценка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прогноз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669900"/>
                    </a:solidFill>
                  </a:tcPr>
                </a:tc>
              </a:tr>
              <a:tr h="524953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постоянного населения , в среднем за период, чел.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10 473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10 107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10 058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10 047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10 073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</a:tr>
              <a:tr h="431222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трудовых ресурсов, в среднем за период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чел.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13 498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13 597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13 635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13 692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13 753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</a:tr>
              <a:tr h="465995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зарегистрированной безработицы (к трудоспособному населению), на конец периода, %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</a:tr>
              <a:tr h="677005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 заработной платы работников списочного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состава организаций и внешних совместителей по полному кругу организаций, млн.  руб.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15 164,2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15 714,4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17 395,4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18 979,0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20 634,3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Среднемесячная заработная плата ,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работников списочного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состава организаций и внешних совместителей по полному кругу организаций,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91 076,4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90 593,8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98 425,6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106 224,8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114 696,3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</a:tr>
              <a:tr h="465995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Среднедушевой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денежный доход (за месяц), руб.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63 392,6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64 343,6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68 976,3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72 976,9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77 720,4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</a:tr>
              <a:tr h="524605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отгруженных товаров собственного производства, выполненных работ и услуг собственными  силами организаций  по хозяйственным видам деятельности, млн. руб.</a:t>
                      </a:r>
                    </a:p>
                  </a:txBody>
                  <a:tcPr horzOverflow="overflow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183 428,9</a:t>
                      </a:r>
                    </a:p>
                  </a:txBody>
                  <a:tcPr horzOverflow="overflow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142 685,3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121 375,4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129 267,2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144 563,3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</a:tr>
            </a:tbl>
          </a:graphicData>
        </a:graphic>
      </p:graphicFrame>
      <p:sp>
        <p:nvSpPr>
          <p:cNvPr id="3" name="Нашивка 2"/>
          <p:cNvSpPr/>
          <p:nvPr/>
        </p:nvSpPr>
        <p:spPr>
          <a:xfrm>
            <a:off x="323528" y="260648"/>
            <a:ext cx="792088" cy="792088"/>
          </a:xfrm>
          <a:prstGeom prst="chevron">
            <a:avLst/>
          </a:prstGeom>
          <a:solidFill>
            <a:srgbClr val="99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03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3"/>
          <p:cNvSpPr txBox="1">
            <a:spLocks/>
          </p:cNvSpPr>
          <p:nvPr/>
        </p:nvSpPr>
        <p:spPr>
          <a:xfrm>
            <a:off x="304800" y="0"/>
            <a:ext cx="8839200" cy="1981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показатели прогноза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социально-экономического развития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Северо-Енисейского района (продолжение)</a:t>
            </a:r>
            <a:endParaRPr lang="ru-RU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бъект 4"/>
          <p:cNvSpPr txBox="1">
            <a:spLocks/>
          </p:cNvSpPr>
          <p:nvPr/>
        </p:nvSpPr>
        <p:spPr>
          <a:xfrm>
            <a:off x="3970537" y="3280916"/>
            <a:ext cx="4995850" cy="273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Symbol" pitchFamily="18" charset="2"/>
              <a:buNone/>
            </a:pPr>
            <a:endParaRPr lang="ru-RU" sz="1600" i="1" dirty="0">
              <a:solidFill>
                <a:schemeClr val="tx1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118458"/>
              </p:ext>
            </p:extLst>
          </p:nvPr>
        </p:nvGraphicFramePr>
        <p:xfrm>
          <a:off x="107504" y="1224110"/>
          <a:ext cx="8964488" cy="5450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877"/>
                <a:gridCol w="3899091"/>
                <a:gridCol w="936104"/>
                <a:gridCol w="864096"/>
                <a:gridCol w="936104"/>
                <a:gridCol w="936104"/>
                <a:gridCol w="1008112"/>
              </a:tblGrid>
              <a:tr h="77114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 показателя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2019 отчет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2020 оценка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2021 прогноз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прогноз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2023 прогноз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9900"/>
                    </a:solidFill>
                  </a:tcPr>
                </a:tc>
              </a:tr>
              <a:tr h="951083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Объем</a:t>
                      </a:r>
                      <a:r>
                        <a:rPr lang="ru-RU" sz="13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инвестиций в основной капитал за счет всех источников финансирования по полному кругу хозяйствующих субъектов , млн. руб.</a:t>
                      </a:r>
                      <a:endParaRPr lang="ru-RU" sz="13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17 356,1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18 139,0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19 520,7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ru-RU" sz="13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368,5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21 227,6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</a:tr>
              <a:tr h="554671">
                <a:tc>
                  <a:txBody>
                    <a:bodyPr/>
                    <a:lstStyle/>
                    <a:p>
                      <a:pPr algn="l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Оборот розничной торговли, млн. руб.</a:t>
                      </a:r>
                    </a:p>
                  </a:txBody>
                  <a:tcPr horzOverflow="overflow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1 573,9</a:t>
                      </a:r>
                    </a:p>
                  </a:txBody>
                  <a:tcPr horzOverflow="overflow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1 620,4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1 687,1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1 797,1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1914,2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Оборот общественного питания, млн. руб.</a:t>
                      </a:r>
                    </a:p>
                  </a:txBody>
                  <a:tcPr horzOverflow="overflow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1 124,1</a:t>
                      </a:r>
                    </a:p>
                  </a:txBody>
                  <a:tcPr horzOverflow="overflow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1 034,4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1 111,1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1 185,9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1 260,9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платных услуг, оказанных населению, млн. руб.</a:t>
                      </a:r>
                    </a:p>
                  </a:txBody>
                  <a:tcPr horzOverflow="overflow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3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319,2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311,1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339,1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364,7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392,5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</a:tr>
              <a:tr h="396793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Сводный индекс потребительских цен,  %</a:t>
                      </a:r>
                      <a:endParaRPr lang="ru-RU" sz="1300" b="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103,4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103,5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103,6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</a:tr>
              <a:tr h="548096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Сальдированный финансовый результат деятельности организаций (прибыль-убыток), млн. руб.</a:t>
                      </a:r>
                      <a:endParaRPr lang="ru-RU" sz="13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92 937,6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54 734,6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28 587,1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30 395,7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47 405,8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</a:tr>
              <a:tr h="722948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площадь жилых домов, введенных в эксплуатацию за счет всех</a:t>
                      </a:r>
                      <a:r>
                        <a:rPr lang="ru-RU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источников финансирования, кв. м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1 757,0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1 537,4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768,6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6 934,6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6 757,5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99CC00"/>
                    </a:solidFill>
                  </a:tcPr>
                </a:tc>
              </a:tr>
            </a:tbl>
          </a:graphicData>
        </a:graphic>
      </p:graphicFrame>
      <p:sp>
        <p:nvSpPr>
          <p:cNvPr id="5" name="Нашивка 4"/>
          <p:cNvSpPr/>
          <p:nvPr/>
        </p:nvSpPr>
        <p:spPr>
          <a:xfrm>
            <a:off x="323528" y="260648"/>
            <a:ext cx="792088" cy="792088"/>
          </a:xfrm>
          <a:prstGeom prst="chevron">
            <a:avLst/>
          </a:prstGeom>
          <a:solidFill>
            <a:srgbClr val="99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52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116326" y="160505"/>
            <a:ext cx="8891487" cy="963039"/>
          </a:xfrm>
          <a:prstGeom prst="roundRect">
            <a:avLst/>
          </a:prstGeom>
          <a:gradFill>
            <a:gsLst>
              <a:gs pos="20000">
                <a:srgbClr val="99CC00"/>
              </a:gs>
              <a:gs pos="99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ОСНОВНЫЕ ПОКАЗАТЕЛИ СЕВЕРО-ЕНИСЕЙСКОГО РАЙОНА</a:t>
            </a:r>
            <a:r>
              <a:rPr lang="ru-RU" sz="2000" dirty="0" smtClean="0">
                <a:latin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91475" y="1196752"/>
            <a:ext cx="4147781" cy="573931"/>
          </a:xfrm>
          <a:prstGeom prst="roundRect">
            <a:avLst/>
          </a:prstGeom>
          <a:solidFill>
            <a:srgbClr val="99CC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Площадь – 4 730,3 га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891475" y="1844824"/>
            <a:ext cx="4147781" cy="1512168"/>
          </a:xfrm>
          <a:prstGeom prst="roundRect">
            <a:avLst/>
          </a:prstGeom>
          <a:solidFill>
            <a:srgbClr val="99CC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Численность постоянного населения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отчет      – 10 473 чел.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 оценка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– 10 107 чел.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2021 год прогноз  – 10 058 чел.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2022 год прогноз  – 10 047 чел.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2023 год прогноз  – 10 073 чел.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40126" y="5085184"/>
            <a:ext cx="4147781" cy="1592528"/>
          </a:xfrm>
          <a:prstGeom prst="roundRect">
            <a:avLst/>
          </a:prstGeom>
          <a:solidFill>
            <a:srgbClr val="99CC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Среднедушевой доход (в месяц)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 год отчет   –   63 292,6  руб.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 год оценка   – 64 343,6 руб.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2021 год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 –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68 976,3 руб.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2022 год прогноз – 72 976,9 руб.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2023 год прогноз – 77 720,4 руб.  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16327" y="5733256"/>
            <a:ext cx="4527681" cy="908720"/>
          </a:xfrm>
          <a:prstGeom prst="roundRect">
            <a:avLst/>
          </a:prstGeom>
          <a:solidFill>
            <a:srgbClr val="99CC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Муниципальные учреждения – 32: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органы  местного самоуправления - 3, органы администрации района – 5,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казенные – 5, бюджетные </a:t>
            </a:r>
            <a:r>
              <a:rPr lang="ru-RU" sz="1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- 19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891476" y="3429000"/>
            <a:ext cx="4116338" cy="1584176"/>
          </a:xfrm>
          <a:prstGeom prst="roundRect">
            <a:avLst/>
          </a:prstGeom>
          <a:solidFill>
            <a:srgbClr val="99CC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Объемы добычи золота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 год отчет    –  63 501 кг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2020 год оценка   – 58 446 кг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2021 год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прогноз –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53 769 кг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2022 год прогноз – 54 366 кг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2023 год прогноз – 63 438 кг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5" name="Рисунок 14" descr="скве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44824"/>
            <a:ext cx="4786314" cy="3798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287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6"/>
          <p:cNvSpPr txBox="1">
            <a:spLocks noGrp="1" noChangeArrowheads="1"/>
          </p:cNvSpPr>
          <p:nvPr/>
        </p:nvSpPr>
        <p:spPr bwMode="auto">
          <a:xfrm>
            <a:off x="6659563" y="638175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endParaRPr lang="ru-RU" sz="1400" dirty="0">
              <a:cs typeface="+mn-cs"/>
            </a:endParaRPr>
          </a:p>
        </p:txBody>
      </p:sp>
      <p:sp>
        <p:nvSpPr>
          <p:cNvPr id="1075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99592" y="115888"/>
            <a:ext cx="8030096" cy="608012"/>
          </a:xfrm>
        </p:spPr>
        <p:txBody>
          <a:bodyPr lIns="180000" tIns="0" rIns="0" bIns="0">
            <a:normAutofit fontScale="90000"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параметры бюджета Северо-Енисейского района </a:t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2021 - 2023 годах (с учетом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федерального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краевого бюджетов)</a:t>
            </a:r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524" name="Text Box 87"/>
          <p:cNvSpPr txBox="1">
            <a:spLocks noChangeArrowheads="1"/>
          </p:cNvSpPr>
          <p:nvPr/>
        </p:nvSpPr>
        <p:spPr bwMode="auto">
          <a:xfrm>
            <a:off x="7380288" y="640213"/>
            <a:ext cx="1549400" cy="250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10800" rIns="0" bIns="10800">
            <a:spAutoFit/>
          </a:bodyPr>
          <a:lstStyle/>
          <a:p>
            <a:pPr algn="r"/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</a:p>
        </p:txBody>
      </p:sp>
      <p:graphicFrame>
        <p:nvGraphicFramePr>
          <p:cNvPr id="38014" name="Group 1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380057"/>
              </p:ext>
            </p:extLst>
          </p:nvPr>
        </p:nvGraphicFramePr>
        <p:xfrm>
          <a:off x="233751" y="980727"/>
          <a:ext cx="8677276" cy="5824022"/>
        </p:xfrm>
        <a:graphic>
          <a:graphicData uri="http://schemas.openxmlformats.org/drawingml/2006/table">
            <a:tbl>
              <a:tblPr/>
              <a:tblGrid>
                <a:gridCol w="510080"/>
                <a:gridCol w="4521389"/>
                <a:gridCol w="1239382"/>
                <a:gridCol w="1255169"/>
                <a:gridCol w="1151256"/>
              </a:tblGrid>
              <a:tr h="510209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00"/>
                    </a:solidFill>
                  </a:tcPr>
                </a:tc>
              </a:tr>
              <a:tr h="323522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в том числе: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2 514 083,6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2 510 307,0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2 531 686,4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</a:tr>
              <a:tr h="300123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  2 074 417,4    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2 072 671,4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2 103 539,6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0209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из федерального и краевого бюджетов, прочие безвозмездные поступления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439 666,2</a:t>
                      </a:r>
                    </a:p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437 635,6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428 146,8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1583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РАСХОДЫ, в том числе: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2 514 083,6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2 510 307,0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2 531 686,4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</a:tr>
              <a:tr h="300123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счет средств из федерального бюджета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20 381,9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12 240,2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3 405,2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0123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счет средств из краевого бюджета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419 284,3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425 395,4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424 741,6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0123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счет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местного бюджета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2 074 417,4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1 646 734,1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1 399 946,8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0123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условно-утвержденные расходы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425 937,3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703 592,8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0123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 (-)/ПРОФИЦИТ (+)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</a:tr>
              <a:tr h="300123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ИСТОЧНИКИ, в том числе: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</a:tr>
              <a:tr h="300123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кредиты, полученные от кредитных организаций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123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погашение кредитов от кредитных организаций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209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получение бюджетных кредитов от других бюджетов бюджетной системы РФ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209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погашение бюджетных кредитов от  других бюджетов бюджетной системы РФ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077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 остатков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Нашивка 1"/>
          <p:cNvSpPr/>
          <p:nvPr/>
        </p:nvSpPr>
        <p:spPr>
          <a:xfrm>
            <a:off x="186812" y="150659"/>
            <a:ext cx="712780" cy="610044"/>
          </a:xfrm>
          <a:prstGeom prst="chevron">
            <a:avLst>
              <a:gd name="adj" fmla="val 44224"/>
            </a:avLst>
          </a:prstGeom>
          <a:solidFill>
            <a:srgbClr val="99CC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3968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6096000" cy="868362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Динамика параметров бюджета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Северо-Енисейского района, (тыс. рублей)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7789216"/>
              </p:ext>
            </p:extLst>
          </p:nvPr>
        </p:nvGraphicFramePr>
        <p:xfrm>
          <a:off x="152400" y="1600200"/>
          <a:ext cx="87630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ашивка 4"/>
          <p:cNvSpPr/>
          <p:nvPr/>
        </p:nvSpPr>
        <p:spPr>
          <a:xfrm>
            <a:off x="381000" y="304800"/>
            <a:ext cx="838200" cy="11430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Picture 2" descr="C:\Documents and Settings\rabota\Мои документы\картинки к бюд\2016-17\лоп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24822" y="0"/>
            <a:ext cx="1919177" cy="1447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4829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altLang="ru-RU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параметры  бюджета  Северо-Енисейского района</a:t>
            </a:r>
            <a:br>
              <a:rPr lang="ru-RU" altLang="ru-RU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2021 год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ятиугольник 2"/>
          <p:cNvSpPr/>
          <p:nvPr/>
        </p:nvSpPr>
        <p:spPr>
          <a:xfrm>
            <a:off x="0" y="805887"/>
            <a:ext cx="2362200" cy="17526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alt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Налоговые доходы</a:t>
            </a:r>
          </a:p>
          <a:p>
            <a:pPr algn="ctr">
              <a:defRPr/>
            </a:pPr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1 988 739,9  </a:t>
            </a:r>
          </a:p>
        </p:txBody>
      </p:sp>
      <p:sp>
        <p:nvSpPr>
          <p:cNvPr id="4" name="Пятиугольник 3"/>
          <p:cNvSpPr/>
          <p:nvPr/>
        </p:nvSpPr>
        <p:spPr>
          <a:xfrm>
            <a:off x="0" y="2971800"/>
            <a:ext cx="2362200" cy="1600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alt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Неналоговые доходы</a:t>
            </a:r>
          </a:p>
          <a:p>
            <a:pPr algn="ctr">
              <a:defRPr/>
            </a:pPr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85 677,5</a:t>
            </a:r>
          </a:p>
        </p:txBody>
      </p:sp>
      <p:sp>
        <p:nvSpPr>
          <p:cNvPr id="5" name="Пятиугольник 4"/>
          <p:cNvSpPr/>
          <p:nvPr/>
        </p:nvSpPr>
        <p:spPr>
          <a:xfrm>
            <a:off x="0" y="5029200"/>
            <a:ext cx="2362200" cy="1600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alt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  <a:p>
            <a:pPr algn="ctr">
              <a:defRPr/>
            </a:pPr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439 666,2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362200" y="838200"/>
            <a:ext cx="533400" cy="579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>
              <a:defRPr/>
            </a:pPr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 2 514 083,6</a:t>
            </a:r>
            <a:endParaRPr lang="ru-RU" alt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34000" y="838200"/>
            <a:ext cx="457200" cy="5791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 2 514 083,6</a:t>
            </a:r>
            <a:endParaRPr lang="ru-RU" alt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79765" y="4837316"/>
            <a:ext cx="1981200" cy="990600"/>
          </a:xfrm>
          <a:prstGeom prst="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в расчете</a:t>
            </a:r>
          </a:p>
          <a:p>
            <a:pPr algn="ctr"/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1 человека</a:t>
            </a:r>
            <a:r>
              <a:rPr lang="ru-RU" alt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250,0</a:t>
            </a:r>
            <a:endParaRPr lang="ru-RU" alt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024323" y="926599"/>
            <a:ext cx="2160192" cy="916351"/>
          </a:xfrm>
          <a:prstGeom prst="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Численность населения  10 058 человек</a:t>
            </a:r>
            <a:endParaRPr lang="ru-RU" alt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6462" y="2133600"/>
            <a:ext cx="2311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" name="Пятиугольник 26"/>
          <p:cNvSpPr/>
          <p:nvPr/>
        </p:nvSpPr>
        <p:spPr>
          <a:xfrm flipH="1">
            <a:off x="5826012" y="4094366"/>
            <a:ext cx="3124200" cy="495300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Образование </a:t>
            </a:r>
          </a:p>
          <a:p>
            <a:pPr algn="ctr"/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636 129,1 </a:t>
            </a:r>
            <a:endParaRPr lang="ru-RU" alt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ятиугольник 27"/>
          <p:cNvSpPr/>
          <p:nvPr/>
        </p:nvSpPr>
        <p:spPr>
          <a:xfrm flipH="1">
            <a:off x="5791199" y="1384774"/>
            <a:ext cx="3156050" cy="894265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Национальная безопасность и</a:t>
            </a:r>
          </a:p>
          <a:p>
            <a:pPr algn="ctr"/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правоохранительная деятельность</a:t>
            </a:r>
          </a:p>
          <a:p>
            <a:pPr algn="ctr"/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40 634,4</a:t>
            </a:r>
            <a:endParaRPr lang="ru-RU" alt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ятиугольник 29"/>
          <p:cNvSpPr/>
          <p:nvPr/>
        </p:nvSpPr>
        <p:spPr>
          <a:xfrm flipH="1">
            <a:off x="5797607" y="6144467"/>
            <a:ext cx="3163725" cy="55084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массовой информации </a:t>
            </a:r>
          </a:p>
          <a:p>
            <a:pPr algn="ctr"/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25 267,9</a:t>
            </a:r>
            <a:endParaRPr lang="ru-RU" alt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ятиугольник 30"/>
          <p:cNvSpPr/>
          <p:nvPr/>
        </p:nvSpPr>
        <p:spPr>
          <a:xfrm flipH="1">
            <a:off x="5794791" y="2819400"/>
            <a:ext cx="3166542" cy="698902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Жилищно-коммунальное хозяйство</a:t>
            </a:r>
          </a:p>
          <a:p>
            <a:pPr algn="ctr"/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1 104 087,3</a:t>
            </a:r>
            <a:endParaRPr lang="ru-RU" alt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Нашивка 32"/>
          <p:cNvSpPr/>
          <p:nvPr/>
        </p:nvSpPr>
        <p:spPr>
          <a:xfrm>
            <a:off x="0" y="13060"/>
            <a:ext cx="899592" cy="679636"/>
          </a:xfrm>
          <a:prstGeom prst="chevron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19" name="Пятиугольник 18"/>
          <p:cNvSpPr/>
          <p:nvPr/>
        </p:nvSpPr>
        <p:spPr>
          <a:xfrm flipH="1">
            <a:off x="5826012" y="5649167"/>
            <a:ext cx="3124200" cy="495300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Физическая культура и спорт </a:t>
            </a:r>
          </a:p>
          <a:p>
            <a:pPr algn="ctr"/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70 877,9</a:t>
            </a:r>
            <a:endParaRPr lang="ru-RU" alt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ятиугольник 19"/>
          <p:cNvSpPr/>
          <p:nvPr/>
        </p:nvSpPr>
        <p:spPr>
          <a:xfrm flipH="1">
            <a:off x="5823049" y="5108645"/>
            <a:ext cx="3124200" cy="540522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  <a:p>
            <a:pPr algn="ctr"/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54 846,6</a:t>
            </a:r>
            <a:endParaRPr lang="ru-RU" alt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ятиугольник 21"/>
          <p:cNvSpPr/>
          <p:nvPr/>
        </p:nvSpPr>
        <p:spPr>
          <a:xfrm flipH="1">
            <a:off x="5826012" y="4589666"/>
            <a:ext cx="3124200" cy="495300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Культура и кинематография </a:t>
            </a:r>
          </a:p>
          <a:p>
            <a:pPr algn="ctr"/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141 789,1</a:t>
            </a:r>
            <a:endParaRPr lang="ru-RU" alt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ятиугольник 22"/>
          <p:cNvSpPr/>
          <p:nvPr/>
        </p:nvSpPr>
        <p:spPr>
          <a:xfrm flipH="1">
            <a:off x="5818779" y="829963"/>
            <a:ext cx="3124200" cy="554812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Общегосударственные вопросы 286 476,0</a:t>
            </a:r>
            <a:endParaRPr lang="ru-RU" alt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ятиугольник 23"/>
          <p:cNvSpPr/>
          <p:nvPr/>
        </p:nvSpPr>
        <p:spPr>
          <a:xfrm flipH="1">
            <a:off x="5797607" y="2279040"/>
            <a:ext cx="3163725" cy="540360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Национальная экономика</a:t>
            </a:r>
          </a:p>
          <a:p>
            <a:pPr algn="ctr"/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152 288,5</a:t>
            </a:r>
            <a:endParaRPr lang="ru-RU" alt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ятиугольник 24"/>
          <p:cNvSpPr/>
          <p:nvPr/>
        </p:nvSpPr>
        <p:spPr>
          <a:xfrm flipH="1">
            <a:off x="5837133" y="3518302"/>
            <a:ext cx="3124200" cy="576064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Охрана окружающей среды </a:t>
            </a:r>
          </a:p>
          <a:p>
            <a:pPr algn="ctr"/>
            <a:r>
              <a:rPr lang="ru-RU" alt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1 686,8</a:t>
            </a:r>
            <a:endParaRPr lang="ru-RU" alt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740352" y="677283"/>
            <a:ext cx="1175048" cy="1286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>
                <a:solidFill>
                  <a:schemeClr val="tx1"/>
                </a:solidFill>
              </a:rPr>
              <a:t>т</a:t>
            </a:r>
            <a:r>
              <a:rPr lang="ru-RU" sz="1400" dirty="0" smtClean="0">
                <a:solidFill>
                  <a:schemeClr val="tx1"/>
                </a:solidFill>
              </a:rPr>
              <a:t>ыс. рублей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765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401762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Источники внутреннего финансирования дефицита бюджета Северо-Енисейского района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(тыс. рублей</a:t>
            </a:r>
            <a:r>
              <a:rPr lang="ru-RU" sz="2700" dirty="0" smtClean="0"/>
              <a:t>)          </a:t>
            </a:r>
            <a:endParaRPr lang="ru-RU" sz="27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781342"/>
              </p:ext>
            </p:extLst>
          </p:nvPr>
        </p:nvGraphicFramePr>
        <p:xfrm>
          <a:off x="228600" y="1628800"/>
          <a:ext cx="8856984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ашивка 4"/>
          <p:cNvSpPr/>
          <p:nvPr/>
        </p:nvSpPr>
        <p:spPr>
          <a:xfrm>
            <a:off x="228600" y="304800"/>
            <a:ext cx="762000" cy="1066800"/>
          </a:xfrm>
          <a:prstGeom prst="chevron">
            <a:avLst/>
          </a:prstGeom>
          <a:solidFill>
            <a:srgbClr val="99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027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3152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Динамика дефицита (профицита) бюджета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Северо-Енисейского района, (тыс. рублей)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1648133"/>
              </p:ext>
            </p:extLst>
          </p:nvPr>
        </p:nvGraphicFramePr>
        <p:xfrm>
          <a:off x="0" y="1600200"/>
          <a:ext cx="90678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ашивка 4"/>
          <p:cNvSpPr/>
          <p:nvPr/>
        </p:nvSpPr>
        <p:spPr>
          <a:xfrm>
            <a:off x="228600" y="304800"/>
            <a:ext cx="838200" cy="1143000"/>
          </a:xfrm>
          <a:prstGeom prst="chevron">
            <a:avLst/>
          </a:prstGeom>
          <a:solidFill>
            <a:srgbClr val="99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87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8200" y="685801"/>
            <a:ext cx="792480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Соблюдение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требований статьи 184.1 Бюджетного кодекса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Российской Федерации 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Общий объем условно утверждаемых (утвержденных) расходов в случае утверждения бюджета на очередной финансовый год и плановый период   </a:t>
            </a:r>
          </a:p>
          <a:p>
            <a:pPr algn="ctr"/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(без учета расходов бюджета, предусмотренных за счет межбюджетных трансфертов из других бюджетов бюджетной системы Российской Федерации, имеющих целевое назначение) на первый год планового периода в объеме не менее 2,5 процента общего объема расходов бюджета, на второй год планового периода в объеме не менее 5 процентов общего объема расходов бюджета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(абзац 5 пункта 3 статьи 184.1 Бюджетного кодекса Российской Федерации 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бюджете Северо-Енисейского района на плановый период условно утверждаемые (утвержденные) расходы составляют: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2022 году – 425 937,3 тыс. рублей или 17,0 % от общего объема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расходов бюджета;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2023 году – 703 592,8 тыс. рублей или 27,8 % от общего объема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расходов бюджета.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Нашивка 2"/>
          <p:cNvSpPr/>
          <p:nvPr/>
        </p:nvSpPr>
        <p:spPr>
          <a:xfrm>
            <a:off x="228600" y="304800"/>
            <a:ext cx="762000" cy="1066800"/>
          </a:xfrm>
          <a:prstGeom prst="chevron">
            <a:avLst/>
          </a:prstGeom>
          <a:solidFill>
            <a:srgbClr val="99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F:\Презентация1.jpg"/>
          <p:cNvPicPr/>
          <p:nvPr/>
        </p:nvPicPr>
        <p:blipFill>
          <a:blip r:embed="rId2" cstate="print"/>
          <a:srcRect l="43625" r="38425"/>
          <a:stretch>
            <a:fillRect/>
          </a:stretch>
        </p:blipFill>
        <p:spPr bwMode="auto">
          <a:xfrm>
            <a:off x="8028384" y="5229200"/>
            <a:ext cx="1223962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557408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3376</TotalTime>
  <Words>920</Words>
  <Application>Microsoft Office PowerPoint</Application>
  <PresentationFormat>Экран (4:3)</PresentationFormat>
  <Paragraphs>303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Основные параметры бюджета Северо-Енисейского района  в 2021 - 2023 годах (с учетом средств из федерального и краевого бюджетов)</vt:lpstr>
      <vt:lpstr>Динамика параметров бюджета  Северо-Енисейского района, (тыс. рублей)</vt:lpstr>
      <vt:lpstr>Основные параметры  бюджета  Северо-Енисейского района на 2021 год</vt:lpstr>
      <vt:lpstr>Источники внутреннего финансирования дефицита бюджета Северо-Енисейского района                                                               (тыс. рублей)          </vt:lpstr>
      <vt:lpstr>Динамика дефицита (профицита) бюджета  Северо-Енисейского района, (тыс. рублей)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user</cp:lastModifiedBy>
  <cp:revision>270</cp:revision>
  <cp:lastPrinted>2020-11-13T05:34:41Z</cp:lastPrinted>
  <dcterms:created xsi:type="dcterms:W3CDTF">2016-11-11T02:13:32Z</dcterms:created>
  <dcterms:modified xsi:type="dcterms:W3CDTF">2020-11-13T05:36:12Z</dcterms:modified>
</cp:coreProperties>
</file>