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79" r:id="rId2"/>
    <p:sldId id="381" r:id="rId3"/>
    <p:sldId id="383" r:id="rId4"/>
    <p:sldId id="382" r:id="rId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6" autoAdjust="0"/>
  </p:normalViewPr>
  <p:slideViewPr>
    <p:cSldViewPr>
      <p:cViewPr>
        <p:scale>
          <a:sx n="110" d="100"/>
          <a:sy n="110" d="100"/>
        </p:scale>
        <p:origin x="-160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Финансовое обеспечение реализации инициативных проектов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Финансовое обеспечение реализации инициативных проектов, тыс. рублей</c:v>
                </c:pt>
              </c:strCache>
            </c:strRef>
          </c:tx>
          <c:dLbls>
            <c:dLbl>
              <c:idx val="1"/>
              <c:layout>
                <c:manualLayout>
                  <c:x val="-2.0738242030884996E-2"/>
                  <c:y val="1.000315980801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Средства краевого бюджета</c:v>
                </c:pt>
                <c:pt idx="1">
                  <c:v>Средства бюджета Северо-Енисейского района</c:v>
                </c:pt>
                <c:pt idx="2">
                  <c:v>Средства граждан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4815.5</c:v>
                </c:pt>
                <c:pt idx="1">
                  <c:v>822</c:v>
                </c:pt>
                <c:pt idx="2">
                  <c:v>703.9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9E88D9-1A17-46D1-AD21-4D17E626D35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CB7829E-4B3E-4EB3-B334-578FB35EB01B}">
      <dgm:prSet phldrT="[Текст]"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Поиск проектной идеи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347CE24A-0F98-4A5E-9EA6-3A540208D300}" type="parTrans" cxnId="{320EDE2D-7250-4B13-A467-FA7018FDF4DD}">
      <dgm:prSet/>
      <dgm:spPr/>
      <dgm:t>
        <a:bodyPr/>
        <a:lstStyle/>
        <a:p>
          <a:endParaRPr lang="ru-RU"/>
        </a:p>
      </dgm:t>
    </dgm:pt>
    <dgm:pt modelId="{410AA478-CF48-4A3B-90B4-21CFE515104F}" type="sibTrans" cxnId="{320EDE2D-7250-4B13-A467-FA7018FDF4DD}">
      <dgm:prSet/>
      <dgm:spPr/>
      <dgm:t>
        <a:bodyPr/>
        <a:lstStyle/>
        <a:p>
          <a:endParaRPr lang="ru-RU"/>
        </a:p>
      </dgm:t>
    </dgm:pt>
    <dgm:pt modelId="{2BEA210A-E4E9-4A64-8FD3-F3EF71472AFE}">
      <dgm:prSet phldrT="[Текст]"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Оценка ИП на региональном конкурсе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FBA89DAA-6618-4B1E-BFEF-FCD10AA88769}" type="parTrans" cxnId="{D5C2CF54-46EA-4F18-8F97-BDF1469FB033}">
      <dgm:prSet/>
      <dgm:spPr/>
      <dgm:t>
        <a:bodyPr/>
        <a:lstStyle/>
        <a:p>
          <a:endParaRPr lang="ru-RU"/>
        </a:p>
      </dgm:t>
    </dgm:pt>
    <dgm:pt modelId="{C221979D-E8EF-4044-8A6F-18FFE3EA87CA}" type="sibTrans" cxnId="{D5C2CF54-46EA-4F18-8F97-BDF1469FB033}">
      <dgm:prSet/>
      <dgm:spPr/>
      <dgm:t>
        <a:bodyPr/>
        <a:lstStyle/>
        <a:p>
          <a:endParaRPr lang="ru-RU"/>
        </a:p>
      </dgm:t>
    </dgm:pt>
    <dgm:pt modelId="{507AEECE-0D77-436E-B055-0E50E3FDE4F8}">
      <dgm:prSet phldrT="[Текст]" phldr="1"/>
      <dgm:spPr/>
      <dgm:t>
        <a:bodyPr/>
        <a:lstStyle/>
        <a:p>
          <a:endParaRPr lang="ru-RU"/>
        </a:p>
      </dgm:t>
    </dgm:pt>
    <dgm:pt modelId="{33A95C96-98DF-44E8-A137-8560EBA285A3}" type="parTrans" cxnId="{46082C15-518F-452A-9588-223BFA5AC529}">
      <dgm:prSet/>
      <dgm:spPr/>
      <dgm:t>
        <a:bodyPr/>
        <a:lstStyle/>
        <a:p>
          <a:endParaRPr lang="ru-RU"/>
        </a:p>
      </dgm:t>
    </dgm:pt>
    <dgm:pt modelId="{CE9BB422-0E69-4B71-8888-FD603EA7C8A5}" type="sibTrans" cxnId="{46082C15-518F-452A-9588-223BFA5AC529}">
      <dgm:prSet/>
      <dgm:spPr/>
      <dgm:t>
        <a:bodyPr/>
        <a:lstStyle/>
        <a:p>
          <a:endParaRPr lang="ru-RU"/>
        </a:p>
      </dgm:t>
    </dgm:pt>
    <dgm:pt modelId="{8887787D-BE00-4254-B09F-E58ADDA17F2D}">
      <dgm:prSet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Обсуждение и выбор инициативного проекта для ППМИ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81D61568-AB99-4880-8E7E-209C85994B10}" type="parTrans" cxnId="{F177990E-054A-4E90-AD28-AB5EA36DAE16}">
      <dgm:prSet/>
      <dgm:spPr/>
      <dgm:t>
        <a:bodyPr/>
        <a:lstStyle/>
        <a:p>
          <a:endParaRPr lang="ru-RU"/>
        </a:p>
      </dgm:t>
    </dgm:pt>
    <dgm:pt modelId="{DFC66223-F50E-4BB9-8486-EF22C10DCF4A}" type="sibTrans" cxnId="{F177990E-054A-4E90-AD28-AB5EA36DAE16}">
      <dgm:prSet/>
      <dgm:spPr/>
      <dgm:t>
        <a:bodyPr/>
        <a:lstStyle/>
        <a:p>
          <a:endParaRPr lang="ru-RU"/>
        </a:p>
      </dgm:t>
    </dgm:pt>
    <dgm:pt modelId="{9C5E6BDA-C971-413B-A2FA-8D77066AD56F}">
      <dgm:prSet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Внесение ИП в местную администрацию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AD405771-24CC-42BF-80DE-057F467E0872}" type="parTrans" cxnId="{1872AD94-001A-4953-80D7-DCD71E442B3D}">
      <dgm:prSet/>
      <dgm:spPr/>
      <dgm:t>
        <a:bodyPr/>
        <a:lstStyle/>
        <a:p>
          <a:endParaRPr lang="ru-RU"/>
        </a:p>
      </dgm:t>
    </dgm:pt>
    <dgm:pt modelId="{5153A4B2-88F8-4BB0-8D1E-2E94CA33C243}" type="sibTrans" cxnId="{1872AD94-001A-4953-80D7-DCD71E442B3D}">
      <dgm:prSet/>
      <dgm:spPr/>
      <dgm:t>
        <a:bodyPr/>
        <a:lstStyle/>
        <a:p>
          <a:endParaRPr lang="ru-RU"/>
        </a:p>
      </dgm:t>
    </dgm:pt>
    <dgm:pt modelId="{8DC34B50-0449-4906-BD68-ADF3C87B2BB1}">
      <dgm:prSet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Подготовка конкурсной документации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E3EDE21D-16BD-44AE-8CED-41B0925C7EDE}" type="parTrans" cxnId="{ACA49EBC-9C22-4D0C-BF16-B14E9D659478}">
      <dgm:prSet/>
      <dgm:spPr/>
      <dgm:t>
        <a:bodyPr/>
        <a:lstStyle/>
        <a:p>
          <a:endParaRPr lang="ru-RU"/>
        </a:p>
      </dgm:t>
    </dgm:pt>
    <dgm:pt modelId="{565B9C9E-04B5-4431-82E0-08EFCDC53CE5}" type="sibTrans" cxnId="{ACA49EBC-9C22-4D0C-BF16-B14E9D659478}">
      <dgm:prSet/>
      <dgm:spPr/>
      <dgm:t>
        <a:bodyPr/>
        <a:lstStyle/>
        <a:p>
          <a:endParaRPr lang="ru-RU"/>
        </a:p>
      </dgm:t>
    </dgm:pt>
    <dgm:pt modelId="{5124DFC8-06B9-4224-AE95-59B2412FD795}" type="pres">
      <dgm:prSet presAssocID="{E39E88D9-1A17-46D1-AD21-4D17E626D35B}" presName="arrowDiagram" presStyleCnt="0">
        <dgm:presLayoutVars>
          <dgm:chMax val="5"/>
          <dgm:dir/>
          <dgm:resizeHandles val="exact"/>
        </dgm:presLayoutVars>
      </dgm:prSet>
      <dgm:spPr/>
    </dgm:pt>
    <dgm:pt modelId="{81BCACE3-8256-4424-89AA-C4D276BC0CF0}" type="pres">
      <dgm:prSet presAssocID="{E39E88D9-1A17-46D1-AD21-4D17E626D35B}" presName="arrow" presStyleLbl="bgShp" presStyleIdx="0" presStyleCnt="1" custScaleX="102546" custLinFactNeighborX="1470" custLinFactNeighborY="-2208"/>
      <dgm:spPr/>
    </dgm:pt>
    <dgm:pt modelId="{1FA6DA7F-FE20-496F-B307-7AE9CFBE0AEB}" type="pres">
      <dgm:prSet presAssocID="{E39E88D9-1A17-46D1-AD21-4D17E626D35B}" presName="arrowDiagram5" presStyleCnt="0"/>
      <dgm:spPr/>
    </dgm:pt>
    <dgm:pt modelId="{9F69A72C-50F5-415F-9E81-AA0E28C5DE9B}" type="pres">
      <dgm:prSet presAssocID="{0CB7829E-4B3E-4EB3-B334-578FB35EB01B}" presName="bullet5a" presStyleLbl="node1" presStyleIdx="0" presStyleCnt="5" custLinFactX="-158693" custLinFactY="174657" custLinFactNeighborX="-200000" custLinFactNeighborY="200000"/>
      <dgm:spPr/>
    </dgm:pt>
    <dgm:pt modelId="{4F780801-6113-4325-B3E0-18FDF7B4F8B2}" type="pres">
      <dgm:prSet presAssocID="{0CB7829E-4B3E-4EB3-B334-578FB35EB01B}" presName="textBox5a" presStyleLbl="revTx" presStyleIdx="0" presStyleCnt="5" custAng="0" custScaleX="109065" custScaleY="33776" custLinFactNeighborX="-70413" custLinFactNeighborY="36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4273A0-5E05-4038-B0FE-000F3F4EF57F}" type="pres">
      <dgm:prSet presAssocID="{8887787D-BE00-4254-B09F-E58ADDA17F2D}" presName="bullet5b" presStyleLbl="node1" presStyleIdx="1" presStyleCnt="5" custLinFactX="-152767" custLinFactY="100000" custLinFactNeighborX="-200000" custLinFactNeighborY="182755"/>
      <dgm:spPr/>
    </dgm:pt>
    <dgm:pt modelId="{12EB2DA2-74AF-46A4-9A5E-C190D3903D15}" type="pres">
      <dgm:prSet presAssocID="{8887787D-BE00-4254-B09F-E58ADDA17F2D}" presName="textBox5b" presStyleLbl="revTx" presStyleIdx="1" presStyleCnt="5" custScaleX="183104" custScaleY="22124" custLinFactNeighborX="-52402" custLinFactNeighborY="14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CD71A-4020-4DEF-9BAC-F8E126DF892C}" type="pres">
      <dgm:prSet presAssocID="{9C5E6BDA-C971-413B-A2FA-8D77066AD56F}" presName="bullet5c" presStyleLbl="node1" presStyleIdx="2" presStyleCnt="5" custLinFactX="-147898" custLinFactY="94089" custLinFactNeighborX="-200000" custLinFactNeighborY="100000"/>
      <dgm:spPr/>
    </dgm:pt>
    <dgm:pt modelId="{2CCC032E-5B30-44E1-86BC-A69CE94CAE49}" type="pres">
      <dgm:prSet presAssocID="{9C5E6BDA-C971-413B-A2FA-8D77066AD56F}" presName="textBox5c" presStyleLbl="revTx" presStyleIdx="2" presStyleCnt="5" custScaleX="173796" custScaleY="30119" custLinFactNeighborX="-81944" custLinFactNeighborY="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A2FDFB-BAF4-4A33-8CB9-3C8327498FDD}" type="pres">
      <dgm:prSet presAssocID="{8DC34B50-0449-4906-BD68-ADF3C87B2BB1}" presName="bullet5d" presStyleLbl="node1" presStyleIdx="3" presStyleCnt="5" custLinFactX="-188921" custLinFactY="27129" custLinFactNeighborX="-200000" custLinFactNeighborY="100000"/>
      <dgm:spPr/>
    </dgm:pt>
    <dgm:pt modelId="{A19B8ED6-3BCE-41AD-8BDB-E1E080AB6826}" type="pres">
      <dgm:prSet presAssocID="{8DC34B50-0449-4906-BD68-ADF3C87B2BB1}" presName="textBox5d" presStyleLbl="revTx" presStyleIdx="3" presStyleCnt="5" custScaleX="160115" custScaleY="16489" custLinFactX="-18919" custLinFactNeighborX="-100000" custLinFactNeighborY="-12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76B4E-EC13-4145-BF0F-87EECA3856C8}" type="pres">
      <dgm:prSet presAssocID="{2BEA210A-E4E9-4A64-8FD3-F3EF71472AFE}" presName="bullet5e" presStyleLbl="node1" presStyleIdx="4" presStyleCnt="5" custLinFactX="-173153" custLinFactNeighborX="-200000" custLinFactNeighborY="75511"/>
      <dgm:spPr/>
      <dgm:t>
        <a:bodyPr/>
        <a:lstStyle/>
        <a:p>
          <a:endParaRPr lang="ru-RU"/>
        </a:p>
      </dgm:t>
    </dgm:pt>
    <dgm:pt modelId="{D7BFA274-87DD-46D6-948C-B63893434C54}" type="pres">
      <dgm:prSet presAssocID="{2BEA210A-E4E9-4A64-8FD3-F3EF71472AFE}" presName="textBox5e" presStyleLbl="revTx" presStyleIdx="4" presStyleCnt="5" custScaleX="180599" custScaleY="14055" custLinFactX="-53988" custLinFactNeighborX="-100000" custLinFactNeighborY="-21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D9F989-0B86-4AFD-B593-3E5A9FEB16FD}" type="presOf" srcId="{8DC34B50-0449-4906-BD68-ADF3C87B2BB1}" destId="{A19B8ED6-3BCE-41AD-8BDB-E1E080AB6826}" srcOrd="0" destOrd="0" presId="urn:microsoft.com/office/officeart/2005/8/layout/arrow2"/>
    <dgm:cxn modelId="{46082C15-518F-452A-9588-223BFA5AC529}" srcId="{E39E88D9-1A17-46D1-AD21-4D17E626D35B}" destId="{507AEECE-0D77-436E-B055-0E50E3FDE4F8}" srcOrd="5" destOrd="0" parTransId="{33A95C96-98DF-44E8-A137-8560EBA285A3}" sibTransId="{CE9BB422-0E69-4B71-8888-FD603EA7C8A5}"/>
    <dgm:cxn modelId="{7AD73796-12A0-4BD0-8B6D-C80EABCF175E}" type="presOf" srcId="{9C5E6BDA-C971-413B-A2FA-8D77066AD56F}" destId="{2CCC032E-5B30-44E1-86BC-A69CE94CAE49}" srcOrd="0" destOrd="0" presId="urn:microsoft.com/office/officeart/2005/8/layout/arrow2"/>
    <dgm:cxn modelId="{C3C61961-6FB2-46EE-B516-246B8DD9BF75}" type="presOf" srcId="{0CB7829E-4B3E-4EB3-B334-578FB35EB01B}" destId="{4F780801-6113-4325-B3E0-18FDF7B4F8B2}" srcOrd="0" destOrd="0" presId="urn:microsoft.com/office/officeart/2005/8/layout/arrow2"/>
    <dgm:cxn modelId="{ACA49EBC-9C22-4D0C-BF16-B14E9D659478}" srcId="{E39E88D9-1A17-46D1-AD21-4D17E626D35B}" destId="{8DC34B50-0449-4906-BD68-ADF3C87B2BB1}" srcOrd="3" destOrd="0" parTransId="{E3EDE21D-16BD-44AE-8CED-41B0925C7EDE}" sibTransId="{565B9C9E-04B5-4431-82E0-08EFCDC53CE5}"/>
    <dgm:cxn modelId="{F177990E-054A-4E90-AD28-AB5EA36DAE16}" srcId="{E39E88D9-1A17-46D1-AD21-4D17E626D35B}" destId="{8887787D-BE00-4254-B09F-E58ADDA17F2D}" srcOrd="1" destOrd="0" parTransId="{81D61568-AB99-4880-8E7E-209C85994B10}" sibTransId="{DFC66223-F50E-4BB9-8486-EF22C10DCF4A}"/>
    <dgm:cxn modelId="{1872AD94-001A-4953-80D7-DCD71E442B3D}" srcId="{E39E88D9-1A17-46D1-AD21-4D17E626D35B}" destId="{9C5E6BDA-C971-413B-A2FA-8D77066AD56F}" srcOrd="2" destOrd="0" parTransId="{AD405771-24CC-42BF-80DE-057F467E0872}" sibTransId="{5153A4B2-88F8-4BB0-8D1E-2E94CA33C243}"/>
    <dgm:cxn modelId="{EC3C1FB9-260D-4FB6-92A3-1EB9605E265F}" type="presOf" srcId="{E39E88D9-1A17-46D1-AD21-4D17E626D35B}" destId="{5124DFC8-06B9-4224-AE95-59B2412FD795}" srcOrd="0" destOrd="0" presId="urn:microsoft.com/office/officeart/2005/8/layout/arrow2"/>
    <dgm:cxn modelId="{B38E15F3-689C-4549-8460-3789B8C0E210}" type="presOf" srcId="{8887787D-BE00-4254-B09F-E58ADDA17F2D}" destId="{12EB2DA2-74AF-46A4-9A5E-C190D3903D15}" srcOrd="0" destOrd="0" presId="urn:microsoft.com/office/officeart/2005/8/layout/arrow2"/>
    <dgm:cxn modelId="{320EDE2D-7250-4B13-A467-FA7018FDF4DD}" srcId="{E39E88D9-1A17-46D1-AD21-4D17E626D35B}" destId="{0CB7829E-4B3E-4EB3-B334-578FB35EB01B}" srcOrd="0" destOrd="0" parTransId="{347CE24A-0F98-4A5E-9EA6-3A540208D300}" sibTransId="{410AA478-CF48-4A3B-90B4-21CFE515104F}"/>
    <dgm:cxn modelId="{D5C2CF54-46EA-4F18-8F97-BDF1469FB033}" srcId="{E39E88D9-1A17-46D1-AD21-4D17E626D35B}" destId="{2BEA210A-E4E9-4A64-8FD3-F3EF71472AFE}" srcOrd="4" destOrd="0" parTransId="{FBA89DAA-6618-4B1E-BFEF-FCD10AA88769}" sibTransId="{C221979D-E8EF-4044-8A6F-18FFE3EA87CA}"/>
    <dgm:cxn modelId="{1555DAD7-5A54-4C47-9076-E3FFF79014D3}" type="presOf" srcId="{2BEA210A-E4E9-4A64-8FD3-F3EF71472AFE}" destId="{D7BFA274-87DD-46D6-948C-B63893434C54}" srcOrd="0" destOrd="0" presId="urn:microsoft.com/office/officeart/2005/8/layout/arrow2"/>
    <dgm:cxn modelId="{6CE4842A-63F1-4B66-932F-09741E9EEA3A}" type="presParOf" srcId="{5124DFC8-06B9-4224-AE95-59B2412FD795}" destId="{81BCACE3-8256-4424-89AA-C4D276BC0CF0}" srcOrd="0" destOrd="0" presId="urn:microsoft.com/office/officeart/2005/8/layout/arrow2"/>
    <dgm:cxn modelId="{93AF9FEC-A6AD-4D1A-B086-C258D510BF1F}" type="presParOf" srcId="{5124DFC8-06B9-4224-AE95-59B2412FD795}" destId="{1FA6DA7F-FE20-496F-B307-7AE9CFBE0AEB}" srcOrd="1" destOrd="0" presId="urn:microsoft.com/office/officeart/2005/8/layout/arrow2"/>
    <dgm:cxn modelId="{FDD84D86-49EB-4B48-963D-89A8069238AC}" type="presParOf" srcId="{1FA6DA7F-FE20-496F-B307-7AE9CFBE0AEB}" destId="{9F69A72C-50F5-415F-9E81-AA0E28C5DE9B}" srcOrd="0" destOrd="0" presId="urn:microsoft.com/office/officeart/2005/8/layout/arrow2"/>
    <dgm:cxn modelId="{5EEFCAB6-F0A4-4BEC-B3A8-1487CFD53FA7}" type="presParOf" srcId="{1FA6DA7F-FE20-496F-B307-7AE9CFBE0AEB}" destId="{4F780801-6113-4325-B3E0-18FDF7B4F8B2}" srcOrd="1" destOrd="0" presId="urn:microsoft.com/office/officeart/2005/8/layout/arrow2"/>
    <dgm:cxn modelId="{E560024D-6424-4D9B-BADC-9D6D5042D736}" type="presParOf" srcId="{1FA6DA7F-FE20-496F-B307-7AE9CFBE0AEB}" destId="{324273A0-5E05-4038-B0FE-000F3F4EF57F}" srcOrd="2" destOrd="0" presId="urn:microsoft.com/office/officeart/2005/8/layout/arrow2"/>
    <dgm:cxn modelId="{77793714-1047-4F36-A0A2-ABCD47148322}" type="presParOf" srcId="{1FA6DA7F-FE20-496F-B307-7AE9CFBE0AEB}" destId="{12EB2DA2-74AF-46A4-9A5E-C190D3903D15}" srcOrd="3" destOrd="0" presId="urn:microsoft.com/office/officeart/2005/8/layout/arrow2"/>
    <dgm:cxn modelId="{6E19E357-1873-43CC-8EBF-C805862F16B1}" type="presParOf" srcId="{1FA6DA7F-FE20-496F-B307-7AE9CFBE0AEB}" destId="{F36CD71A-4020-4DEF-9BAC-F8E126DF892C}" srcOrd="4" destOrd="0" presId="urn:microsoft.com/office/officeart/2005/8/layout/arrow2"/>
    <dgm:cxn modelId="{5144F376-C25D-46B6-91C9-637A8CAFF8C5}" type="presParOf" srcId="{1FA6DA7F-FE20-496F-B307-7AE9CFBE0AEB}" destId="{2CCC032E-5B30-44E1-86BC-A69CE94CAE49}" srcOrd="5" destOrd="0" presId="urn:microsoft.com/office/officeart/2005/8/layout/arrow2"/>
    <dgm:cxn modelId="{E8F25A2B-C143-4BE9-AF29-4C70294186D2}" type="presParOf" srcId="{1FA6DA7F-FE20-496F-B307-7AE9CFBE0AEB}" destId="{5AA2FDFB-BAF4-4A33-8CB9-3C8327498FDD}" srcOrd="6" destOrd="0" presId="urn:microsoft.com/office/officeart/2005/8/layout/arrow2"/>
    <dgm:cxn modelId="{083E1134-5CED-4625-919B-974DB890EFCF}" type="presParOf" srcId="{1FA6DA7F-FE20-496F-B307-7AE9CFBE0AEB}" destId="{A19B8ED6-3BCE-41AD-8BDB-E1E080AB6826}" srcOrd="7" destOrd="0" presId="urn:microsoft.com/office/officeart/2005/8/layout/arrow2"/>
    <dgm:cxn modelId="{6CE933F1-7DCF-4CDB-A566-04998E041461}" type="presParOf" srcId="{1FA6DA7F-FE20-496F-B307-7AE9CFBE0AEB}" destId="{0A376B4E-EC13-4145-BF0F-87EECA3856C8}" srcOrd="8" destOrd="0" presId="urn:microsoft.com/office/officeart/2005/8/layout/arrow2"/>
    <dgm:cxn modelId="{1A81B7C5-6055-4A3C-B8E7-4675AA4ED20D}" type="presParOf" srcId="{1FA6DA7F-FE20-496F-B307-7AE9CFBE0AEB}" destId="{D7BFA274-87DD-46D6-948C-B63893434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CACE3-8256-4424-89AA-C4D276BC0CF0}">
      <dsp:nvSpPr>
        <dsp:cNvPr id="0" name=""/>
        <dsp:cNvSpPr/>
      </dsp:nvSpPr>
      <dsp:spPr>
        <a:xfrm>
          <a:off x="-119688" y="290365"/>
          <a:ext cx="3839748" cy="234026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9A72C-50F5-415F-9E81-AA0E28C5DE9B}">
      <dsp:nvSpPr>
        <dsp:cNvPr id="0" name=""/>
        <dsp:cNvSpPr/>
      </dsp:nvSpPr>
      <dsp:spPr>
        <a:xfrm>
          <a:off x="0" y="2404915"/>
          <a:ext cx="86121" cy="861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80801-6113-4325-B3E0-18FDF7B4F8B2}">
      <dsp:nvSpPr>
        <dsp:cNvPr id="0" name=""/>
        <dsp:cNvSpPr/>
      </dsp:nvSpPr>
      <dsp:spPr>
        <a:xfrm>
          <a:off x="0" y="2511031"/>
          <a:ext cx="534983" cy="18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634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Поиск проектной идеи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511031"/>
        <a:ext cx="534983" cy="188126"/>
      </dsp:txXfrm>
    </dsp:sp>
    <dsp:sp modelId="{324273A0-5E05-4038-B0FE-000F3F4EF57F}">
      <dsp:nvSpPr>
        <dsp:cNvPr id="0" name=""/>
        <dsp:cNvSpPr/>
      </dsp:nvSpPr>
      <dsp:spPr>
        <a:xfrm>
          <a:off x="232413" y="2015480"/>
          <a:ext cx="134798" cy="1347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B2DA2-74AF-46A4-9A5E-C190D3903D15}">
      <dsp:nvSpPr>
        <dsp:cNvPr id="0" name=""/>
        <dsp:cNvSpPr/>
      </dsp:nvSpPr>
      <dsp:spPr>
        <a:xfrm>
          <a:off x="191346" y="2221214"/>
          <a:ext cx="1138125" cy="216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27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Обсуждение и выбор инициативного проекта для ППМИ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346" y="2221214"/>
        <a:ext cx="1138125" cy="216941"/>
      </dsp:txXfrm>
    </dsp:sp>
    <dsp:sp modelId="{F36CD71A-4020-4DEF-9BAC-F8E126DF892C}">
      <dsp:nvSpPr>
        <dsp:cNvPr id="0" name=""/>
        <dsp:cNvSpPr/>
      </dsp:nvSpPr>
      <dsp:spPr>
        <a:xfrm>
          <a:off x="681762" y="1626045"/>
          <a:ext cx="179731" cy="179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C032E-5B30-44E1-86BC-A69CE94CAE49}">
      <dsp:nvSpPr>
        <dsp:cNvPr id="0" name=""/>
        <dsp:cNvSpPr/>
      </dsp:nvSpPr>
      <dsp:spPr>
        <a:xfrm>
          <a:off x="538074" y="1840849"/>
          <a:ext cx="1255975" cy="396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36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Внесение ИП в местную администрацию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8074" y="1840849"/>
        <a:ext cx="1255975" cy="396132"/>
      </dsp:txXfrm>
    </dsp:sp>
    <dsp:sp modelId="{5AA2FDFB-BAF4-4A33-8CB9-3C8327498FDD}">
      <dsp:nvSpPr>
        <dsp:cNvPr id="0" name=""/>
        <dsp:cNvSpPr/>
      </dsp:nvSpPr>
      <dsp:spPr>
        <a:xfrm>
          <a:off x="1100612" y="1293381"/>
          <a:ext cx="232153" cy="2321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B8ED6-3BCE-41AD-8BDB-E1E080AB6826}">
      <dsp:nvSpPr>
        <dsp:cNvPr id="0" name=""/>
        <dsp:cNvSpPr/>
      </dsp:nvSpPr>
      <dsp:spPr>
        <a:xfrm>
          <a:off x="1003924" y="1575896"/>
          <a:ext cx="1199074" cy="258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013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Подготовка конкурсной документации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3924" y="1575896"/>
        <a:ext cx="1199074" cy="258543"/>
      </dsp:txXfrm>
    </dsp:sp>
    <dsp:sp modelId="{0A376B4E-EC13-4145-BF0F-87EECA3856C8}">
      <dsp:nvSpPr>
        <dsp:cNvPr id="0" name=""/>
        <dsp:cNvSpPr/>
      </dsp:nvSpPr>
      <dsp:spPr>
        <a:xfrm>
          <a:off x="1616743" y="1035330"/>
          <a:ext cx="295808" cy="2958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FA274-87DD-46D6-948C-B63893434C54}">
      <dsp:nvSpPr>
        <dsp:cNvPr id="0" name=""/>
        <dsp:cNvSpPr/>
      </dsp:nvSpPr>
      <dsp:spPr>
        <a:xfrm>
          <a:off x="1413481" y="1326477"/>
          <a:ext cx="1352475" cy="242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743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Оценка ИП на региональном конкурсе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13481" y="1326477"/>
        <a:ext cx="1352475" cy="242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3316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7" y="0"/>
            <a:ext cx="2918830" cy="493316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r">
              <a:defRPr sz="1200"/>
            </a:lvl1pPr>
          </a:lstStyle>
          <a:p>
            <a:fld id="{A3CD6310-DEC0-40C4-AB34-83375507152B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8" rIns="90735" bIns="4536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0735" tIns="45368" rIns="90735" bIns="4536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1285"/>
            <a:ext cx="2918830" cy="493316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7" y="9371285"/>
            <a:ext cx="2918830" cy="493316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r">
              <a:defRPr sz="1200"/>
            </a:lvl1pPr>
          </a:lstStyle>
          <a:p>
            <a:fld id="{1D639EAD-8471-4F3A-B1DF-0AA166C7E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30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54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98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72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99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0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25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35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000">
              <a:srgbClr val="7D8496"/>
            </a:gs>
            <a:gs pos="0">
              <a:schemeClr val="bg1"/>
            </a:gs>
            <a:gs pos="0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CDC2B-B933-427C-BFAB-7E9DD3E579D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53FD-4567-4975-B9A2-12E1027980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Участие в конкурсном отборе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проводимом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рамках реализации мероприятий подпрограммы «Поддержка местных инициатив»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программы Красноярского края «Содействие развитию местного самоуправления»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304618"/>
              </p:ext>
            </p:extLst>
          </p:nvPr>
        </p:nvGraphicFramePr>
        <p:xfrm>
          <a:off x="35496" y="818688"/>
          <a:ext cx="374441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3143793"/>
            <a:ext cx="2319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1</a:t>
            </a:r>
            <a:endParaRPr lang="ru-RU" sz="1000" dirty="0"/>
          </a:p>
        </p:txBody>
      </p:sp>
      <p:sp>
        <p:nvSpPr>
          <p:cNvPr id="6" name="Овал 5"/>
          <p:cNvSpPr/>
          <p:nvPr/>
        </p:nvSpPr>
        <p:spPr>
          <a:xfrm>
            <a:off x="2843808" y="1440374"/>
            <a:ext cx="576064" cy="562258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Овал 6"/>
          <p:cNvSpPr/>
          <p:nvPr/>
        </p:nvSpPr>
        <p:spPr>
          <a:xfrm>
            <a:off x="2195736" y="1641536"/>
            <a:ext cx="432048" cy="37852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03748" y="1936026"/>
            <a:ext cx="16561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Исполнение ИП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1720582"/>
            <a:ext cx="16561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Ввод в эксплуатацию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5193" y="2815914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</a:t>
            </a:r>
            <a:endParaRPr lang="ru-R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25" y="2285800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3</a:t>
            </a:r>
            <a:endParaRPr lang="ru-RU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1133044" y="2118048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4</a:t>
            </a:r>
            <a:endParaRPr lang="ru-RU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1691679" y="1936026"/>
            <a:ext cx="2169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5</a:t>
            </a:r>
            <a:endParaRPr lang="ru-RU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2267744" y="1721503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6</a:t>
            </a:r>
            <a:endParaRPr lang="ru-RU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2987824" y="1599964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7</a:t>
            </a:r>
            <a:endParaRPr lang="ru-RU" sz="9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7784" y="2536230"/>
            <a:ext cx="3024336" cy="8055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обеспечения долговечности инициативного проекта рекомендуется содержание и обслуживание объекта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873521063"/>
              </p:ext>
            </p:extLst>
          </p:nvPr>
        </p:nvGraphicFramePr>
        <p:xfrm>
          <a:off x="6084168" y="3428999"/>
          <a:ext cx="305983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050" name="Picture 2" descr="\\Novoselova\мои документы\бюджет проект 2022-2024\БЮДЖЕТ ДЛЯ ГРАЖДАН\бюджет для граждан варианты\images (1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736" y="847696"/>
            <a:ext cx="2376264" cy="234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5441"/>
              </p:ext>
            </p:extLst>
          </p:nvPr>
        </p:nvGraphicFramePr>
        <p:xfrm>
          <a:off x="79233" y="4239570"/>
          <a:ext cx="5860919" cy="2263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37"/>
                <a:gridCol w="1170292"/>
                <a:gridCol w="1124497"/>
                <a:gridCol w="843372"/>
                <a:gridCol w="1405621"/>
              </a:tblGrid>
              <a:tr h="57591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поселка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краевого бюджета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Северо-Енисейского района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граждан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источники (юридические лица и индивидуальные предприниматели)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9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гп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Северо-Енисейский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858,8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110,6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Тея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295,2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Брянка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251,6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Вангаш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574,2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Вельмо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Новая Калами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639,8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815,5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265,6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438,3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292080" y="3953443"/>
            <a:ext cx="12961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6547" y="3522556"/>
            <a:ext cx="535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Участие Северо-Енисейского района в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инициативных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проектов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в рамках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реализации мероприятий подпрограммы «Поддержка местных инициатив» государственной программы Красноярского края «Содействие развитию местного самоуправления»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676" y="1028796"/>
            <a:ext cx="3015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Этапы реализации инициативных проектов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65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Участие в конкурсном отборе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проводимом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рамках реализации мероприятий подпрограммы «Поддержка местных инициатив»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программы Красноярского края «Содействие развитию местного самоуправления»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3848" y="2492896"/>
            <a:ext cx="288032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Условия для получения межбюджетного трансферта для реализации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инициативного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проекта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3848" y="4971636"/>
            <a:ext cx="3016888" cy="18863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реализации инициативных проектов: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 объекты коммунальной инфраструктуры и внешнего благоустройства;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 объекты культуры;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-объекты, используемые для проведения общественных, культурно-массовых и спортивных мероприятий (площади, парки, места отдыха);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-объекты для обеспечения первичных мер пожарной безопасности;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-основные средства (машины, оборудование).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44208" y="4509120"/>
            <a:ext cx="2620625" cy="2144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Обязательные условия: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 собственности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Северо-Енисейский либо </a:t>
            </a: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 оперативного управления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муниципального учреждения на имущество, подлежащее реконструкции, проведению ремонта или </a:t>
            </a: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правоустанавливающие документы на земельный участок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используемый для реализации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инициативного проекта.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237" y="4581128"/>
            <a:ext cx="283583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Финансовое обеспечение реализации ИП: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 более 85 % - межбюджетный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трансферт;</a:t>
            </a:r>
            <a:endParaRPr lang="ru-RU" sz="1000" dirty="0"/>
          </a:p>
          <a:p>
            <a:pPr lvl="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менее 5 %; - местный бюджет 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 менее 3 % - население;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 менее 7 % - иные источники (местный бюджет, население, юридические лица и индивидуальные предприниматели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394626"/>
              </p:ext>
            </p:extLst>
          </p:nvPr>
        </p:nvGraphicFramePr>
        <p:xfrm>
          <a:off x="755576" y="670664"/>
          <a:ext cx="7488834" cy="16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454"/>
                <a:gridCol w="1442244"/>
                <a:gridCol w="1062706"/>
                <a:gridCol w="1290430"/>
              </a:tblGrid>
              <a:tr h="312760"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135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краевого бюджета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4815,5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135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бюджета Северо-Енисейского района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822,0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27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граждан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265,6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27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источники (юридические лица и индивидуальные предприниматели)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438,3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H="1">
            <a:off x="2699792" y="3717032"/>
            <a:ext cx="1528431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>
            <a:off x="4644008" y="3717032"/>
            <a:ext cx="0" cy="1254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220072" y="3717032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145382" y="2348880"/>
            <a:ext cx="2554410" cy="1995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Инициаторы проекта:</a:t>
            </a: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    Инициативная группа – граждане не менее 5 человек, достигшие возраста 16 лет, проживающие на территории МО;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Органы ТОС;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Староста сельского населенного пункта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\\Novoselova\мои документы\бюджет проект 2022-2024\БЮДЖЕТ ДЛЯ ГРАЖДАН\бюджет для граждан варианты\d87dcca902b12927d548e5e5eb2f3d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277" y="2773990"/>
            <a:ext cx="2316485" cy="173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17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352" y="44624"/>
            <a:ext cx="8229600" cy="504056"/>
          </a:xfrm>
        </p:spPr>
        <p:txBody>
          <a:bodyPr>
            <a:no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Финансовое обеспечение мероприятий, имеющих приоритетное значение для жителей Северо-Енисейского района по решению вопросов местного значения или иных вопросов, право решения которых предоставлено органам местного самоуправления муниципального района (инициативных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проектов) в 2022 году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8118" y="571876"/>
            <a:ext cx="3708413" cy="4088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местного самоуправления»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48118" y="1074512"/>
            <a:ext cx="3708413" cy="4112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Подпрограмма 5. «Поддержка местных инициатив»</a:t>
            </a:r>
          </a:p>
        </p:txBody>
      </p:sp>
      <p:sp>
        <p:nvSpPr>
          <p:cNvPr id="17" name="Прямоугольник 16"/>
          <p:cNvSpPr/>
          <p:nvPr/>
        </p:nvSpPr>
        <p:spPr>
          <a:xfrm rot="10800000" flipH="1" flipV="1">
            <a:off x="35496" y="1778999"/>
            <a:ext cx="4680520" cy="50343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Инициативные проекты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 бюджета  Северо-Енисейского района –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10 413,8 тыс. рублей;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граждан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286,3 тыс. рублей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Веселая карусель» (п.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Вангаш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ул. Студенческая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830,9 тыс. рублей;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«Благоустройство территории ТОС «Тарасовский» (п. Тея, ул. 50 лет Октября, д. 12Б и 12В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140,1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«Безопасный двор» (гп Северо-Енисейский, ул. Донского, д. 33А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1 092,9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«Площадка для выгула собак» (гп Северо-Енисейский, ул. Ленина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1 695,6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«Цветущий палисадник» (гп Северо-Енисейский, ул. Донского, д. 45А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340,0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«Любимый двор» (гп Северо-Енисейский, ул. Ленина, д. 21 и д. 23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340,1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«Детская игровая площадка «Наша мечта» (гп Северо-Енисейский, ул. Геологическая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1 681,8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«Безопасный тротуар» (гп Северо-Енисейский, от ул. 40 лет Победы, д. 10 до ул. капитана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Тибекина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д. 3А)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2 524,3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«Красивый двор» (гп Северо-Енисейский, ул. Донского, 14А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340,1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«Наш зеленый двор» (гп Северо-Енисейский, ул. Донского, д. 20Б и 20В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304,1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FontTx/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«Цветочная фантазия» (гп Северо-Енисейский, ул. Нагорная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380,4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228600" indent="-228600" algn="ctr"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«Наш палисад» (гп Северо-Енисейский, ул. Ленина,  д. 3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524,9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 algn="ctr"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«Благоустройство – путь к здоровью» (гп Северо-Енисейский, ул. Октябрьская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504,9 тыс. рублей.</a:t>
            </a:r>
          </a:p>
          <a:p>
            <a:pPr lvl="0" algn="ctr"/>
            <a:endParaRPr lang="ru-RU" sz="1200" dirty="0" smtClean="0">
              <a:solidFill>
                <a:schemeClr val="tx1"/>
              </a:solidFill>
            </a:endParaRPr>
          </a:p>
          <a:p>
            <a:pPr lvl="0" algn="ctr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4482436" y="980728"/>
            <a:ext cx="0" cy="1942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635896" y="147115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50052" y="1759191"/>
            <a:ext cx="4176464" cy="33980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Инициативные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проекты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Межбюджетный трансферт– 4 815,5 тыс. рублей;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 бюджета  Северо-Енисейского района –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822,0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граждан –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265,6 тыс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юридических лиц – 438,3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>
              <a:buAutoNum type="arabicParenR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Обустройство спортивной площадки «Спортивный дворик в гп Северо-Енисейский» гп. Северо-Енисейский – 2 212,9 тыс. рублей;</a:t>
            </a:r>
          </a:p>
          <a:p>
            <a:pPr marL="228600" indent="-228600" algn="ctr">
              <a:buAutoNum type="arabicParenR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Приобретение оборудования для Дома культуры п. Тея Северо-Енисейского района – 1 579,5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pPr marL="228600" indent="-228600" algn="ctr">
              <a:buFontTx/>
              <a:buAutoNum type="arabicParenR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Благоустройство детской игровой площадки «Солнышко»  п. Новая Калами –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752,7 тыс. рублей;</a:t>
            </a:r>
          </a:p>
          <a:p>
            <a:pPr marL="228600" indent="-228600" algn="ctr">
              <a:buFontTx/>
              <a:buAutoNum type="arabicParenR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«Звуки музыки» п.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Брянка – 298,1 тыс. рублей;</a:t>
            </a:r>
          </a:p>
          <a:p>
            <a:pPr marL="228600" indent="-228600" algn="ctr">
              <a:buAutoNum type="arabicParenR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«Благоустройство территории сельского Дома культуры п. 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Вангаш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Северо-Енисейского района» п. 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Вангаш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1 415,7 тыс. рублей;</a:t>
            </a:r>
          </a:p>
          <a:p>
            <a:pPr marL="228600" indent="-228600" algn="ctr">
              <a:buAutoNum type="arabicParenR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«Приобретение 2-х пожарных мотопомп» п. 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Вельмо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82,5 тыс. рублей.</a:t>
            </a:r>
          </a:p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796136" y="1485769"/>
            <a:ext cx="0" cy="293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052" y="5182846"/>
            <a:ext cx="4176464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8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352" y="260648"/>
            <a:ext cx="8229600" cy="562074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Участие в конкурсном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отборе, проводимого в рамках реализации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мероприятий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рамках подпрограммы «Благоустройство дворовых и общественных территорий муниципальных образований» государственной программы Красноярского края «Содействие органам местного самоуправления в формировании современной городской среды»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2022 году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293693"/>
            <a:ext cx="4032448" cy="7035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«Формирование комфортной городской (сельской) среды Северо-Енисейского района на 2018-2024 годы»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2320549"/>
            <a:ext cx="5184576" cy="7484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Подпрограмма 1. «Формирование комфортной городской (сельской) среды Северо-Енисейского района»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3645024"/>
            <a:ext cx="3744416" cy="25267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Благоустройство </a:t>
            </a: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дворовой территории многоквартирного дома, ул. Ленина, 3, гп 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Северо-Енисейский 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1960,7тыс. рублей </a:t>
            </a:r>
            <a:endParaRPr lang="ru-RU" sz="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из краевого бюджета –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1 668,4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бюджета Северо-Енисейского района – 284,8 тыс. рублей;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граждан – 7,5 тыс. рублей.</a:t>
            </a:r>
          </a:p>
          <a:p>
            <a:pPr marL="285750" indent="-285750" algn="ctr">
              <a:buFontTx/>
              <a:buChar char="-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Асфальтирование дворовой территории и дворового проезда 699,9 кв. м.;</a:t>
            </a:r>
          </a:p>
          <a:p>
            <a:pPr marL="285750" indent="-285750" algn="ctr">
              <a:buFontTx/>
              <a:buChar char="-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Освещение (установка светильников на фасаде дома) 2 шт.;</a:t>
            </a:r>
          </a:p>
          <a:p>
            <a:pPr marL="285750" indent="-285750" algn="ctr">
              <a:buFontTx/>
              <a:buChar char="-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Установка 1-ой урны и 1-ой скамейки;</a:t>
            </a:r>
          </a:p>
          <a:p>
            <a:pPr marL="285750" indent="-285750" algn="ctr">
              <a:buFontTx/>
              <a:buChar char="-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Установка 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мафов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(песочница с навесом и крышкой – 1шт., карусель – 1 шт., качели балансир – 1 шт.)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>
            <a:stCxn id="5" idx="2"/>
            <a:endCxn id="10" idx="0"/>
          </p:cNvCxnSpPr>
          <p:nvPr/>
        </p:nvCxnSpPr>
        <p:spPr>
          <a:xfrm>
            <a:off x="4211960" y="1997253"/>
            <a:ext cx="0" cy="323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699792" y="3123915"/>
            <a:ext cx="0" cy="521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860032" y="3645024"/>
            <a:ext cx="4104457" cy="25267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Благоустройство дворовой территории многоквартирного дома, ул. Донского, 32, гп 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Северо-Енисейский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2 134,7 тыс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рублей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из краевого бюджета – 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1 831,6 тыс. рублей;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бюджета Северо-Енисейского района – 269,2 тыс. рублей;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граждан – 33,9 тыс. рублей.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Асфальтирование дворовой территории и дворового проезда 729 кв. м.;</a:t>
            </a:r>
          </a:p>
          <a:p>
            <a:pPr marL="171450" indent="-171450" algn="ctr">
              <a:buFontTx/>
              <a:buChar char="-"/>
            </a:pP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Освещение (установка светильников на фасаде дома) – 2 шт.;</a:t>
            </a:r>
          </a:p>
          <a:p>
            <a:pPr marL="285750" indent="-285750" algn="ctr">
              <a:buFontTx/>
              <a:buChar char="-"/>
            </a:pP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Установка 4-х урн 5-ти скамеек;</a:t>
            </a:r>
          </a:p>
          <a:p>
            <a:pPr marL="285750" indent="-285750" algn="ctr">
              <a:buFontTx/>
              <a:buChar char="-"/>
            </a:pP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Устройство пешеходной дорожки 119,7 кв. м.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796136" y="3083400"/>
            <a:ext cx="0" cy="561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8948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1169</Words>
  <Application>Microsoft Office PowerPoint</Application>
  <PresentationFormat>Экран (4:3)</PresentationFormat>
  <Paragraphs>158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Участие в конкурсном отборе проводимом в рамках реализации мероприятий подпрограммы «Поддержка местных инициатив»  государственной программы Красноярского края «Содействие развитию местного самоуправления» </vt:lpstr>
      <vt:lpstr>Участие в конкурсном отборе проводимом в рамках реализации мероприятий подпрограммы «Поддержка местных инициатив»  государственной программы Красноярского края «Содействие развитию местного самоуправления» </vt:lpstr>
      <vt:lpstr>Финансовое обеспечение мероприятий, имеющих приоритетное значение для жителей Северо-Енисейского района по решению вопросов местного значения или иных вопросов, право решения которых предоставлено органам местного самоуправления муниципального района (инициативных проектов) в 2022 году</vt:lpstr>
      <vt:lpstr>Участие в конкурсном отборе, проводимого в рамках реализации мероприятий в рамках подпрограммы «Благоустройство дворовых и общественных территорий муниципальных образований» государственной программы Красноярского края «Содействие органам местного самоуправления в формировании современной городской среды» в 2022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User3</dc:creator>
  <cp:lastModifiedBy>User6</cp:lastModifiedBy>
  <cp:revision>309</cp:revision>
  <cp:lastPrinted>2022-05-31T07:47:33Z</cp:lastPrinted>
  <dcterms:created xsi:type="dcterms:W3CDTF">2021-10-25T04:12:17Z</dcterms:created>
  <dcterms:modified xsi:type="dcterms:W3CDTF">2022-05-31T07:55:45Z</dcterms:modified>
</cp:coreProperties>
</file>