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1" r:id="rId1"/>
  </p:sldMasterIdLst>
  <p:notesMasterIdLst>
    <p:notesMasterId r:id="rId63"/>
  </p:notesMasterIdLst>
  <p:handoutMasterIdLst>
    <p:handoutMasterId r:id="rId64"/>
  </p:handoutMasterIdLst>
  <p:sldIdLst>
    <p:sldId id="437" r:id="rId2"/>
    <p:sldId id="259" r:id="rId3"/>
    <p:sldId id="258" r:id="rId4"/>
    <p:sldId id="386" r:id="rId5"/>
    <p:sldId id="448" r:id="rId6"/>
    <p:sldId id="261" r:id="rId7"/>
    <p:sldId id="458" r:id="rId8"/>
    <p:sldId id="263" r:id="rId9"/>
    <p:sldId id="266" r:id="rId10"/>
    <p:sldId id="280" r:id="rId11"/>
    <p:sldId id="445" r:id="rId12"/>
    <p:sldId id="281" r:id="rId13"/>
    <p:sldId id="282" r:id="rId14"/>
    <p:sldId id="287" r:id="rId15"/>
    <p:sldId id="446" r:id="rId16"/>
    <p:sldId id="388" r:id="rId17"/>
    <p:sldId id="390" r:id="rId18"/>
    <p:sldId id="450" r:id="rId19"/>
    <p:sldId id="391" r:id="rId20"/>
    <p:sldId id="451" r:id="rId21"/>
    <p:sldId id="449" r:id="rId22"/>
    <p:sldId id="389" r:id="rId23"/>
    <p:sldId id="392" r:id="rId24"/>
    <p:sldId id="452" r:id="rId25"/>
    <p:sldId id="393" r:id="rId26"/>
    <p:sldId id="415" r:id="rId27"/>
    <p:sldId id="283" r:id="rId28"/>
    <p:sldId id="440" r:id="rId29"/>
    <p:sldId id="441" r:id="rId30"/>
    <p:sldId id="272" r:id="rId31"/>
    <p:sldId id="423" r:id="rId32"/>
    <p:sldId id="486" r:id="rId33"/>
    <p:sldId id="424" r:id="rId34"/>
    <p:sldId id="425" r:id="rId35"/>
    <p:sldId id="426" r:id="rId36"/>
    <p:sldId id="427" r:id="rId37"/>
    <p:sldId id="428" r:id="rId38"/>
    <p:sldId id="429" r:id="rId39"/>
    <p:sldId id="438" r:id="rId40"/>
    <p:sldId id="439" r:id="rId41"/>
    <p:sldId id="419" r:id="rId42"/>
    <p:sldId id="436" r:id="rId43"/>
    <p:sldId id="300" r:id="rId44"/>
    <p:sldId id="297" r:id="rId45"/>
    <p:sldId id="347" r:id="rId46"/>
    <p:sldId id="479" r:id="rId47"/>
    <p:sldId id="478" r:id="rId48"/>
    <p:sldId id="454" r:id="rId49"/>
    <p:sldId id="472" r:id="rId50"/>
    <p:sldId id="460" r:id="rId51"/>
    <p:sldId id="461" r:id="rId52"/>
    <p:sldId id="462" r:id="rId53"/>
    <p:sldId id="481" r:id="rId54"/>
    <p:sldId id="480" r:id="rId55"/>
    <p:sldId id="483" r:id="rId56"/>
    <p:sldId id="482" r:id="rId57"/>
    <p:sldId id="485" r:id="rId58"/>
    <p:sldId id="488" r:id="rId59"/>
    <p:sldId id="475" r:id="rId60"/>
    <p:sldId id="469" r:id="rId61"/>
    <p:sldId id="470" r:id="rId62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6C"/>
    <a:srgbClr val="07A92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0" autoAdjust="0"/>
    <p:restoredTop sz="99621" autoAdjust="0"/>
  </p:normalViewPr>
  <p:slideViewPr>
    <p:cSldViewPr>
      <p:cViewPr>
        <p:scale>
          <a:sx n="100" d="100"/>
          <a:sy n="100" d="100"/>
        </p:scale>
        <p:origin x="-1094" y="6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06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'[Диаграмма в Microsoft Office PowerPoint]Лист1'!$B$1:$I$1</c:f>
              <c:strCach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'[Диаграмма в Microsoft Office PowerPoint]Лист1'!$B$2:$I$2</c:f>
              <c:numCache>
                <c:formatCode>#,##0</c:formatCode>
                <c:ptCount val="8"/>
                <c:pt idx="0">
                  <c:v>66138.8</c:v>
                </c:pt>
                <c:pt idx="1">
                  <c:v>74392.399999999994</c:v>
                </c:pt>
                <c:pt idx="2">
                  <c:v>82255</c:v>
                </c:pt>
                <c:pt idx="3">
                  <c:v>89135</c:v>
                </c:pt>
                <c:pt idx="4">
                  <c:v>91778</c:v>
                </c:pt>
                <c:pt idx="5">
                  <c:v>91076</c:v>
                </c:pt>
                <c:pt idx="6">
                  <c:v>104930</c:v>
                </c:pt>
                <c:pt idx="7">
                  <c:v>107458</c:v>
                </c:pt>
              </c:numCache>
            </c:numRef>
          </c:val>
        </c:ser>
        <c:gapWidth val="75"/>
        <c:overlap val="-25"/>
        <c:axId val="67716992"/>
        <c:axId val="69026560"/>
      </c:barChart>
      <c:catAx>
        <c:axId val="6771699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9026560"/>
        <c:crosses val="autoZero"/>
        <c:auto val="1"/>
        <c:lblAlgn val="ctr"/>
        <c:lblOffset val="100"/>
      </c:catAx>
      <c:valAx>
        <c:axId val="69026560"/>
        <c:scaling>
          <c:orientation val="minMax"/>
        </c:scaling>
        <c:axPos val="l"/>
        <c:majorGridlines/>
        <c:numFmt formatCode="#,##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67716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gradFill flip="none" rotWithShape="1">
      <a:gsLst>
        <a:gs pos="0">
          <a:srgbClr val="FBEAC7">
            <a:alpha val="58000"/>
          </a:srgbClr>
        </a:gs>
        <a:gs pos="17999">
          <a:srgbClr val="FEE7F2"/>
        </a:gs>
        <a:gs pos="36000">
          <a:srgbClr val="FAC77D"/>
        </a:gs>
        <a:gs pos="61000">
          <a:srgbClr val="FBA97D"/>
        </a:gs>
        <a:gs pos="82001">
          <a:srgbClr val="FBD49C"/>
        </a:gs>
        <a:gs pos="100000">
          <a:srgbClr val="FEE7F2"/>
        </a:gs>
      </a:gsLst>
      <a:lin ang="8100000" scaled="1"/>
      <a:tileRect/>
    </a:gradFill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2" b="1">
                <a:latin typeface="Times New Roman" pitchFamily="18" charset="0"/>
                <a:cs typeface="Times New Roman" pitchFamily="18" charset="0"/>
              </a:defRPr>
            </a:pPr>
            <a:r>
              <a:rPr lang="ru-RU" sz="1202" b="1" dirty="0" smtClean="0">
                <a:latin typeface="Times New Roman" pitchFamily="18" charset="0"/>
                <a:cs typeface="Times New Roman" pitchFamily="18" charset="0"/>
              </a:rPr>
              <a:t>Динамика среднемесячной заработной платы, начисленной всем работникам предприятий, организаций  и учреждений района за 2018-2022 годы, тыс.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4853421569475592"/>
          <c:y val="1.4843817611476125E-2"/>
        </c:manualLayout>
      </c:layout>
    </c:title>
    <c:view3D>
      <c:depthPercent val="100"/>
      <c:rAngAx val="1"/>
    </c:view3D>
    <c:floor>
      <c:sp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</c:spPr>
    </c:floor>
    <c:sideWall>
      <c:sp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</c:spPr>
    </c:sideWall>
    <c:backWall>
      <c:sp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0.12344890561962341"/>
          <c:y val="0.19689118294528379"/>
          <c:w val="0.86281590270175168"/>
          <c:h val="0.69644207370398581"/>
        </c:manualLayout>
      </c:layout>
      <c:bar3DChart>
        <c:barDir val="col"/>
        <c:grouping val="stacked"/>
        <c:ser>
          <c:idx val="0"/>
          <c:order val="0"/>
          <c:tx>
            <c:strRef>
              <c:f>'Лист1'!$B$1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2.360464330370713E-2"/>
                  <c:y val="-0.34718727169413138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3EB-494D-A966-D8C92E3D702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8855349893606802E-2"/>
                  <c:y val="-0.34874913782258449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3EB-494D-A966-D8C92E3D702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579020395146271E-2"/>
                  <c:y val="-0.20644600068538269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3EB-494D-A966-D8C92E3D702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305411169603727E-2"/>
                  <c:y val="-0.22876448724595191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3EB-494D-A966-D8C92E3D702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094990576465585E-2"/>
                  <c:y val="-0.28177089282733081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3EB-494D-A966-D8C92E3D702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2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'Лист1'!$A$2:$A$6</c:f>
              <c:strCache>
                <c:ptCount val="5"/>
                <c:pt idx="0">
                  <c:v>2018г</c:v>
                </c:pt>
                <c:pt idx="1">
                  <c:v>2019г</c:v>
                </c:pt>
                <c:pt idx="2">
                  <c:v>2020г</c:v>
                </c:pt>
                <c:pt idx="3">
                  <c:v>2021 г</c:v>
                </c:pt>
                <c:pt idx="4">
                  <c:v>2022 г</c:v>
                </c:pt>
              </c:strCache>
            </c:strRef>
          </c:cat>
          <c:val>
            <c:numRef>
              <c:f>'Лист1'!$B$2:$B$6</c:f>
              <c:numCache>
                <c:formatCode>#,##0.0</c:formatCode>
                <c:ptCount val="5"/>
                <c:pt idx="0">
                  <c:v>91.7</c:v>
                </c:pt>
                <c:pt idx="1">
                  <c:v>91.1</c:v>
                </c:pt>
                <c:pt idx="2">
                  <c:v>104.9</c:v>
                </c:pt>
                <c:pt idx="3">
                  <c:v>107.5</c:v>
                </c:pt>
                <c:pt idx="4">
                  <c:v>114.9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3EB-494D-A966-D8C92E3D7024}"/>
            </c:ext>
          </c:extLst>
        </c:ser>
        <c:shape val="cylinder"/>
        <c:axId val="69069440"/>
        <c:axId val="69599616"/>
        <c:axId val="0"/>
      </c:bar3DChart>
      <c:catAx>
        <c:axId val="690694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2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9599616"/>
        <c:crosses val="autoZero"/>
        <c:auto val="1"/>
        <c:lblAlgn val="ctr"/>
        <c:lblOffset val="100"/>
      </c:catAx>
      <c:valAx>
        <c:axId val="69599616"/>
        <c:scaling>
          <c:orientation val="minMax"/>
          <c:max val="120"/>
          <c:min val="20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2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9069440"/>
        <c:crosses val="autoZero"/>
        <c:crossBetween val="between"/>
        <c:majorUnit val="25"/>
        <c:minorUnit val="25"/>
      </c:valAx>
      <c:spPr>
        <a:noFill/>
        <a:ln w="25439">
          <a:noFill/>
        </a:ln>
      </c:spPr>
    </c:plotArea>
    <c:plotVisOnly val="1"/>
    <c:dispBlanksAs val="gap"/>
  </c:chart>
  <c:spPr>
    <a:gradFill>
      <a:gsLst>
        <a:gs pos="0">
          <a:srgbClr val="FFFFFF"/>
        </a:gs>
        <a:gs pos="7001">
          <a:srgbClr val="E6E6E6"/>
        </a:gs>
        <a:gs pos="32001">
          <a:srgbClr val="7D8496"/>
        </a:gs>
        <a:gs pos="47000">
          <a:srgbClr val="E6E6E6"/>
        </a:gs>
        <a:gs pos="85001">
          <a:srgbClr val="7D8496"/>
        </a:gs>
        <a:gs pos="100000">
          <a:srgbClr val="E6E6E6"/>
        </a:gs>
      </a:gsLst>
      <a:lin ang="5400000" scaled="0"/>
    </a:gradFill>
  </c:spPr>
  <c:txPr>
    <a:bodyPr/>
    <a:lstStyle/>
    <a:p>
      <a:pPr>
        <a:defRPr sz="1803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6.0640587992127522E-2"/>
          <c:y val="1.4756606904788356E-2"/>
          <c:w val="0.93618494089139959"/>
          <c:h val="0.9345797515553827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8100000" scaled="1"/>
              <a:tileRect/>
            </a:gradFill>
          </c:spPr>
          <c:dLbls>
            <c:dLbl>
              <c:idx val="0"/>
              <c:layout>
                <c:manualLayout>
                  <c:x val="3.5486302174450703E-3"/>
                  <c:y val="-4.9895466997581517E-3"/>
                </c:manualLayout>
              </c:layout>
              <c:showVal val="1"/>
            </c:dLbl>
            <c:dLbl>
              <c:idx val="1"/>
              <c:layout>
                <c:manualLayout>
                  <c:x val="1.6528283188638516E-3"/>
                  <c:y val="-0.15863560012976174"/>
                </c:manualLayout>
              </c:layout>
              <c:showVal val="1"/>
            </c:dLbl>
            <c:dLbl>
              <c:idx val="2"/>
              <c:layout>
                <c:manualLayout>
                  <c:x val="3.1494516482295826E-3"/>
                  <c:y val="-4.9219337386285311E-2"/>
                </c:manualLayout>
              </c:layout>
              <c:showVal val="1"/>
            </c:dLbl>
            <c:dLbl>
              <c:idx val="3"/>
              <c:layout>
                <c:manualLayout>
                  <c:x val="6.2527461385067839E-4"/>
                  <c:y val="-0.16311146492463552"/>
                </c:manualLayout>
              </c:layout>
              <c:showVal val="1"/>
            </c:dLbl>
            <c:dLbl>
              <c:idx val="4"/>
              <c:layout>
                <c:manualLayout>
                  <c:x val="3.5472309824221299E-3"/>
                  <c:y val="-5.6196547349072409E-2"/>
                </c:manualLayout>
              </c:layout>
              <c:showVal val="1"/>
            </c:dLbl>
            <c:dLbl>
              <c:idx val="5"/>
              <c:layout>
                <c:manualLayout>
                  <c:x val="-1.5213838775560641E-3"/>
                  <c:y val="-0.17498532821109292"/>
                </c:manualLayout>
              </c:layout>
              <c:showVal val="1"/>
            </c:dLbl>
            <c:dLbl>
              <c:idx val="6"/>
              <c:layout>
                <c:manualLayout>
                  <c:x val="-2.3536327522541852E-3"/>
                  <c:y val="-0.22207249569307988"/>
                </c:manualLayout>
              </c:layout>
              <c:showVal val="1"/>
            </c:dLbl>
            <c:dLbl>
              <c:idx val="7"/>
              <c:layout>
                <c:manualLayout>
                  <c:x val="3.0260837761088019E-3"/>
                  <c:y val="-0.11265892155566525"/>
                </c:manualLayout>
              </c:layout>
              <c:showVal val="1"/>
            </c:dLbl>
            <c:dLbl>
              <c:idx val="8"/>
              <c:layout>
                <c:manualLayout>
                  <c:x val="4.2619982726664862E-4"/>
                  <c:y val="-0.23863711343851207"/>
                </c:manualLayout>
              </c:layout>
              <c:showVal val="1"/>
            </c:dLbl>
            <c:dLbl>
              <c:idx val="9"/>
              <c:layout>
                <c:manualLayout>
                  <c:x val="4.6321452682354762E-3"/>
                  <c:y val="-0.13463628031545641"/>
                </c:manualLayout>
              </c:layout>
              <c:showVal val="1"/>
            </c:dLbl>
            <c:dLbl>
              <c:idx val="10"/>
              <c:layout>
                <c:manualLayout>
                  <c:x val="-5.2327025055864821E-4"/>
                  <c:y val="-0.24028319229243753"/>
                </c:manualLayout>
              </c:layout>
              <c:showVal val="1"/>
            </c:dLbl>
            <c:dLbl>
              <c:idx val="11"/>
              <c:layout>
                <c:manualLayout>
                  <c:x val="3.4192945099762282E-3"/>
                  <c:y val="-0.14397997703361087"/>
                </c:manualLayout>
              </c:layout>
              <c:showVal val="1"/>
            </c:dLbl>
            <c:dLbl>
              <c:idx val="12"/>
              <c:layout>
                <c:manualLayout>
                  <c:x val="1.720399912809959E-3"/>
                  <c:y val="-0.24830418521337649"/>
                </c:manualLayout>
              </c:layout>
              <c:showVal val="1"/>
            </c:dLbl>
            <c:dLbl>
              <c:idx val="13"/>
              <c:layout>
                <c:manualLayout>
                  <c:x val="1.4041596577845606E-3"/>
                  <c:y val="-0.15687086239347434"/>
                </c:manualLayout>
              </c:layout>
              <c:showVal val="1"/>
            </c:dLbl>
            <c:dLbl>
              <c:idx val="14"/>
              <c:layout>
                <c:manualLayout>
                  <c:x val="6.3940807842597031E-4"/>
                  <c:y val="-0.25356735490241916"/>
                </c:manualLayout>
              </c:layout>
              <c:showVal val="1"/>
            </c:dLbl>
            <c:dLbl>
              <c:idx val="15"/>
              <c:layout>
                <c:manualLayout>
                  <c:x val="1.9842017886092253E-3"/>
                  <c:y val="-0.1426224867169579"/>
                </c:manualLayout>
              </c:layout>
              <c:showVal val="1"/>
            </c:dLbl>
            <c:dLbl>
              <c:idx val="16"/>
              <c:layout>
                <c:manualLayout>
                  <c:x val="-2.4383526975827298E-3"/>
                  <c:y val="-0.29724160408902817"/>
                </c:manualLayout>
              </c:layout>
              <c:showVal val="1"/>
            </c:dLbl>
            <c:dLbl>
              <c:idx val="17"/>
              <c:layout>
                <c:manualLayout>
                  <c:x val="4.3813132142184784E-3"/>
                  <c:y val="-0.16980830189956309"/>
                </c:manualLayout>
              </c:layout>
              <c:showVal val="1"/>
            </c:dLbl>
            <c:dLbl>
              <c:idx val="18"/>
              <c:layout>
                <c:manualLayout>
                  <c:x val="-2.6347686322127392E-3"/>
                  <c:y val="-0.31673659576152746"/>
                </c:manualLayout>
              </c:layout>
              <c:showVal val="1"/>
            </c:dLbl>
            <c:dLbl>
              <c:idx val="19"/>
              <c:layout>
                <c:manualLayout>
                  <c:x val="4.4974157166549015E-3"/>
                  <c:y val="-0.19400250634242094"/>
                </c:manualLayout>
              </c:layout>
              <c:showVal val="1"/>
            </c:dLbl>
            <c:dLbl>
              <c:idx val="20"/>
              <c:layout>
                <c:manualLayout>
                  <c:x val="-1.2923583476013888E-3"/>
                  <c:y val="-0.36163463523206424"/>
                </c:manualLayout>
              </c:layout>
              <c:showVal val="1"/>
            </c:dLbl>
            <c:dLbl>
              <c:idx val="21"/>
              <c:layout>
                <c:manualLayout>
                  <c:x val="5.4677165354330712E-3"/>
                  <c:y val="-0.20425625196850392"/>
                </c:manualLayout>
              </c:layout>
              <c:showVal val="1"/>
            </c:dLbl>
            <c:dLbl>
              <c:idx val="22"/>
              <c:layout>
                <c:manualLayout>
                  <c:x val="-1.0028374179855868E-16"/>
                  <c:y val="-0.42560000000000031"/>
                </c:manualLayout>
              </c:layout>
              <c:showVal val="1"/>
            </c:dLbl>
            <c:dLbl>
              <c:idx val="23"/>
              <c:layout>
                <c:manualLayout>
                  <c:x val="4.0941834448994189E-3"/>
                  <c:y val="-0.29127553308329662"/>
                </c:manualLayout>
              </c:layout>
              <c:showVal val="1"/>
            </c:dLbl>
            <c:dLbl>
              <c:idx val="24"/>
              <c:layout>
                <c:manualLayout>
                  <c:x val="2.7517731602879829E-3"/>
                  <c:y val="-0.39527305711776672"/>
                </c:manualLayout>
              </c:layout>
              <c:showVal val="1"/>
            </c:dLbl>
            <c:dLbl>
              <c:idx val="25"/>
              <c:layout>
                <c:manualLayout>
                  <c:x val="2.7517731602879829E-3"/>
                  <c:y val="-0.25613694101231227"/>
                </c:manualLayout>
              </c:layout>
              <c:showVal val="1"/>
            </c:dLbl>
            <c:spPr>
              <a:solidFill>
                <a:srgbClr val="4F81BD">
                  <a:lumMod val="60000"/>
                  <a:lumOff val="40000"/>
                  <a:alpha val="46000"/>
                </a:srgbClr>
              </a:solidFill>
              <a:ln w="12701"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Лист1!$A$2:$A$28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6136</c:v>
                </c:pt>
                <c:pt idx="1">
                  <c:v>13602</c:v>
                </c:pt>
                <c:pt idx="2">
                  <c:v>14636</c:v>
                </c:pt>
                <c:pt idx="3">
                  <c:v>15319</c:v>
                </c:pt>
                <c:pt idx="4">
                  <c:v>16073</c:v>
                </c:pt>
                <c:pt idx="5">
                  <c:v>20591</c:v>
                </c:pt>
                <c:pt idx="6">
                  <c:v>27586</c:v>
                </c:pt>
                <c:pt idx="7">
                  <c:v>29400</c:v>
                </c:pt>
                <c:pt idx="8">
                  <c:v>29661</c:v>
                </c:pt>
                <c:pt idx="9">
                  <c:v>28693</c:v>
                </c:pt>
                <c:pt idx="10">
                  <c:v>30000</c:v>
                </c:pt>
                <c:pt idx="11">
                  <c:v>29649</c:v>
                </c:pt>
                <c:pt idx="12">
                  <c:v>30651</c:v>
                </c:pt>
                <c:pt idx="13">
                  <c:v>31459</c:v>
                </c:pt>
                <c:pt idx="14">
                  <c:v>33247</c:v>
                </c:pt>
                <c:pt idx="15">
                  <c:v>37051</c:v>
                </c:pt>
                <c:pt idx="16">
                  <c:v>41398</c:v>
                </c:pt>
                <c:pt idx="17">
                  <c:v>43183</c:v>
                </c:pt>
                <c:pt idx="18">
                  <c:v>43427</c:v>
                </c:pt>
                <c:pt idx="19">
                  <c:v>45653</c:v>
                </c:pt>
                <c:pt idx="20">
                  <c:v>51492</c:v>
                </c:pt>
                <c:pt idx="21">
                  <c:v>57623</c:v>
                </c:pt>
                <c:pt idx="22">
                  <c:v>61427</c:v>
                </c:pt>
                <c:pt idx="23">
                  <c:v>63501</c:v>
                </c:pt>
                <c:pt idx="24">
                  <c:v>57531</c:v>
                </c:pt>
                <c:pt idx="25">
                  <c:v>53636</c:v>
                </c:pt>
                <c:pt idx="26">
                  <c:v>50082</c:v>
                </c:pt>
              </c:numCache>
            </c:numRef>
          </c:val>
        </c:ser>
        <c:shape val="box"/>
        <c:axId val="121686272"/>
        <c:axId val="121688064"/>
        <c:axId val="0"/>
      </c:bar3DChart>
      <c:catAx>
        <c:axId val="121686272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1688064"/>
        <c:crosses val="autoZero"/>
        <c:auto val="1"/>
        <c:lblAlgn val="ctr"/>
        <c:lblOffset val="100"/>
      </c:catAx>
      <c:valAx>
        <c:axId val="121688064"/>
        <c:scaling>
          <c:orientation val="minMax"/>
        </c:scaling>
        <c:axPos val="l"/>
        <c:majorGridlines/>
        <c:numFmt formatCode="General" sourceLinked="1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21686272"/>
        <c:crosses val="autoZero"/>
        <c:crossBetween val="between"/>
      </c:valAx>
      <c:sp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8100000" scaled="0"/>
          <a:tileRect/>
        </a:gradFill>
        <a:ln w="25401"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/>
      </c:spPr>
    </c:plotArea>
    <c:plotVisOnly val="1"/>
    <c:dispBlanksAs val="gap"/>
  </c:chart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200" dirty="0" smtClean="0">
                <a:solidFill>
                  <a:sysClr val="windowText" lastClr="000000"/>
                </a:solidFill>
              </a:rPr>
              <a:t>Оборот розничной торговли субъектов малого предпринимательства по годам, млн. руб.   </a:t>
            </a:r>
          </a:p>
        </c:rich>
      </c:tx>
      <c:layout>
        <c:manualLayout>
          <c:xMode val="edge"/>
          <c:yMode val="edge"/>
          <c:x val="0.13686111111111121"/>
          <c:y val="6.0469471646007834E-2"/>
        </c:manualLayout>
      </c:layout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5.9596086829698129E-2"/>
          <c:y val="0.22123567474857717"/>
          <c:w val="0.9360340717547655"/>
          <c:h val="0.65781453575865312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оборота организаций малого бизнеса, млн. руб.</c:v>
                </c:pt>
              </c:strCache>
            </c:strRef>
          </c:tx>
          <c:spPr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  <a:tileRect/>
            </a:gradFill>
          </c:spPr>
          <c:dLbls>
            <c:dLbl>
              <c:idx val="0"/>
              <c:layout>
                <c:manualLayout>
                  <c:x val="2.032299154435533E-2"/>
                  <c:y val="-0.24124716207651944"/>
                </c:manualLayout>
              </c:layout>
              <c:showVal val="1"/>
            </c:dLbl>
            <c:dLbl>
              <c:idx val="1"/>
              <c:layout>
                <c:manualLayout>
                  <c:x val="1.0978987535536659E-2"/>
                  <c:y val="-0.20496385909459244"/>
                </c:manualLayout>
              </c:layout>
              <c:showVal val="1"/>
            </c:dLbl>
            <c:dLbl>
              <c:idx val="2"/>
              <c:layout>
                <c:manualLayout>
                  <c:x val="1.3064780278514361E-2"/>
                  <c:y val="-0.23431821646035741"/>
                </c:manualLayout>
              </c:layout>
              <c:showVal val="1"/>
            </c:dLbl>
            <c:dLbl>
              <c:idx val="3"/>
              <c:layout>
                <c:manualLayout>
                  <c:x val="8.7098535190095767E-3"/>
                  <c:y val="-0.26242669533337848"/>
                </c:manualLayout>
              </c:layout>
              <c:showVal val="1"/>
            </c:dLbl>
            <c:dLbl>
              <c:idx val="4"/>
              <c:layout>
                <c:manualLayout>
                  <c:x val="1.0161495772177781E-2"/>
                  <c:y val="-0.26932435359523832"/>
                </c:manualLayout>
              </c:layout>
              <c:showVal val="1"/>
            </c:dLbl>
            <c:dLbl>
              <c:idx val="5"/>
              <c:layout>
                <c:manualLayout>
                  <c:x val="5.0469160104986872E-3"/>
                  <c:y val="-0.33636877047331998"/>
                </c:manualLayout>
              </c:layout>
              <c:showVal val="1"/>
            </c:dLbl>
            <c:dLbl>
              <c:idx val="6"/>
              <c:layout>
                <c:manualLayout>
                  <c:x val="4.166557305336935E-3"/>
                  <c:y val="-0.31559793019630816"/>
                </c:manualLayout>
              </c:layout>
              <c:showVal val="1"/>
            </c:dLbl>
            <c:dLbl>
              <c:idx val="8"/>
              <c:layout>
                <c:manualLayout>
                  <c:x val="0"/>
                  <c:y val="-6.5760007042019133E-2"/>
                </c:manualLayout>
              </c:layout>
              <c:showVal val="1"/>
            </c:dLbl>
            <c:dLbl>
              <c:idx val="9"/>
              <c:layout>
                <c:manualLayout>
                  <c:x val="0"/>
                  <c:y val="2.1920002347338777E-2"/>
                </c:manualLayout>
              </c:layout>
              <c:showVal val="1"/>
            </c:dLbl>
            <c:dLbl>
              <c:idx val="10"/>
              <c:layout>
                <c:manualLayout>
                  <c:x val="2.2691509641122412E-3"/>
                  <c:y val="-3.2880003521008852E-2"/>
                </c:manualLayout>
              </c:layout>
              <c:showVal val="1"/>
            </c:dLbl>
            <c:dLbl>
              <c:idx val="11"/>
              <c:layout>
                <c:manualLayout>
                  <c:x val="4.5383019282244814E-3"/>
                  <c:y val="-6.5760007042019133E-2"/>
                </c:manualLayout>
              </c:layout>
              <c:showVal val="1"/>
            </c:dLbl>
            <c:dLbl>
              <c:idx val="12"/>
              <c:layout>
                <c:manualLayout>
                  <c:x val="2.2691509641122412E-3"/>
                  <c:y val="-0.13152001408403308"/>
                </c:manualLayout>
              </c:layout>
              <c:showVal val="1"/>
            </c:dLbl>
            <c:dLbl>
              <c:idx val="13"/>
              <c:layout>
                <c:manualLayout>
                  <c:x val="4.5383019282245933E-3"/>
                  <c:y val="-5.4800005868347434E-2"/>
                </c:manualLayout>
              </c:layout>
              <c:showVal val="1"/>
            </c:dLbl>
            <c:dLbl>
              <c:idx val="14"/>
              <c:layout>
                <c:manualLayout>
                  <c:x val="2.2691509641122412E-3"/>
                  <c:y val="-0.17901335250327494"/>
                </c:manualLayout>
              </c:layout>
              <c:showVal val="1"/>
            </c:dLbl>
            <c:dLbl>
              <c:idx val="15"/>
              <c:layout>
                <c:manualLayout>
                  <c:x val="4.5383019282244814E-3"/>
                  <c:y val="-0.1096000117366973"/>
                </c:manualLayout>
              </c:layout>
              <c:showVal val="1"/>
            </c:dLbl>
            <c:dLbl>
              <c:idx val="16"/>
              <c:layout>
                <c:manualLayout>
                  <c:x val="4.5383019282244814E-3"/>
                  <c:y val="-0.21554668974883717"/>
                </c:manualLayout>
              </c:layout>
              <c:showVal val="1"/>
            </c:dLbl>
            <c:dLbl>
              <c:idx val="17"/>
              <c:layout>
                <c:manualLayout>
                  <c:x val="2.2691509641122412E-3"/>
                  <c:y val="-0.1424800152577024"/>
                </c:manualLayout>
              </c:layout>
              <c:showVal val="1"/>
            </c:dLbl>
            <c:dLbl>
              <c:idx val="18"/>
              <c:layout>
                <c:manualLayout>
                  <c:x val="4.5383019282244814E-3"/>
                  <c:y val="-0.23381335837161429"/>
                </c:manualLayout>
              </c:layout>
              <c:showVal val="1"/>
            </c:dLbl>
            <c:dLbl>
              <c:idx val="19"/>
              <c:layout>
                <c:manualLayout>
                  <c:x val="-1.0185067526416903E-16"/>
                  <c:y val="-0.33174730906107985"/>
                </c:manualLayout>
              </c:layout>
              <c:showVal val="1"/>
            </c:dLbl>
            <c:spPr>
              <a:solidFill>
                <a:srgbClr val="4BACC6">
                  <a:lumMod val="40000"/>
                  <a:lumOff val="60000"/>
                  <a:alpha val="75000"/>
                </a:srgbClr>
              </a:solidFill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Лист1!$B$2:$B$9</c:f>
              <c:numCache>
                <c:formatCode>0.0</c:formatCode>
                <c:ptCount val="8"/>
                <c:pt idx="0">
                  <c:v>245.9</c:v>
                </c:pt>
                <c:pt idx="1">
                  <c:v>185.4</c:v>
                </c:pt>
                <c:pt idx="2">
                  <c:v>189.1</c:v>
                </c:pt>
                <c:pt idx="3">
                  <c:v>182.3</c:v>
                </c:pt>
                <c:pt idx="4">
                  <c:v>158.69999999999999</c:v>
                </c:pt>
                <c:pt idx="5">
                  <c:v>188.2</c:v>
                </c:pt>
                <c:pt idx="6">
                  <c:v>118.9</c:v>
                </c:pt>
                <c:pt idx="7">
                  <c:v>140.80000000000001</c:v>
                </c:pt>
              </c:numCache>
            </c:numRef>
          </c:val>
        </c:ser>
        <c:shape val="cylinder"/>
        <c:axId val="212669568"/>
        <c:axId val="212671104"/>
        <c:axId val="0"/>
      </c:bar3DChart>
      <c:catAx>
        <c:axId val="212669568"/>
        <c:scaling>
          <c:orientation val="minMax"/>
        </c:scaling>
        <c:axPos val="b"/>
        <c:numFmt formatCode="General" sourceLinked="1"/>
        <c:tickLblPos val="nextTo"/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12671104"/>
        <c:crosses val="autoZero"/>
        <c:auto val="1"/>
        <c:lblAlgn val="ctr"/>
        <c:lblOffset val="100"/>
      </c:catAx>
      <c:valAx>
        <c:axId val="212671104"/>
        <c:scaling>
          <c:orientation val="minMax"/>
        </c:scaling>
        <c:axPos val="l"/>
        <c:majorGridlines/>
        <c:numFmt formatCode="0.0" sourceLinked="1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12669568"/>
        <c:crosses val="autoZero"/>
        <c:crossBetween val="between"/>
      </c:valAx>
      <c:spPr>
        <a:noFill/>
        <a:ln w="25369">
          <a:noFill/>
        </a:ln>
      </c:spPr>
    </c:plotArea>
    <c:plotVisOnly val="1"/>
    <c:dispBlanksAs val="gap"/>
  </c:chart>
  <c:spPr>
    <a:gradFill flip="none" rotWithShape="1">
      <a:gsLst>
        <a:gs pos="0">
          <a:srgbClr val="FBEAC7"/>
        </a:gs>
        <a:gs pos="17999">
          <a:srgbClr val="FEE7F2"/>
        </a:gs>
        <a:gs pos="36000">
          <a:srgbClr val="FAC77D"/>
        </a:gs>
        <a:gs pos="61000">
          <a:srgbClr val="FBA97D"/>
        </a:gs>
        <a:gs pos="82001">
          <a:srgbClr val="FBD49C"/>
        </a:gs>
        <a:gs pos="100000">
          <a:srgbClr val="FEE7F2"/>
        </a:gs>
      </a:gsLst>
      <a:lin ang="18900000" scaled="1"/>
      <a:tileRect/>
    </a:gradFill>
  </c:spPr>
  <c:txPr>
    <a:bodyPr/>
    <a:lstStyle/>
    <a:p>
      <a:pPr>
        <a:defRPr sz="1398" b="0" i="0" u="none" strike="noStrike" baseline="0">
          <a:solidFill>
            <a:srgbClr val="FFFFFF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2"/>
  <c:chart>
    <c:title>
      <c:tx>
        <c:rich>
          <a:bodyPr/>
          <a:lstStyle/>
          <a:p>
            <a:pPr>
              <a:defRPr sz="1300"/>
            </a:pPr>
            <a:r>
              <a:rPr lang="ru-RU" sz="1300"/>
              <a:t>Динамика инвестиций в основной капитал за счет всех источников финансирования </a:t>
            </a:r>
          </a:p>
          <a:p>
            <a:pPr>
              <a:defRPr sz="1300"/>
            </a:pPr>
            <a:r>
              <a:rPr lang="ru-RU" sz="1300"/>
              <a:t>за период с 2016-2022 гг., млн. руб.</a:t>
            </a:r>
          </a:p>
        </c:rich>
      </c:tx>
      <c:layout>
        <c:manualLayout>
          <c:xMode val="edge"/>
          <c:yMode val="edge"/>
          <c:x val="0.15687524203116837"/>
          <c:y val="2.1022290831552878E-2"/>
        </c:manualLayout>
      </c:layout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1"/>
              <c:layout>
                <c:manualLayout>
                  <c:x val="0"/>
                  <c:y val="-6.0767262448117934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8.1023016597490546E-2"/>
                </c:manualLayout>
              </c:layout>
              <c:showVal val="1"/>
            </c:dLbl>
            <c:dLbl>
              <c:idx val="5"/>
              <c:layout>
                <c:manualLayout>
                  <c:x val="5.9304696791897095E-3"/>
                  <c:y val="-5.1613297103031098E-3"/>
                </c:manualLayout>
              </c:layout>
              <c:showVal val="1"/>
            </c:dLbl>
            <c:dLbl>
              <c:idx val="7"/>
              <c:layout>
                <c:manualLayout>
                  <c:x val="2.2876951363421292E-3"/>
                  <c:y val="-5.7391303423222503E-2"/>
                </c:manualLayout>
              </c:layout>
              <c:showVal val="1"/>
            </c:dLbl>
            <c:dLbl>
              <c:idx val="13"/>
              <c:layout>
                <c:manualLayout>
                  <c:x val="8.3881185996597086E-17"/>
                  <c:y val="0.10127877074686413"/>
                </c:manualLayout>
              </c:layout>
              <c:showVal val="1"/>
            </c:dLbl>
            <c:dLbl>
              <c:idx val="14"/>
              <c:layout>
                <c:manualLayout>
                  <c:x val="2.2876951363421292E-3"/>
                  <c:y val="0.14516623807050391"/>
                </c:manualLayout>
              </c:layout>
              <c:showVal val="1"/>
            </c:dLbl>
            <c:dLbl>
              <c:idx val="16"/>
              <c:layout>
                <c:manualLayout>
                  <c:x val="0"/>
                  <c:y val="9.4526852697075114E-2"/>
                </c:manualLayout>
              </c:layout>
              <c:showVal val="1"/>
            </c:dLbl>
            <c:dLbl>
              <c:idx val="18"/>
              <c:layout>
                <c:manualLayout>
                  <c:x val="1.1438475681710856E-2"/>
                  <c:y val="0.17892582831945822"/>
                </c:manualLayout>
              </c:layout>
              <c:showVal val="1"/>
            </c:dLbl>
            <c:dLbl>
              <c:idx val="20"/>
              <c:layout>
                <c:manualLayout>
                  <c:x val="-2.2510821590040362E-3"/>
                  <c:y val="0.20696516196781067"/>
                </c:manualLayout>
              </c:layout>
              <c:showVal val="1"/>
            </c:dLbl>
            <c:dLbl>
              <c:idx val="21"/>
              <c:layout>
                <c:manualLayout>
                  <c:x val="6.7532464770122059E-3"/>
                  <c:y val="0.11318381831881032"/>
                </c:manualLayout>
              </c:layout>
              <c:showVal val="1"/>
            </c:dLbl>
            <c:dLbl>
              <c:idx val="22"/>
              <c:layout>
                <c:manualLayout>
                  <c:x val="1.3506454542766166E-2"/>
                  <c:y val="4.2242771653543933E-2"/>
                </c:manualLayout>
              </c:layout>
              <c:showVal val="1"/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>
                  <c:v>6619</c:v>
                </c:pt>
                <c:pt idx="1">
                  <c:v>18003.599999999897</c:v>
                </c:pt>
                <c:pt idx="2">
                  <c:v>17497.3</c:v>
                </c:pt>
                <c:pt idx="3">
                  <c:v>17356.099999999897</c:v>
                </c:pt>
                <c:pt idx="4">
                  <c:v>25136</c:v>
                </c:pt>
                <c:pt idx="5">
                  <c:v>26289.29</c:v>
                </c:pt>
                <c:pt idx="6">
                  <c:v>20868.5</c:v>
                </c:pt>
              </c:numCache>
            </c:numRef>
          </c:val>
        </c:ser>
        <c:shape val="cone"/>
        <c:axId val="213299584"/>
        <c:axId val="213301120"/>
        <c:axId val="0"/>
      </c:bar3DChart>
      <c:catAx>
        <c:axId val="213299584"/>
        <c:scaling>
          <c:orientation val="minMax"/>
        </c:scaling>
        <c:axPos val="b"/>
        <c:numFmt formatCode="General" sourceLinked="1"/>
        <c:tickLblPos val="nextTo"/>
        <c:crossAx val="213301120"/>
        <c:crosses val="autoZero"/>
        <c:auto val="1"/>
        <c:lblAlgn val="ctr"/>
        <c:lblOffset val="100"/>
      </c:catAx>
      <c:valAx>
        <c:axId val="213301120"/>
        <c:scaling>
          <c:orientation val="minMax"/>
        </c:scaling>
        <c:axPos val="l"/>
        <c:majorGridlines/>
        <c:numFmt formatCode="0.0" sourceLinked="1"/>
        <c:tickLblPos val="nextTo"/>
        <c:crossAx val="213299584"/>
        <c:crosses val="autoZero"/>
        <c:crossBetween val="between"/>
      </c:valAx>
      <c:spPr>
        <a:solidFill>
          <a:schemeClr val="accent4">
            <a:lumMod val="60000"/>
            <a:lumOff val="40000"/>
          </a:schemeClr>
        </a:solidFill>
        <a:ln w="25404">
          <a:noFill/>
        </a:ln>
      </c:spPr>
    </c:plotArea>
    <c:plotVisOnly val="1"/>
    <c:dispBlanksAs val="gap"/>
  </c:chart>
  <c:spPr>
    <a:solidFill>
      <a:srgbClr val="8064A2">
        <a:lumMod val="60000"/>
        <a:lumOff val="40000"/>
      </a:srgbClr>
    </a:solidFill>
  </c:spPr>
  <c:txPr>
    <a:bodyPr/>
    <a:lstStyle/>
    <a:p>
      <a:pPr>
        <a:defRPr sz="900">
          <a:solidFill>
            <a:schemeClr val="tx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FC1E6-060E-4739-B630-B305DCF3234E}" type="doc">
      <dgm:prSet loTypeId="urn:microsoft.com/office/officeart/2005/8/layout/radial1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F79124-1D7A-4B76-BE93-9E2AE1C6A8BF}">
      <dgm:prSet phldrT="[Текст]" custT="1"/>
      <dgm:spPr/>
      <dgm:t>
        <a:bodyPr/>
        <a:lstStyle/>
        <a:p>
          <a:r>
            <a:rPr lang="ru-RU" sz="1400" b="1" u="sng" dirty="0" smtClean="0">
              <a:effectLst/>
              <a:latin typeface="Times New Roman" pitchFamily="18" charset="0"/>
              <a:cs typeface="Times New Roman" pitchFamily="18" charset="0"/>
            </a:rPr>
            <a:t>Структура отгруженных товаров собственного производства, выполненных работ  и услуг по отраслям экономики, в %</a:t>
          </a:r>
          <a:endParaRPr lang="ru-RU" sz="1400" b="1" u="sng" dirty="0">
            <a:effectLst/>
          </a:endParaRPr>
        </a:p>
      </dgm:t>
    </dgm:pt>
    <dgm:pt modelId="{ED8E7C2D-506F-4411-BD9E-1D7E0AC5E51A}" type="parTrans" cxnId="{F70123DA-C033-4F63-9FED-FEBBCE140ED8}">
      <dgm:prSet/>
      <dgm:spPr/>
      <dgm:t>
        <a:bodyPr/>
        <a:lstStyle/>
        <a:p>
          <a:endParaRPr lang="ru-RU"/>
        </a:p>
      </dgm:t>
    </dgm:pt>
    <dgm:pt modelId="{11EC909D-CC12-42E9-897E-17511D7D38BD}" type="sibTrans" cxnId="{F70123DA-C033-4F63-9FED-FEBBCE140ED8}">
      <dgm:prSet/>
      <dgm:spPr/>
      <dgm:t>
        <a:bodyPr/>
        <a:lstStyle/>
        <a:p>
          <a:endParaRPr lang="ru-RU"/>
        </a:p>
      </dgm:t>
    </dgm:pt>
    <dgm:pt modelId="{E9E99BC9-3D72-44F1-86C4-D790D0838376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Добыча полезных ископаемых</a:t>
          </a:r>
        </a:p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98,5 %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AC68A0-AB85-4E20-AC71-71A0EAB5F79E}" type="parTrans" cxnId="{00901395-24ED-496E-9A56-93244458ABB0}">
      <dgm:prSet/>
      <dgm:spPr/>
      <dgm:t>
        <a:bodyPr/>
        <a:lstStyle/>
        <a:p>
          <a:endParaRPr lang="ru-RU" dirty="0"/>
        </a:p>
      </dgm:t>
    </dgm:pt>
    <dgm:pt modelId="{3052B7D1-E494-46DC-B27E-5D869F51A3C1}" type="sibTrans" cxnId="{00901395-24ED-496E-9A56-93244458ABB0}">
      <dgm:prSet/>
      <dgm:spPr/>
      <dgm:t>
        <a:bodyPr/>
        <a:lstStyle/>
        <a:p>
          <a:endParaRPr lang="ru-RU"/>
        </a:p>
      </dgm:t>
    </dgm:pt>
    <dgm:pt modelId="{A8FEBC1F-6717-415E-8A7E-A019ACED58E0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Обрабатывающие производства</a:t>
          </a:r>
        </a:p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0,08 %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27AF13-B8A0-4AB9-9DC8-C0CA13498097}" type="parTrans" cxnId="{6A1729C0-2FB7-4D79-9896-32738446F6EC}">
      <dgm:prSet/>
      <dgm:spPr/>
      <dgm:t>
        <a:bodyPr/>
        <a:lstStyle/>
        <a:p>
          <a:endParaRPr lang="ru-RU" dirty="0"/>
        </a:p>
      </dgm:t>
    </dgm:pt>
    <dgm:pt modelId="{D90D4C2D-1F28-430B-8437-B27179EAAD05}" type="sibTrans" cxnId="{6A1729C0-2FB7-4D79-9896-32738446F6EC}">
      <dgm:prSet/>
      <dgm:spPr/>
      <dgm:t>
        <a:bodyPr/>
        <a:lstStyle/>
        <a:p>
          <a:endParaRPr lang="ru-RU"/>
        </a:p>
      </dgm:t>
    </dgm:pt>
    <dgm:pt modelId="{A4338245-ACDB-4684-B824-684527DBBBA1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Прочие</a:t>
          </a:r>
        </a:p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0,17 %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34359F-7361-4FB1-A084-A56794F4A28D}" type="parTrans" cxnId="{B2FD9C7E-D2AC-4D74-B243-40C5A8BC5794}">
      <dgm:prSet/>
      <dgm:spPr/>
      <dgm:t>
        <a:bodyPr/>
        <a:lstStyle/>
        <a:p>
          <a:endParaRPr lang="ru-RU" dirty="0"/>
        </a:p>
      </dgm:t>
    </dgm:pt>
    <dgm:pt modelId="{89A37D28-9045-4711-884A-131F0D621B8F}" type="sibTrans" cxnId="{B2FD9C7E-D2AC-4D74-B243-40C5A8BC5794}">
      <dgm:prSet/>
      <dgm:spPr/>
      <dgm:t>
        <a:bodyPr/>
        <a:lstStyle/>
        <a:p>
          <a:endParaRPr lang="ru-RU"/>
        </a:p>
      </dgm:t>
    </dgm:pt>
    <dgm:pt modelId="{F324154D-F78C-4F84-93E7-25E6A7DD5E84}">
      <dgm:prSet phldrT="[Текст]" custT="1"/>
      <dgm:spPr/>
      <dgm:t>
        <a:bodyPr/>
        <a:lstStyle/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Транспорт и связь</a:t>
          </a:r>
        </a:p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0,6 %</a:t>
          </a:r>
          <a:endParaRPr lang="ru-RU" sz="1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4F5C66-605C-4BE2-8335-2A96E5B7282C}" type="parTrans" cxnId="{4B0AF395-4D3B-4F96-9B05-A19E03E3D44C}">
      <dgm:prSet/>
      <dgm:spPr/>
      <dgm:t>
        <a:bodyPr/>
        <a:lstStyle/>
        <a:p>
          <a:endParaRPr lang="ru-RU" dirty="0"/>
        </a:p>
      </dgm:t>
    </dgm:pt>
    <dgm:pt modelId="{01132E60-AA52-43F6-8DC7-444E92EB6C94}" type="sibTrans" cxnId="{4B0AF395-4D3B-4F96-9B05-A19E03E3D44C}">
      <dgm:prSet/>
      <dgm:spPr/>
      <dgm:t>
        <a:bodyPr/>
        <a:lstStyle/>
        <a:p>
          <a:endParaRPr lang="ru-RU"/>
        </a:p>
      </dgm:t>
    </dgm:pt>
    <dgm:pt modelId="{1306BAA2-ED7A-428C-B808-6386F803857B}">
      <dgm:prSet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Производство и распределение энергетических ресурсов</a:t>
          </a:r>
        </a:p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0,05%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E56B72-D99A-43A3-AA1C-F26806C22F2C}" type="parTrans" cxnId="{EFBC7345-907E-4557-B056-E088A6068608}">
      <dgm:prSet/>
      <dgm:spPr/>
      <dgm:t>
        <a:bodyPr/>
        <a:lstStyle/>
        <a:p>
          <a:endParaRPr lang="ru-RU" dirty="0"/>
        </a:p>
      </dgm:t>
    </dgm:pt>
    <dgm:pt modelId="{E10FA0EA-C8E0-4A84-AEED-73E26C6ADBC1}" type="sibTrans" cxnId="{EFBC7345-907E-4557-B056-E088A6068608}">
      <dgm:prSet/>
      <dgm:spPr/>
      <dgm:t>
        <a:bodyPr/>
        <a:lstStyle/>
        <a:p>
          <a:endParaRPr lang="ru-RU"/>
        </a:p>
      </dgm:t>
    </dgm:pt>
    <dgm:pt modelId="{694B174F-052A-46AB-8B46-BBE2057051A3}">
      <dgm:prSet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Строительство</a:t>
          </a:r>
        </a:p>
        <a:p>
          <a:r>
            <a:rPr lang="ru-RU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0,6 %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535DE4-0EE9-4916-9744-AEBBAD4AA25A}" type="parTrans" cxnId="{7C08FAC4-F025-464F-A009-79635806A5DD}">
      <dgm:prSet/>
      <dgm:spPr/>
      <dgm:t>
        <a:bodyPr/>
        <a:lstStyle/>
        <a:p>
          <a:endParaRPr lang="ru-RU" dirty="0"/>
        </a:p>
      </dgm:t>
    </dgm:pt>
    <dgm:pt modelId="{B2FE13C8-6706-4E16-920A-21385BA2F532}" type="sibTrans" cxnId="{7C08FAC4-F025-464F-A009-79635806A5DD}">
      <dgm:prSet/>
      <dgm:spPr/>
      <dgm:t>
        <a:bodyPr/>
        <a:lstStyle/>
        <a:p>
          <a:endParaRPr lang="ru-RU"/>
        </a:p>
      </dgm:t>
    </dgm:pt>
    <dgm:pt modelId="{1EE572AF-BFBA-44A1-9D41-3220F4BD5F52}" type="pres">
      <dgm:prSet presAssocID="{499FC1E6-060E-4739-B630-B305DCF3234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169232-D6CD-43EB-AD79-D2D18AAAD512}" type="pres">
      <dgm:prSet presAssocID="{FDF79124-1D7A-4B76-BE93-9E2AE1C6A8BF}" presName="centerShape" presStyleLbl="node0" presStyleIdx="0" presStyleCnt="1" custScaleX="151919" custScaleY="141998"/>
      <dgm:spPr/>
      <dgm:t>
        <a:bodyPr/>
        <a:lstStyle/>
        <a:p>
          <a:endParaRPr lang="ru-RU"/>
        </a:p>
      </dgm:t>
    </dgm:pt>
    <dgm:pt modelId="{C2CD5156-E6CC-4DD7-8DCA-F8FB381B3A16}" type="pres">
      <dgm:prSet presAssocID="{38AC68A0-AB85-4E20-AC71-71A0EAB5F79E}" presName="Name9" presStyleLbl="parChTrans1D2" presStyleIdx="0" presStyleCnt="6"/>
      <dgm:spPr/>
      <dgm:t>
        <a:bodyPr/>
        <a:lstStyle/>
        <a:p>
          <a:endParaRPr lang="ru-RU"/>
        </a:p>
      </dgm:t>
    </dgm:pt>
    <dgm:pt modelId="{843B3E76-1B78-4D1F-B043-1F3CF16FF35B}" type="pres">
      <dgm:prSet presAssocID="{38AC68A0-AB85-4E20-AC71-71A0EAB5F79E}" presName="connTx" presStyleLbl="parChTrans1D2" presStyleIdx="0" presStyleCnt="6"/>
      <dgm:spPr/>
      <dgm:t>
        <a:bodyPr/>
        <a:lstStyle/>
        <a:p>
          <a:endParaRPr lang="ru-RU"/>
        </a:p>
      </dgm:t>
    </dgm:pt>
    <dgm:pt modelId="{8DE33A7B-9953-46A5-9FD5-C4837686493E}" type="pres">
      <dgm:prSet presAssocID="{E9E99BC9-3D72-44F1-86C4-D790D0838376}" presName="node" presStyleLbl="node1" presStyleIdx="0" presStyleCnt="6" custScaleX="112155" custScaleY="112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E43DB-634F-4DEB-9D50-E45914FF1188}" type="pres">
      <dgm:prSet presAssocID="{0AE56B72-D99A-43A3-AA1C-F26806C22F2C}" presName="Name9" presStyleLbl="parChTrans1D2" presStyleIdx="1" presStyleCnt="6"/>
      <dgm:spPr/>
      <dgm:t>
        <a:bodyPr/>
        <a:lstStyle/>
        <a:p>
          <a:endParaRPr lang="ru-RU"/>
        </a:p>
      </dgm:t>
    </dgm:pt>
    <dgm:pt modelId="{D30C24E8-CBA8-47CC-9CCA-A4066670640A}" type="pres">
      <dgm:prSet presAssocID="{0AE56B72-D99A-43A3-AA1C-F26806C22F2C}" presName="connTx" presStyleLbl="parChTrans1D2" presStyleIdx="1" presStyleCnt="6"/>
      <dgm:spPr/>
      <dgm:t>
        <a:bodyPr/>
        <a:lstStyle/>
        <a:p>
          <a:endParaRPr lang="ru-RU"/>
        </a:p>
      </dgm:t>
    </dgm:pt>
    <dgm:pt modelId="{5157FF1B-E713-4B1A-A40B-16D6D6A44591}" type="pres">
      <dgm:prSet presAssocID="{1306BAA2-ED7A-428C-B808-6386F803857B}" presName="node" presStyleLbl="node1" presStyleIdx="1" presStyleCnt="6" custScaleX="112566" custScaleY="112566" custRadScaleRad="112490" custRadScaleInc="1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D0068-B480-4D84-A447-86C651C42CEF}" type="pres">
      <dgm:prSet presAssocID="{7227AF13-B8A0-4AB9-9DC8-C0CA13498097}" presName="Name9" presStyleLbl="parChTrans1D2" presStyleIdx="2" presStyleCnt="6"/>
      <dgm:spPr/>
      <dgm:t>
        <a:bodyPr/>
        <a:lstStyle/>
        <a:p>
          <a:endParaRPr lang="ru-RU"/>
        </a:p>
      </dgm:t>
    </dgm:pt>
    <dgm:pt modelId="{28BE1E42-4251-4194-A005-9878F68B2B4B}" type="pres">
      <dgm:prSet presAssocID="{7227AF13-B8A0-4AB9-9DC8-C0CA13498097}" presName="connTx" presStyleLbl="parChTrans1D2" presStyleIdx="2" presStyleCnt="6"/>
      <dgm:spPr/>
      <dgm:t>
        <a:bodyPr/>
        <a:lstStyle/>
        <a:p>
          <a:endParaRPr lang="ru-RU"/>
        </a:p>
      </dgm:t>
    </dgm:pt>
    <dgm:pt modelId="{88533722-ACC7-4786-ABE9-A55EF4F30063}" type="pres">
      <dgm:prSet presAssocID="{A8FEBC1F-6717-415E-8A7E-A019ACED58E0}" presName="node" presStyleLbl="node1" presStyleIdx="2" presStyleCnt="6" custScaleX="114145" custScaleY="114145" custRadScaleRad="118843" custRadScaleInc="-2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B0020-2980-42BB-8C3B-DC189D6C3A7F}" type="pres">
      <dgm:prSet presAssocID="{B4535DE4-0EE9-4916-9744-AEBBAD4AA25A}" presName="Name9" presStyleLbl="parChTrans1D2" presStyleIdx="3" presStyleCnt="6"/>
      <dgm:spPr/>
      <dgm:t>
        <a:bodyPr/>
        <a:lstStyle/>
        <a:p>
          <a:endParaRPr lang="ru-RU"/>
        </a:p>
      </dgm:t>
    </dgm:pt>
    <dgm:pt modelId="{1A823EFE-1C3D-47E6-AC64-824F9A655D3B}" type="pres">
      <dgm:prSet presAssocID="{B4535DE4-0EE9-4916-9744-AEBBAD4AA25A}" presName="connTx" presStyleLbl="parChTrans1D2" presStyleIdx="3" presStyleCnt="6"/>
      <dgm:spPr/>
      <dgm:t>
        <a:bodyPr/>
        <a:lstStyle/>
        <a:p>
          <a:endParaRPr lang="ru-RU"/>
        </a:p>
      </dgm:t>
    </dgm:pt>
    <dgm:pt modelId="{193CB88E-D3D8-4BDB-8B99-616381A286E5}" type="pres">
      <dgm:prSet presAssocID="{694B174F-052A-46AB-8B46-BBE2057051A3}" presName="node" presStyleLbl="node1" presStyleIdx="3" presStyleCnt="6" custScaleX="112155" custScaleY="107752" custRadScaleRad="119991" custRadScaleInc="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D4C99-B6FA-4623-8233-E3051BC3C397}" type="pres">
      <dgm:prSet presAssocID="{5434359F-7361-4FB1-A084-A56794F4A28D}" presName="Name9" presStyleLbl="parChTrans1D2" presStyleIdx="4" presStyleCnt="6"/>
      <dgm:spPr/>
      <dgm:t>
        <a:bodyPr/>
        <a:lstStyle/>
        <a:p>
          <a:endParaRPr lang="ru-RU"/>
        </a:p>
      </dgm:t>
    </dgm:pt>
    <dgm:pt modelId="{147D92EF-404A-43D4-B77D-B0472931F085}" type="pres">
      <dgm:prSet presAssocID="{5434359F-7361-4FB1-A084-A56794F4A28D}" presName="connTx" presStyleLbl="parChTrans1D2" presStyleIdx="4" presStyleCnt="6"/>
      <dgm:spPr/>
      <dgm:t>
        <a:bodyPr/>
        <a:lstStyle/>
        <a:p>
          <a:endParaRPr lang="ru-RU"/>
        </a:p>
      </dgm:t>
    </dgm:pt>
    <dgm:pt modelId="{D3297DDD-AC52-4C0B-A043-105A900310C3}" type="pres">
      <dgm:prSet presAssocID="{A4338245-ACDB-4684-B824-684527DBBBA1}" presName="node" presStyleLbl="node1" presStyleIdx="4" presStyleCnt="6" custScaleX="114632" custScaleY="114632" custRadScaleRad="113504" custRadScaleInc="-2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87458-DB01-4022-8C45-6A01B6A5AAC4}" type="pres">
      <dgm:prSet presAssocID="{564F5C66-605C-4BE2-8335-2A96E5B7282C}" presName="Name9" presStyleLbl="parChTrans1D2" presStyleIdx="5" presStyleCnt="6"/>
      <dgm:spPr/>
      <dgm:t>
        <a:bodyPr/>
        <a:lstStyle/>
        <a:p>
          <a:endParaRPr lang="ru-RU"/>
        </a:p>
      </dgm:t>
    </dgm:pt>
    <dgm:pt modelId="{EAA12417-F6B8-4FF6-B34E-AC0CB79F8A75}" type="pres">
      <dgm:prSet presAssocID="{564F5C66-605C-4BE2-8335-2A96E5B7282C}" presName="connTx" presStyleLbl="parChTrans1D2" presStyleIdx="5" presStyleCnt="6"/>
      <dgm:spPr/>
      <dgm:t>
        <a:bodyPr/>
        <a:lstStyle/>
        <a:p>
          <a:endParaRPr lang="ru-RU"/>
        </a:p>
      </dgm:t>
    </dgm:pt>
    <dgm:pt modelId="{62D01341-23AB-45D6-A885-8C54D73518A9}" type="pres">
      <dgm:prSet presAssocID="{F324154D-F78C-4F84-93E7-25E6A7DD5E84}" presName="node" presStyleLbl="node1" presStyleIdx="5" presStyleCnt="6" custScaleX="114213" custScaleY="114213" custRadScaleRad="119088" custRadScaleInc="5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E85F8E-527E-4BAB-87EF-A63580004985}" type="presOf" srcId="{38AC68A0-AB85-4E20-AC71-71A0EAB5F79E}" destId="{C2CD5156-E6CC-4DD7-8DCA-F8FB381B3A16}" srcOrd="0" destOrd="0" presId="urn:microsoft.com/office/officeart/2005/8/layout/radial1"/>
    <dgm:cxn modelId="{99D0955E-0F88-4184-AA18-EB045B2BD27D}" type="presOf" srcId="{499FC1E6-060E-4739-B630-B305DCF3234E}" destId="{1EE572AF-BFBA-44A1-9D41-3220F4BD5F52}" srcOrd="0" destOrd="0" presId="urn:microsoft.com/office/officeart/2005/8/layout/radial1"/>
    <dgm:cxn modelId="{F847C094-E355-4E18-8CC1-0343AD9657F8}" type="presOf" srcId="{A8FEBC1F-6717-415E-8A7E-A019ACED58E0}" destId="{88533722-ACC7-4786-ABE9-A55EF4F30063}" srcOrd="0" destOrd="0" presId="urn:microsoft.com/office/officeart/2005/8/layout/radial1"/>
    <dgm:cxn modelId="{0F8F2032-6839-41DA-8482-33B7A7865022}" type="presOf" srcId="{0AE56B72-D99A-43A3-AA1C-F26806C22F2C}" destId="{D30C24E8-CBA8-47CC-9CCA-A4066670640A}" srcOrd="1" destOrd="0" presId="urn:microsoft.com/office/officeart/2005/8/layout/radial1"/>
    <dgm:cxn modelId="{4B0AF395-4D3B-4F96-9B05-A19E03E3D44C}" srcId="{FDF79124-1D7A-4B76-BE93-9E2AE1C6A8BF}" destId="{F324154D-F78C-4F84-93E7-25E6A7DD5E84}" srcOrd="5" destOrd="0" parTransId="{564F5C66-605C-4BE2-8335-2A96E5B7282C}" sibTransId="{01132E60-AA52-43F6-8DC7-444E92EB6C94}"/>
    <dgm:cxn modelId="{8F56CAE4-6AF4-4027-8469-6C9C91C32C8E}" type="presOf" srcId="{1306BAA2-ED7A-428C-B808-6386F803857B}" destId="{5157FF1B-E713-4B1A-A40B-16D6D6A44591}" srcOrd="0" destOrd="0" presId="urn:microsoft.com/office/officeart/2005/8/layout/radial1"/>
    <dgm:cxn modelId="{00901395-24ED-496E-9A56-93244458ABB0}" srcId="{FDF79124-1D7A-4B76-BE93-9E2AE1C6A8BF}" destId="{E9E99BC9-3D72-44F1-86C4-D790D0838376}" srcOrd="0" destOrd="0" parTransId="{38AC68A0-AB85-4E20-AC71-71A0EAB5F79E}" sibTransId="{3052B7D1-E494-46DC-B27E-5D869F51A3C1}"/>
    <dgm:cxn modelId="{C0F953F4-A154-48E0-A2E8-6A9B31B34B22}" type="presOf" srcId="{B4535DE4-0EE9-4916-9744-AEBBAD4AA25A}" destId="{066B0020-2980-42BB-8C3B-DC189D6C3A7F}" srcOrd="0" destOrd="0" presId="urn:microsoft.com/office/officeart/2005/8/layout/radial1"/>
    <dgm:cxn modelId="{483F01F4-A954-490A-9840-93D034CF8F9B}" type="presOf" srcId="{F324154D-F78C-4F84-93E7-25E6A7DD5E84}" destId="{62D01341-23AB-45D6-A885-8C54D73518A9}" srcOrd="0" destOrd="0" presId="urn:microsoft.com/office/officeart/2005/8/layout/radial1"/>
    <dgm:cxn modelId="{35335553-CB8B-478D-B31C-121AAB1410EA}" type="presOf" srcId="{7227AF13-B8A0-4AB9-9DC8-C0CA13498097}" destId="{28BE1E42-4251-4194-A005-9878F68B2B4B}" srcOrd="1" destOrd="0" presId="urn:microsoft.com/office/officeart/2005/8/layout/radial1"/>
    <dgm:cxn modelId="{432BFE79-1ABA-49BF-8063-521C5107C63F}" type="presOf" srcId="{A4338245-ACDB-4684-B824-684527DBBBA1}" destId="{D3297DDD-AC52-4C0B-A043-105A900310C3}" srcOrd="0" destOrd="0" presId="urn:microsoft.com/office/officeart/2005/8/layout/radial1"/>
    <dgm:cxn modelId="{D9D4C477-0C8B-491C-A983-165A4E24EECF}" type="presOf" srcId="{E9E99BC9-3D72-44F1-86C4-D790D0838376}" destId="{8DE33A7B-9953-46A5-9FD5-C4837686493E}" srcOrd="0" destOrd="0" presId="urn:microsoft.com/office/officeart/2005/8/layout/radial1"/>
    <dgm:cxn modelId="{664E5B4F-0461-41F8-82E1-8546A0900568}" type="presOf" srcId="{5434359F-7361-4FB1-A084-A56794F4A28D}" destId="{147D92EF-404A-43D4-B77D-B0472931F085}" srcOrd="1" destOrd="0" presId="urn:microsoft.com/office/officeart/2005/8/layout/radial1"/>
    <dgm:cxn modelId="{EFBC7345-907E-4557-B056-E088A6068608}" srcId="{FDF79124-1D7A-4B76-BE93-9E2AE1C6A8BF}" destId="{1306BAA2-ED7A-428C-B808-6386F803857B}" srcOrd="1" destOrd="0" parTransId="{0AE56B72-D99A-43A3-AA1C-F26806C22F2C}" sibTransId="{E10FA0EA-C8E0-4A84-AEED-73E26C6ADBC1}"/>
    <dgm:cxn modelId="{93981102-AF9A-4478-AC3B-5E729AD6B6A2}" type="presOf" srcId="{B4535DE4-0EE9-4916-9744-AEBBAD4AA25A}" destId="{1A823EFE-1C3D-47E6-AC64-824F9A655D3B}" srcOrd="1" destOrd="0" presId="urn:microsoft.com/office/officeart/2005/8/layout/radial1"/>
    <dgm:cxn modelId="{4EA83430-9B74-4726-8ED6-8E80B9E114A4}" type="presOf" srcId="{564F5C66-605C-4BE2-8335-2A96E5B7282C}" destId="{B4B87458-DB01-4022-8C45-6A01B6A5AAC4}" srcOrd="0" destOrd="0" presId="urn:microsoft.com/office/officeart/2005/8/layout/radial1"/>
    <dgm:cxn modelId="{B65D50B7-CF79-4BCE-A8A2-FA17A983720C}" type="presOf" srcId="{38AC68A0-AB85-4E20-AC71-71A0EAB5F79E}" destId="{843B3E76-1B78-4D1F-B043-1F3CF16FF35B}" srcOrd="1" destOrd="0" presId="urn:microsoft.com/office/officeart/2005/8/layout/radial1"/>
    <dgm:cxn modelId="{63C03639-8AC7-4F5F-8E3A-8AACDC40EA2A}" type="presOf" srcId="{564F5C66-605C-4BE2-8335-2A96E5B7282C}" destId="{EAA12417-F6B8-4FF6-B34E-AC0CB79F8A75}" srcOrd="1" destOrd="0" presId="urn:microsoft.com/office/officeart/2005/8/layout/radial1"/>
    <dgm:cxn modelId="{65581EB2-08BE-4345-9F36-83A685ED96C7}" type="presOf" srcId="{5434359F-7361-4FB1-A084-A56794F4A28D}" destId="{50BD4C99-B6FA-4623-8233-E3051BC3C397}" srcOrd="0" destOrd="0" presId="urn:microsoft.com/office/officeart/2005/8/layout/radial1"/>
    <dgm:cxn modelId="{92B10C7B-0697-4D76-9183-FB721F053AE0}" type="presOf" srcId="{694B174F-052A-46AB-8B46-BBE2057051A3}" destId="{193CB88E-D3D8-4BDB-8B99-616381A286E5}" srcOrd="0" destOrd="0" presId="urn:microsoft.com/office/officeart/2005/8/layout/radial1"/>
    <dgm:cxn modelId="{2AECA998-52B2-490A-941D-D68125C94983}" type="presOf" srcId="{FDF79124-1D7A-4B76-BE93-9E2AE1C6A8BF}" destId="{4F169232-D6CD-43EB-AD79-D2D18AAAD512}" srcOrd="0" destOrd="0" presId="urn:microsoft.com/office/officeart/2005/8/layout/radial1"/>
    <dgm:cxn modelId="{7C08FAC4-F025-464F-A009-79635806A5DD}" srcId="{FDF79124-1D7A-4B76-BE93-9E2AE1C6A8BF}" destId="{694B174F-052A-46AB-8B46-BBE2057051A3}" srcOrd="3" destOrd="0" parTransId="{B4535DE4-0EE9-4916-9744-AEBBAD4AA25A}" sibTransId="{B2FE13C8-6706-4E16-920A-21385BA2F532}"/>
    <dgm:cxn modelId="{F70123DA-C033-4F63-9FED-FEBBCE140ED8}" srcId="{499FC1E6-060E-4739-B630-B305DCF3234E}" destId="{FDF79124-1D7A-4B76-BE93-9E2AE1C6A8BF}" srcOrd="0" destOrd="0" parTransId="{ED8E7C2D-506F-4411-BD9E-1D7E0AC5E51A}" sibTransId="{11EC909D-CC12-42E9-897E-17511D7D38BD}"/>
    <dgm:cxn modelId="{B2FD9C7E-D2AC-4D74-B243-40C5A8BC5794}" srcId="{FDF79124-1D7A-4B76-BE93-9E2AE1C6A8BF}" destId="{A4338245-ACDB-4684-B824-684527DBBBA1}" srcOrd="4" destOrd="0" parTransId="{5434359F-7361-4FB1-A084-A56794F4A28D}" sibTransId="{89A37D28-9045-4711-884A-131F0D621B8F}"/>
    <dgm:cxn modelId="{6C98CA6C-2025-423B-A1C4-2BAFAE8837DB}" type="presOf" srcId="{0AE56B72-D99A-43A3-AA1C-F26806C22F2C}" destId="{BBBE43DB-634F-4DEB-9D50-E45914FF1188}" srcOrd="0" destOrd="0" presId="urn:microsoft.com/office/officeart/2005/8/layout/radial1"/>
    <dgm:cxn modelId="{C22619DE-210B-4B7F-B90E-5BDA80310A68}" type="presOf" srcId="{7227AF13-B8A0-4AB9-9DC8-C0CA13498097}" destId="{8A0D0068-B480-4D84-A447-86C651C42CEF}" srcOrd="0" destOrd="0" presId="urn:microsoft.com/office/officeart/2005/8/layout/radial1"/>
    <dgm:cxn modelId="{6A1729C0-2FB7-4D79-9896-32738446F6EC}" srcId="{FDF79124-1D7A-4B76-BE93-9E2AE1C6A8BF}" destId="{A8FEBC1F-6717-415E-8A7E-A019ACED58E0}" srcOrd="2" destOrd="0" parTransId="{7227AF13-B8A0-4AB9-9DC8-C0CA13498097}" sibTransId="{D90D4C2D-1F28-430B-8437-B27179EAAD05}"/>
    <dgm:cxn modelId="{15CB678F-5021-4A0D-8BD2-5DFBB39B8938}" type="presParOf" srcId="{1EE572AF-BFBA-44A1-9D41-3220F4BD5F52}" destId="{4F169232-D6CD-43EB-AD79-D2D18AAAD512}" srcOrd="0" destOrd="0" presId="urn:microsoft.com/office/officeart/2005/8/layout/radial1"/>
    <dgm:cxn modelId="{51C500D9-4CE8-4D7B-B3A4-543B9A251DF4}" type="presParOf" srcId="{1EE572AF-BFBA-44A1-9D41-3220F4BD5F52}" destId="{C2CD5156-E6CC-4DD7-8DCA-F8FB381B3A16}" srcOrd="1" destOrd="0" presId="urn:microsoft.com/office/officeart/2005/8/layout/radial1"/>
    <dgm:cxn modelId="{6E99D57A-385C-4902-B210-5802E1DCF7A7}" type="presParOf" srcId="{C2CD5156-E6CC-4DD7-8DCA-F8FB381B3A16}" destId="{843B3E76-1B78-4D1F-B043-1F3CF16FF35B}" srcOrd="0" destOrd="0" presId="urn:microsoft.com/office/officeart/2005/8/layout/radial1"/>
    <dgm:cxn modelId="{300D822F-02F0-48E5-B99B-A599D7122E04}" type="presParOf" srcId="{1EE572AF-BFBA-44A1-9D41-3220F4BD5F52}" destId="{8DE33A7B-9953-46A5-9FD5-C4837686493E}" srcOrd="2" destOrd="0" presId="urn:microsoft.com/office/officeart/2005/8/layout/radial1"/>
    <dgm:cxn modelId="{F02721E1-36A2-4A74-9AC2-68CD21D0F49C}" type="presParOf" srcId="{1EE572AF-BFBA-44A1-9D41-3220F4BD5F52}" destId="{BBBE43DB-634F-4DEB-9D50-E45914FF1188}" srcOrd="3" destOrd="0" presId="urn:microsoft.com/office/officeart/2005/8/layout/radial1"/>
    <dgm:cxn modelId="{D5CBD9EA-C501-4364-B801-A054A4740F36}" type="presParOf" srcId="{BBBE43DB-634F-4DEB-9D50-E45914FF1188}" destId="{D30C24E8-CBA8-47CC-9CCA-A4066670640A}" srcOrd="0" destOrd="0" presId="urn:microsoft.com/office/officeart/2005/8/layout/radial1"/>
    <dgm:cxn modelId="{30208EEF-D9E2-4F77-AA83-B4AD95A743A0}" type="presParOf" srcId="{1EE572AF-BFBA-44A1-9D41-3220F4BD5F52}" destId="{5157FF1B-E713-4B1A-A40B-16D6D6A44591}" srcOrd="4" destOrd="0" presId="urn:microsoft.com/office/officeart/2005/8/layout/radial1"/>
    <dgm:cxn modelId="{4FCB3D84-E680-464B-B058-246AA998F351}" type="presParOf" srcId="{1EE572AF-BFBA-44A1-9D41-3220F4BD5F52}" destId="{8A0D0068-B480-4D84-A447-86C651C42CEF}" srcOrd="5" destOrd="0" presId="urn:microsoft.com/office/officeart/2005/8/layout/radial1"/>
    <dgm:cxn modelId="{808D7891-1D6E-4624-8C1F-DAC1D353BE6F}" type="presParOf" srcId="{8A0D0068-B480-4D84-A447-86C651C42CEF}" destId="{28BE1E42-4251-4194-A005-9878F68B2B4B}" srcOrd="0" destOrd="0" presId="urn:microsoft.com/office/officeart/2005/8/layout/radial1"/>
    <dgm:cxn modelId="{396035F0-D297-40EA-BA57-F34A95C129D8}" type="presParOf" srcId="{1EE572AF-BFBA-44A1-9D41-3220F4BD5F52}" destId="{88533722-ACC7-4786-ABE9-A55EF4F30063}" srcOrd="6" destOrd="0" presId="urn:microsoft.com/office/officeart/2005/8/layout/radial1"/>
    <dgm:cxn modelId="{851BCFD1-4ADA-4B8B-8B8C-F3C0AEC1B2C6}" type="presParOf" srcId="{1EE572AF-BFBA-44A1-9D41-3220F4BD5F52}" destId="{066B0020-2980-42BB-8C3B-DC189D6C3A7F}" srcOrd="7" destOrd="0" presId="urn:microsoft.com/office/officeart/2005/8/layout/radial1"/>
    <dgm:cxn modelId="{F0F3BAF6-8462-499E-AB60-B87452B419D0}" type="presParOf" srcId="{066B0020-2980-42BB-8C3B-DC189D6C3A7F}" destId="{1A823EFE-1C3D-47E6-AC64-824F9A655D3B}" srcOrd="0" destOrd="0" presId="urn:microsoft.com/office/officeart/2005/8/layout/radial1"/>
    <dgm:cxn modelId="{E31A1D3E-0558-4CA3-82BD-825783DEC08F}" type="presParOf" srcId="{1EE572AF-BFBA-44A1-9D41-3220F4BD5F52}" destId="{193CB88E-D3D8-4BDB-8B99-616381A286E5}" srcOrd="8" destOrd="0" presId="urn:microsoft.com/office/officeart/2005/8/layout/radial1"/>
    <dgm:cxn modelId="{77FD9A36-496A-476F-B43B-2AB64281B0B9}" type="presParOf" srcId="{1EE572AF-BFBA-44A1-9D41-3220F4BD5F52}" destId="{50BD4C99-B6FA-4623-8233-E3051BC3C397}" srcOrd="9" destOrd="0" presId="urn:microsoft.com/office/officeart/2005/8/layout/radial1"/>
    <dgm:cxn modelId="{7EDE4D68-D81E-4990-B946-A15AC6DC622A}" type="presParOf" srcId="{50BD4C99-B6FA-4623-8233-E3051BC3C397}" destId="{147D92EF-404A-43D4-B77D-B0472931F085}" srcOrd="0" destOrd="0" presId="urn:microsoft.com/office/officeart/2005/8/layout/radial1"/>
    <dgm:cxn modelId="{7AFC6C2B-3739-420C-98D4-F427197132A6}" type="presParOf" srcId="{1EE572AF-BFBA-44A1-9D41-3220F4BD5F52}" destId="{D3297DDD-AC52-4C0B-A043-105A900310C3}" srcOrd="10" destOrd="0" presId="urn:microsoft.com/office/officeart/2005/8/layout/radial1"/>
    <dgm:cxn modelId="{1C1C299A-4C33-4416-8525-E644B312FBCB}" type="presParOf" srcId="{1EE572AF-BFBA-44A1-9D41-3220F4BD5F52}" destId="{B4B87458-DB01-4022-8C45-6A01B6A5AAC4}" srcOrd="11" destOrd="0" presId="urn:microsoft.com/office/officeart/2005/8/layout/radial1"/>
    <dgm:cxn modelId="{7CBF0C8E-68EB-4C01-A188-BFC22EF49040}" type="presParOf" srcId="{B4B87458-DB01-4022-8C45-6A01B6A5AAC4}" destId="{EAA12417-F6B8-4FF6-B34E-AC0CB79F8A75}" srcOrd="0" destOrd="0" presId="urn:microsoft.com/office/officeart/2005/8/layout/radial1"/>
    <dgm:cxn modelId="{24A8BC56-8D32-4F68-AC85-9AE56F4C59D4}" type="presParOf" srcId="{1EE572AF-BFBA-44A1-9D41-3220F4BD5F52}" destId="{62D01341-23AB-45D6-A885-8C54D73518A9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r>
              <a:rPr lang="ru-RU"/>
              <a:t>Инвестиционный паспорт. Северо-Енисейский район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4CB1230-FE5F-48E8-A87E-7CE880331DBD}" type="datetimeFigureOut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A134642-7746-4D9C-A1AC-3724E4C06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Инвестиционный паспорт. Северо-Енисейский район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4490E5-31F8-4A97-973A-5C20F5450558}" type="datetimeFigureOut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DF1D2C-5E37-42F9-9916-E9419DC6A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44510A-CED1-4C94-963D-349E80BCFF4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Инвестиционный паспорт. Северо-Енисейский район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Инвестиционный паспорт. Северо-Енисейский район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10957C-4939-4007-ADA1-FCE535683FE4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Инвестиционный паспорт. Северо-Енисейский район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56EBC6-5152-43DA-B7E1-55ACB47B386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Инвестиционный паспорт. Северо-Енисейский район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1D05D5-C563-423C-B4A1-93DEDB9A2CE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3ECE9D-1C72-4DAB-BDEA-47B38E5DD423}" type="slidenum">
              <a:rPr lang="ru-RU"/>
              <a:pPr>
                <a:defRPr/>
              </a:pPr>
              <a:t>31</a:t>
            </a:fld>
            <a:endParaRPr lang="ru-RU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3ECE9D-1C72-4DAB-BDEA-47B38E5DD423}" type="slidenum">
              <a:rPr lang="ru-RU"/>
              <a:pPr>
                <a:defRPr/>
              </a:pPr>
              <a:t>32</a:t>
            </a:fld>
            <a:endParaRPr lang="ru-RU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8311D-2859-4F71-8DD8-0D06AD09FB83}" type="slidenum">
              <a:rPr lang="ru-RU"/>
              <a:pPr>
                <a:defRPr/>
              </a:pPr>
              <a:t>33</a:t>
            </a:fld>
            <a:endParaRPr lang="ru-RU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06E538-1A2E-4801-90D4-D057B189323A}" type="slidenum">
              <a:rPr lang="ru-RU"/>
              <a:pPr>
                <a:defRPr/>
              </a:pPr>
              <a:t>34</a:t>
            </a:fld>
            <a:endParaRPr lang="ru-RU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6014B2-67A6-4FD2-B3A5-1D2C2E64D81A}" type="slidenum">
              <a:rPr lang="ru-RU"/>
              <a:pPr>
                <a:defRPr/>
              </a:pPr>
              <a:t>35</a:t>
            </a:fld>
            <a:endParaRPr lang="ru-RU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94DEB-8180-4445-BD46-2670C8F9004D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33942-B88D-497D-9CC5-1F3AA12CF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0F3C5-11F9-4E3B-98F6-327186F666D4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34A58-72D5-47E7-B24C-E57CE58B7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7B07C-7A1B-49C9-A972-A90EDFD20B15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C514F-B240-481C-8601-7F51B8D64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8F1FD-8A6F-454E-870E-6A739F4C2E8B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B0F3A-0A15-4A3E-9158-A24104C8F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17C4-4C8C-40BD-9B15-CECE7DC84935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DA282-120D-4035-A162-3832264B1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23EB4-F4D0-4AD2-8D7E-F9674378AAEE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0F9EE-7714-407C-9D01-1D4817180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1D201-95F1-4EE6-B851-CD6FBE7C9A89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BA895-23CF-4AEE-ADDA-9DF568E28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B0040-E9DE-4DBE-9E28-80FD1311DF23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5D994-08C2-4909-A068-D0156EB8B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E54F2-E881-4D9B-BE23-D50933D341C3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5176A-8100-490E-96DB-3BCEB90DE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BC4EC-BD5A-4C00-9AAC-613272371DA1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F67F-4537-45BC-98FD-91FF7340F5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869CC-1AAF-4F2E-98C3-3F5B97A35D8E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0CD05-EC27-48E8-A429-2ABF1DE56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C72610-A8E7-4003-9A0B-E1C775D9B201}" type="datetime1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16AC5A-568B-405D-8EAD-FEC7C71B2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Office_Excel_97-20031.xls"/><Relationship Id="rId3" Type="http://schemas.openxmlformats.org/officeDocument/2006/relationships/image" Target="../media/image1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microsoft.com/office/2007/relationships/diagramDrawing" Target="../diagrams/drawing1.xml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3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2.jpeg"/><Relationship Id="rId9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jpeg"/><Relationship Id="rId4" Type="http://schemas.openxmlformats.org/officeDocument/2006/relationships/oleObject" Target="../embeddings/_____Microsoft_Office_Excel_97-20032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jpeg"/><Relationship Id="rId5" Type="http://schemas.openxmlformats.org/officeDocument/2006/relationships/oleObject" Target="../embeddings/_____Microsoft_Office_Excel_97-20033.xls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Microsoft_Office_Excel_97-20034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3.png"/><Relationship Id="rId4" Type="http://schemas.openxmlformats.org/officeDocument/2006/relationships/oleObject" Target="../embeddings/_____Microsoft_Office_Excel_97-20035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hyperlink" Target="mailto:info@agpb24.ru" TargetMode="External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mb24.ru/" TargetMode="External"/><Relationship Id="rId5" Type="http://schemas.openxmlformats.org/officeDocument/2006/relationships/hyperlink" Target="http://www.ved24.info/" TargetMode="External"/><Relationship Id="rId4" Type="http://schemas.openxmlformats.org/officeDocument/2006/relationships/hyperlink" Target="http://www.agpb24.ru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SMA\Desktop\полюс здание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4797152"/>
            <a:ext cx="2915816" cy="2060848"/>
          </a:xfrm>
          <a:prstGeom prst="rect">
            <a:avLst/>
          </a:prstGeom>
          <a:noFill/>
        </p:spPr>
      </p:pic>
      <p:pic>
        <p:nvPicPr>
          <p:cNvPr id="20" name="Picture 6" descr="IMG_65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 bwMode="auto">
          <a:xfrm>
            <a:off x="0" y="3068960"/>
            <a:ext cx="3131840" cy="191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29521" t="12862" r="18506"/>
          <a:stretch>
            <a:fillRect/>
          </a:stretch>
        </p:blipFill>
        <p:spPr bwMode="auto">
          <a:xfrm>
            <a:off x="6012160" y="4869160"/>
            <a:ext cx="3131840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 descr="\\FILES-SERVER\Shares_Folder$\ОТДЕЛ ЭКОНОМИЧЕСКОГО АНАЛИЗА\КОНКУРСЫ\КОНКУРСЫ 2018\Лучшая орг работы с населением\ФОТО\с интернета\IMG_20170106_162645_HDR@2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5975648" y="2996952"/>
            <a:ext cx="3168352" cy="1944216"/>
          </a:xfrm>
          <a:prstGeom prst="rect">
            <a:avLst/>
          </a:prstGeom>
          <a:noFill/>
        </p:spPr>
      </p:pic>
      <p:pic>
        <p:nvPicPr>
          <p:cNvPr id="18" name="Picture 1" descr="C:\ФОТО\Готово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AutoShape 6" descr="https://im2-tub-ru.yandex.net/i?id=90bb4c73e70d60b76ccd466ecb793dd3&amp;n=33&amp;h=215&amp;w=287"/>
          <p:cNvSpPr>
            <a:spLocks noChangeAspect="1" noChangeArrowheads="1"/>
          </p:cNvSpPr>
          <p:nvPr/>
        </p:nvSpPr>
        <p:spPr bwMode="auto">
          <a:xfrm>
            <a:off x="73025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996952"/>
            <a:ext cx="5472608" cy="1656184"/>
          </a:xfrm>
          <a:solidFill>
            <a:schemeClr val="bg1">
              <a:alpha val="88000"/>
            </a:schemeClr>
          </a:solidFill>
          <a:ln w="1905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soft" dir="t"/>
          </a:scene3d>
          <a:sp3d>
            <a:bevelT/>
            <a:bevelB/>
          </a:sp3d>
        </p:spPr>
        <p:txBody>
          <a:bodyPr rtlCol="0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паспорт </a:t>
            </a:r>
            <a:b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Северо-Енисейского района </a:t>
            </a:r>
            <a:b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2022 год</a:t>
            </a:r>
            <a:endParaRPr lang="ru-RU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Номер слайда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995936" y="6525345"/>
            <a:ext cx="1296144" cy="332656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1"/>
            </a:solidFill>
          </a:ln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2020 год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339752" y="0"/>
            <a:ext cx="4680520" cy="332656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1"/>
            </a:solidFill>
          </a:ln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Администрация Северо-Енисейского района</a:t>
            </a:r>
          </a:p>
        </p:txBody>
      </p:sp>
      <p:pic>
        <p:nvPicPr>
          <p:cNvPr id="17410" name="Picture 2" descr="\\FILES-SERVER\Shares_Folder$\ОТДЕЛ ЭКОНОМИЧЕСКОГО АНАЛИЗА\КОНКУРСЫ\КОНКУРСЫ 2018\Лучшая орг работы с населением\ФОТО\с интернета\IMG_4948_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915816" y="4653136"/>
            <a:ext cx="3096344" cy="2204864"/>
          </a:xfrm>
          <a:prstGeom prst="rect">
            <a:avLst/>
          </a:prstGeom>
          <a:noFill/>
        </p:spPr>
      </p:pic>
      <p:pic>
        <p:nvPicPr>
          <p:cNvPr id="17" name="Picture 2" descr="C:\Users\IRF\Documents\Фото для проектов\2022\Баннер_сайт_синий_м.jpg"/>
          <p:cNvPicPr>
            <a:picLocks noChangeAspect="1" noChangeArrowheads="1"/>
          </p:cNvPicPr>
          <p:nvPr/>
        </p:nvPicPr>
        <p:blipFill>
          <a:blip r:embed="rId8" cstate="print"/>
          <a:srcRect l="35660" r="34673" b="-1864"/>
          <a:stretch>
            <a:fillRect/>
          </a:stretch>
        </p:blipFill>
        <p:spPr bwMode="auto">
          <a:xfrm>
            <a:off x="7058699" y="0"/>
            <a:ext cx="2085301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герб корел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764" y="116632"/>
            <a:ext cx="2057966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Прямоугольник 17"/>
          <p:cNvSpPr>
            <a:spLocks noChangeArrowheads="1"/>
          </p:cNvSpPr>
          <p:nvPr/>
        </p:nvSpPr>
        <p:spPr bwMode="auto">
          <a:xfrm>
            <a:off x="0" y="476250"/>
            <a:ext cx="914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Динамика среднемесячной заработной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платы, начисленной всем работникам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предприятий, организаций и учреждений Северо-Енисейского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района, руб.</a:t>
            </a:r>
            <a:endParaRPr lang="ru-RU" sz="1600" dirty="0">
              <a:latin typeface="Lucida Sans Unicod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6C84DFF8-83F3-4760-AD66-3D13B6A0A6C3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10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323528" y="1268761"/>
          <a:ext cx="849694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Объект 315"/>
          <p:cNvGraphicFramePr/>
          <p:nvPr/>
        </p:nvGraphicFramePr>
        <p:xfrm>
          <a:off x="323528" y="1268760"/>
          <a:ext cx="84969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Содержимое 1"/>
          <p:cNvSpPr>
            <a:spLocks noGrp="1"/>
          </p:cNvSpPr>
          <p:nvPr>
            <p:ph idx="1"/>
          </p:nvPr>
        </p:nvSpPr>
        <p:spPr>
          <a:xfrm>
            <a:off x="395288" y="404813"/>
            <a:ext cx="8280400" cy="431800"/>
          </a:xfrm>
        </p:spPr>
        <p:txBody>
          <a:bodyPr/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Среднемесячная заработная плата работников бюджетной сферы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388" y="836613"/>
          <a:ext cx="8712968" cy="1530346"/>
        </p:xfrm>
        <a:graphic>
          <a:graphicData uri="http://schemas.openxmlformats.org/drawingml/2006/table">
            <a:tbl>
              <a:tblPr/>
              <a:tblGrid>
                <a:gridCol w="2959120"/>
                <a:gridCol w="1232967"/>
                <a:gridCol w="1232967"/>
                <a:gridCol w="1232967"/>
                <a:gridCol w="1068572"/>
                <a:gridCol w="986375"/>
              </a:tblGrid>
              <a:tr h="2057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Среднемесячная заработная плата в сфере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образования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39 741,0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47 466,0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49 289,0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56 178,0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58 222,0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Среднемесячная заработная плата в сфере здравоохранения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6858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53 585,9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6858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53 269,6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66 689,4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65 231,9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77 678,0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Среднемесячная заработная плата в сфере культуры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57 813,0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67 496,2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73 048,0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77 119,0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83 721,0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388" y="2708920"/>
          <a:ext cx="8713091" cy="1702131"/>
        </p:xfrm>
        <a:graphic>
          <a:graphicData uri="http://schemas.openxmlformats.org/drawingml/2006/table">
            <a:tbl>
              <a:tblPr/>
              <a:tblGrid>
                <a:gridCol w="3093696"/>
                <a:gridCol w="1289040"/>
                <a:gridCol w="1289040"/>
                <a:gridCol w="1263476"/>
                <a:gridCol w="832541"/>
                <a:gridCol w="945298"/>
              </a:tblGrid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Среднемесячная заработная плата учителей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50 985,0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60 037,0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69 296,0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77 447,0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79190,0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6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Среднемесячная заработная плата воспитателей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41 965,0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50 740,6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51 026,0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52 956,2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55 084,7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3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Среднемесячная заработная плата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обслуживающего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персонала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24 862,9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32 486,9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34 005,2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37 762,1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40 682,0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4941168"/>
          <a:ext cx="8712968" cy="1493520"/>
        </p:xfrm>
        <a:graphic>
          <a:graphicData uri="http://schemas.openxmlformats.org/drawingml/2006/table">
            <a:tbl>
              <a:tblPr>
                <a:effectLst>
                  <a:outerShdw dist="50800" dir="5400000" sx="132000" sy="132000" algn="ctr" rotWithShape="0">
                    <a:srgbClr val="000000">
                      <a:alpha val="0"/>
                    </a:srgbClr>
                  </a:outerShdw>
                </a:effectLst>
              </a:tblPr>
              <a:tblGrid>
                <a:gridCol w="3095221"/>
                <a:gridCol w="1252827"/>
                <a:gridCol w="1252827"/>
                <a:gridCol w="1240312"/>
                <a:gridCol w="913736"/>
                <a:gridCol w="95804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2022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Среднемесячная заработная плата врачей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98 694,2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103 623,8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127 611,8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126 149,0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144 228,6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Среднемесячная заработная плата среднего медицинского персонала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48 599,6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51 031,6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65 409,7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62 381,0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71 210,6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Среднемесячная заработная плата младшего медицинского персонала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53 232,9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43 470,2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67 424,7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51 643,5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54 576,3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534" name="Rectangle 1"/>
          <p:cNvSpPr>
            <a:spLocks noChangeArrowheads="1"/>
          </p:cNvSpPr>
          <p:nvPr/>
        </p:nvSpPr>
        <p:spPr bwMode="auto">
          <a:xfrm>
            <a:off x="3563938" y="4540250"/>
            <a:ext cx="2087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169988" algn="l"/>
              </a:tabLst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19535" name="Rectangle 1"/>
          <p:cNvSpPr>
            <a:spLocks noChangeArrowheads="1"/>
          </p:cNvSpPr>
          <p:nvPr/>
        </p:nvSpPr>
        <p:spPr bwMode="auto">
          <a:xfrm>
            <a:off x="3419475" y="2349500"/>
            <a:ext cx="2089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169988" algn="l"/>
              </a:tabLst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11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118A1A1A-74ED-414C-8691-9B8D185E5F08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11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3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Кюве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40552" y="620688"/>
            <a:ext cx="2628800" cy="170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7" name="TextBox 23"/>
          <p:cNvSpPr txBox="1">
            <a:spLocks noChangeArrowheads="1"/>
          </p:cNvSpPr>
          <p:nvPr/>
        </p:nvSpPr>
        <p:spPr bwMode="auto">
          <a:xfrm>
            <a:off x="6119664" y="2276872"/>
            <a:ext cx="3024336" cy="738664"/>
          </a:xfrm>
          <a:prstGeom prst="rect">
            <a:avLst/>
          </a:prstGeom>
          <a:noFill/>
          <a:ln w="15875" cmpd="sng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2020-2022 годах наблюдается естественная убыль населения Северо-Енисейского района</a:t>
            </a: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0" y="333375"/>
            <a:ext cx="3563938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Демография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9388" y="1196975"/>
          <a:ext cx="5832648" cy="3420449"/>
        </p:xfrm>
        <a:graphic>
          <a:graphicData uri="http://schemas.openxmlformats.org/drawingml/2006/table">
            <a:tbl>
              <a:tblPr/>
              <a:tblGrid>
                <a:gridCol w="1683985"/>
                <a:gridCol w="692279"/>
                <a:gridCol w="621710"/>
                <a:gridCol w="684231"/>
                <a:gridCol w="684231"/>
                <a:gridCol w="684231"/>
                <a:gridCol w="781981"/>
              </a:tblGrid>
              <a:tr h="4280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Ед. </a:t>
                      </a:r>
                      <a:r>
                        <a:rPr lang="ru-RU" sz="13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изм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0645">
                <a:tc>
                  <a:txBody>
                    <a:bodyPr/>
                    <a:lstStyle/>
                    <a:p>
                      <a:pPr marL="88900" indent="0" algn="l" rtl="0" fontAlgn="b"/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 (среднегодовая)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чел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10 947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10 473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10 131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890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8 572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8561">
                <a:tc>
                  <a:txBody>
                    <a:bodyPr/>
                    <a:lstStyle/>
                    <a:p>
                      <a:pPr marL="88900" indent="0" algn="l" rtl="0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Прибыло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чел. </a:t>
                      </a: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673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383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585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377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514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8000">
                <a:tc>
                  <a:txBody>
                    <a:bodyPr/>
                    <a:lstStyle/>
                    <a:p>
                      <a:pPr marL="88900" indent="0" algn="l" rtl="0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Выбыло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965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1070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589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783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635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0645">
                <a:tc>
                  <a:txBody>
                    <a:bodyPr/>
                    <a:lstStyle/>
                    <a:p>
                      <a:pPr marL="88900" indent="0" algn="l" rtl="0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Миграционный прирост/отток населения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-292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-687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-406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-121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6863">
                <a:tc>
                  <a:txBody>
                    <a:bodyPr/>
                    <a:lstStyle/>
                    <a:p>
                      <a:pPr marL="88900" indent="0" algn="l" rtl="0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Родилось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97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89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83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5061">
                <a:tc>
                  <a:txBody>
                    <a:bodyPr/>
                    <a:lstStyle/>
                    <a:p>
                      <a:pPr marL="88900" indent="0" algn="l" rtl="0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Умерло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137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126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0645">
                <a:tc>
                  <a:txBody>
                    <a:bodyPr/>
                    <a:lstStyle/>
                    <a:p>
                      <a:pPr marL="88900" indent="0" algn="l" rtl="0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Естественный прирост/снижение населения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9" marR="6939" marT="6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-18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-48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-43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560" name="TextBox 12"/>
          <p:cNvSpPr txBox="1">
            <a:spLocks noChangeArrowheads="1"/>
          </p:cNvSpPr>
          <p:nvPr/>
        </p:nvSpPr>
        <p:spPr bwMode="auto">
          <a:xfrm>
            <a:off x="0" y="836613"/>
            <a:ext cx="60848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Динамика численности населения Северо-Енисейского района</a:t>
            </a: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539750" y="4724400"/>
            <a:ext cx="2016125" cy="1485900"/>
          </a:xfrm>
          <a:prstGeom prst="rect">
            <a:avLst/>
          </a:prstGeom>
          <a:noFill/>
          <a:ln w="15875" cmpd="sng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1000 населения рождаемость составляет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4941168"/>
            <a:ext cx="59055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Миграция является важнейшим фактором изменения численности населения  Северо-Енисейского района.  По данным Красноярскстата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на территории Северо-Енисейского района миграционный отток составил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человек.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1D3F0A33-9FFF-40FD-B099-0C5B3C9F44C9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12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https://www.mamapapa.ru/i/roddoma/18/on.jpg"/>
          <p:cNvPicPr/>
          <p:nvPr/>
        </p:nvPicPr>
        <p:blipFill>
          <a:blip r:embed="rId5" cstate="print"/>
          <a:srcRect l="18679" r="2558"/>
          <a:stretch>
            <a:fillRect/>
          </a:stretch>
        </p:blipFill>
        <p:spPr bwMode="auto">
          <a:xfrm>
            <a:off x="6228184" y="332656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https://s12.stc.all.kpcdn.net/share/i/4/1608592/inx960x6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140968"/>
            <a:ext cx="280494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3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9"/>
          <p:cNvSpPr txBox="1">
            <a:spLocks noChangeArrowheads="1"/>
          </p:cNvSpPr>
          <p:nvPr/>
        </p:nvSpPr>
        <p:spPr bwMode="auto">
          <a:xfrm>
            <a:off x="5572125" y="1357313"/>
            <a:ext cx="2786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Lucida Sans Unicode" pitchFamily="34" charset="0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16616" y="692696"/>
            <a:ext cx="2428892" cy="225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0" y="333375"/>
            <a:ext cx="6732588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Численность населения по основным возрастным группам</a:t>
            </a:r>
          </a:p>
        </p:txBody>
      </p:sp>
      <p:sp>
        <p:nvSpPr>
          <p:cNvPr id="14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8CBA3C58-11E4-41C5-B972-BA8978694584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13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ЗВЕНИТ ЗВОНОК ПРОЩАЛЬНЫЙ. ДО СВИДАНИЯ, ШКОЛА!"/>
          <p:cNvPicPr/>
          <p:nvPr/>
        </p:nvPicPr>
        <p:blipFill>
          <a:blip r:embed="rId5" cstate="print"/>
          <a:srcRect l="29644" t="12245" r="3778"/>
          <a:stretch>
            <a:fillRect/>
          </a:stretch>
        </p:blipFill>
        <p:spPr bwMode="auto">
          <a:xfrm>
            <a:off x="179512" y="4581128"/>
            <a:ext cx="2592288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\\FILES-SERVER\Shares_Folder$\ОТДЕЛ ЭКОНОМИЧЕСКОГО АНАЛИЗА\КОНКУРСЫ\КОНКУРСЫ 2018\Лучшая орг работы с населением\ФОТО\СЕМИС Луночкин\9 мая\_MG_6737.JPG"/>
          <p:cNvPicPr/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059832" y="4581128"/>
            <a:ext cx="280831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&#10;"/>
          <p:cNvPicPr/>
          <p:nvPr/>
        </p:nvPicPr>
        <p:blipFill>
          <a:blip r:embed="rId7" cstate="print">
            <a:lum bright="10000"/>
          </a:blip>
          <a:srcRect l="5478" r="14814"/>
          <a:stretch>
            <a:fillRect/>
          </a:stretch>
        </p:blipFill>
        <p:spPr bwMode="auto">
          <a:xfrm>
            <a:off x="6300192" y="1412776"/>
            <a:ext cx="266429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050" name="Диаграмма 5"/>
          <p:cNvGraphicFramePr>
            <a:graphicFrameLocks/>
          </p:cNvGraphicFramePr>
          <p:nvPr/>
        </p:nvGraphicFramePr>
        <p:xfrm>
          <a:off x="0" y="1052513"/>
          <a:ext cx="6165850" cy="3259137"/>
        </p:xfrm>
        <a:graphic>
          <a:graphicData uri="http://schemas.openxmlformats.org/presentationml/2006/ole">
            <p:oleObj spid="_x0000_s2050" name="Worksheet" r:id="rId8" imgW="7277252" imgH="3421456" progId="Excel.Sheet.8">
              <p:embed/>
            </p:oleObj>
          </a:graphicData>
        </a:graphic>
      </p:graphicFrame>
      <p:pic>
        <p:nvPicPr>
          <p:cNvPr id="19" name="Рисунок 18" descr="БИБЛИОТЕКА  БУДУЩЕГО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4077072"/>
            <a:ext cx="288032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stv\Desktop\карь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258858"/>
            <a:ext cx="3995936" cy="2599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Рисунок 3" descr="Соврудник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14459" t="14286" r="44573" b="50000"/>
          <a:stretch>
            <a:fillRect/>
          </a:stretch>
        </p:blipFill>
        <p:spPr bwMode="auto">
          <a:xfrm>
            <a:off x="6090861" y="404665"/>
            <a:ext cx="3053139" cy="179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3014" name="Подзаголовок 2"/>
          <p:cNvSpPr txBox="1">
            <a:spLocks/>
          </p:cNvSpPr>
          <p:nvPr/>
        </p:nvSpPr>
        <p:spPr bwMode="auto">
          <a:xfrm>
            <a:off x="0" y="765175"/>
            <a:ext cx="457200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6838" indent="-4763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96838" indent="-4763" algn="just">
              <a:spcBef>
                <a:spcPts val="600"/>
              </a:spcBef>
              <a:buClr>
                <a:schemeClr val="accent1"/>
              </a:buClr>
              <a:buSzPct val="68000"/>
              <a:defRPr/>
            </a:pP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Промышленность Северо-Енисейского района – </a:t>
            </a:r>
            <a:r>
              <a:rPr lang="ru-RU" sz="1400" b="1" u="sng" dirty="0" err="1">
                <a:latin typeface="Times New Roman" pitchFamily="18" charset="0"/>
                <a:cs typeface="Times New Roman" pitchFamily="18" charset="0"/>
              </a:rPr>
              <a:t>моноотраслевая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96838" indent="-4763" algn="just">
              <a:spcBef>
                <a:spcPts val="600"/>
              </a:spcBef>
              <a:buClr>
                <a:schemeClr val="accent1"/>
              </a:buClr>
              <a:buSzPct val="68000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Основной отраслью экономики района является золотодобывающая промышленность.</a:t>
            </a:r>
          </a:p>
          <a:p>
            <a:pPr marL="96838" indent="-4763" algn="just">
              <a:spcBef>
                <a:spcPts val="600"/>
              </a:spcBef>
              <a:buClr>
                <a:schemeClr val="accent1"/>
              </a:buClr>
              <a:buSzPct val="68000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Удельный вес объема добычи полезных ископаемых (золото) в структуре промышленного производства Северо-Енисейского района составляет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98,5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96838" indent="-4763" algn="just">
              <a:spcBef>
                <a:spcPts val="600"/>
              </a:spcBef>
              <a:buClr>
                <a:schemeClr val="accent1"/>
              </a:buClr>
              <a:buSzPct val="68000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числе других отраслей промышленности развиты лесопереработка (для нужд ЖКХ и строительства),    производство пищевых продуктов (хлебобулочные и  кондитерские изделия), развит транспорт, связь,               жилищно-коммунальное хозяйство,  торговая и         снабженческая деятельность.</a:t>
            </a:r>
          </a:p>
          <a:p>
            <a:pPr marL="96838" indent="-4763" algn="just">
              <a:spcBef>
                <a:spcPts val="600"/>
              </a:spcBef>
              <a:buClr>
                <a:schemeClr val="accent1"/>
              </a:buClr>
              <a:buSzPct val="68000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 промышленного производства в сфере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добычи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полезных ископаемых Северо-Енисейского района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году составил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185,5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млрд. рублей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уменьшился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сравнению 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годом на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26,11%.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  <a:p>
            <a:pPr marL="92075" indent="9525" algn="just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68000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 золотодобычи в натуральных величинах за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год составил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50,082 </a:t>
            </a:r>
            <a:r>
              <a:rPr lang="ru-RU" sz="1400" b="1" u="sng" dirty="0" err="1"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  <a:p>
            <a:pPr marL="92075" indent="9525" algn="just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68000"/>
              <a:defRPr/>
            </a:pP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Доля золотодобычи Северо-Енисейского района в объемах золотодобычи Красноярского края составляет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%,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и 20%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России.</a:t>
            </a:r>
            <a:endParaRPr lang="ru-RU" sz="14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96838" indent="-4763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0" descr="инфраст.jpg"/>
          <p:cNvPicPr>
            <a:picLocks noChangeAspect="1"/>
          </p:cNvPicPr>
          <p:nvPr/>
        </p:nvPicPr>
        <p:blipFill>
          <a:blip r:embed="rId5" cstate="print">
            <a:lum bright="20000" contrast="30000"/>
          </a:blip>
          <a:srcRect l="32322" t="18790" r="33816" b="51146"/>
          <a:stretch>
            <a:fillRect/>
          </a:stretch>
        </p:blipFill>
        <p:spPr bwMode="auto">
          <a:xfrm>
            <a:off x="4716017" y="1628800"/>
            <a:ext cx="277230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95EEB-1E86-4304-946C-9B5D0E37AC07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0" y="333375"/>
            <a:ext cx="3563938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Промышленность</a:t>
            </a:r>
          </a:p>
        </p:txBody>
      </p:sp>
      <p:sp>
        <p:nvSpPr>
          <p:cNvPr id="21513" name="Содержимое 2"/>
          <p:cNvSpPr txBox="1">
            <a:spLocks/>
          </p:cNvSpPr>
          <p:nvPr/>
        </p:nvSpPr>
        <p:spPr bwMode="auto">
          <a:xfrm>
            <a:off x="7451725" y="1916113"/>
            <a:ext cx="4572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algn="ctr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None/>
            </a:pP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None/>
            </a:pP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Arial" charset="0"/>
              <a:buNone/>
            </a:pP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P101002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708920"/>
            <a:ext cx="29262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5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BFC0533C-FA60-4A35-8F02-2B823BAA19AF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14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stv\Desktop\золото.jpg"/>
          <p:cNvPicPr>
            <a:picLocks noChangeAspect="1" noChangeArrowheads="1"/>
          </p:cNvPicPr>
          <p:nvPr/>
        </p:nvPicPr>
        <p:blipFill>
          <a:blip r:embed="rId2" cstate="print"/>
          <a:srcRect l="46154" b="29630"/>
          <a:stretch>
            <a:fillRect/>
          </a:stretch>
        </p:blipFill>
        <p:spPr bwMode="auto">
          <a:xfrm>
            <a:off x="0" y="373803"/>
            <a:ext cx="9144000" cy="651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U:\ОТДЕЛ ЭКОНОМИЧЕСКОГО АНАЛИЗА\данные Главе\Главе 2017\Итоги 2016\Фото\i (1)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994256" y="332656"/>
            <a:ext cx="303717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C:\Users\LAS\Desktop\i (1)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948264" y="2276872"/>
            <a:ext cx="2088232" cy="267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STV\Desktop\фото\То2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580112" y="4941168"/>
            <a:ext cx="3419872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U:\ОТДЕЛ ЭКОНОМИЧЕСКОГО АНАЛИЗА\данные Главе\Главе 2017\Итоги 2016\Фото\dom_sovr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9512" y="4653136"/>
            <a:ext cx="3127390" cy="2086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49" name="Picture 1" descr="C:\Users\LAS\Desktop\i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107504" y="2348880"/>
            <a:ext cx="245264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3" name="Picture 1" descr="U:\ОТДЕЛ ЭКОНОМИЧЕСКОГО АНАЛИЗА\данные Главе\Главе 2017\Итоги 2016\Фото\doroga2.jpg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07504" y="332655"/>
            <a:ext cx="3024336" cy="201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259632" y="548680"/>
          <a:ext cx="64087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30E23-F658-47C3-9F7E-AC29D1E9246C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B1C52F4E-A9F6-47F2-AE7B-F8FA1AA2A52C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15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0" y="333375"/>
            <a:ext cx="3563938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Промышленность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-5314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/>
          <a:lstStyle/>
          <a:p>
            <a:pPr algn="ctr">
              <a:defRPr/>
            </a:pPr>
            <a:fld id="{295059F9-9299-4039-837F-AC4A6B62C9F6}" type="slidenum"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16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420938"/>
            <a:ext cx="9144000" cy="4318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Объемы добычи золота в Северо-Енисейском районе с 1996 по 2022 годы (кг) </a:t>
            </a:r>
          </a:p>
          <a:p>
            <a:pPr algn="ctr"/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9" name="TextBox 13"/>
          <p:cNvSpPr txBox="1">
            <a:spLocks noChangeArrowheads="1"/>
          </p:cNvSpPr>
          <p:nvPr/>
        </p:nvSpPr>
        <p:spPr bwMode="auto">
          <a:xfrm>
            <a:off x="2987675" y="836613"/>
            <a:ext cx="5832475" cy="1600200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Северо-Енисейском районе эксплуатируются месторождения россыпного и рудного золота Северо-Енисейского кряжа. </a:t>
            </a:r>
          </a:p>
          <a:p>
            <a:pPr algn="just"/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Основными золотодобывающими предприятиями, действующими на территории района,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являются: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АО «Полюс Красноярск», ООО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Соврудник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ООО АС « Прииск Дражный», ОАО «Красноярская  горно-геологическая компания» филиал Северная геологоразведочная экспедиция», ООО Горнорудная компания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Амикан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0" y="333375"/>
            <a:ext cx="3563938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Промышленность</a:t>
            </a:r>
          </a:p>
        </p:txBody>
      </p:sp>
      <p:pic>
        <p:nvPicPr>
          <p:cNvPr id="3075" name="Picture 3" descr="C:\Users\SMA\Desktop\1425329926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2750021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Содержимое 3"/>
          <p:cNvGraphicFramePr/>
          <p:nvPr/>
        </p:nvGraphicFramePr>
        <p:xfrm>
          <a:off x="251520" y="2924944"/>
          <a:ext cx="856895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STV\Desktop\фото\polus_vostochnyi_karer.jpg"/>
          <p:cNvPicPr>
            <a:picLocks noChangeAspect="1" noChangeArrowheads="1"/>
          </p:cNvPicPr>
          <p:nvPr/>
        </p:nvPicPr>
        <p:blipFill>
          <a:blip r:embed="rId2" cstate="screen">
            <a:lum bright="58000" contrast="6000"/>
          </a:blip>
          <a:srcRect/>
          <a:stretch>
            <a:fillRect/>
          </a:stretch>
        </p:blipFill>
        <p:spPr bwMode="auto">
          <a:xfrm>
            <a:off x="0" y="0"/>
            <a:ext cx="9120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/>
          <a:lstStyle/>
          <a:p>
            <a:pPr algn="ctr">
              <a:defRPr/>
            </a:pPr>
            <a:fld id="{7EDB7C03-9F20-48C7-9E7C-5F270131162B}" type="slidenum"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17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Прямоугольник 11"/>
          <p:cNvSpPr>
            <a:spLocks noChangeArrowheads="1"/>
          </p:cNvSpPr>
          <p:nvPr/>
        </p:nvSpPr>
        <p:spPr bwMode="auto">
          <a:xfrm>
            <a:off x="179511" y="549275"/>
            <a:ext cx="511256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Является градообразующим предприятием Северо-Енисейского района, входит в состав ПАО «</a:t>
            </a:r>
            <a:r>
              <a:rPr lang="ru-RU" sz="1300" b="1" dirty="0" err="1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Южуралзолото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 ГК</a:t>
            </a:r>
            <a:r>
              <a:rPr lang="ru-RU" sz="1300" b="1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в первую десятку золотодобывающих компаний страны.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ООО «Соврудник»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 занимает второе место по объемам  золотодобычи в Красноярском крае, является 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крупнейшим  налогоплательщиком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края.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Предприятие создано при участии администрации Северо-Енисейского района и осуществляет деятельность с 1998 года, специализируется  на добыче рудного золота открытым способом с переработкой руды на золотоизвлекательной фабрике  «Советская» с получением конечного продукта в слитках.</a:t>
            </a:r>
          </a:p>
          <a:p>
            <a:pPr algn="just"/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2010 году 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ООО «Соврудник»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без остановки рабочего процесса провел реконструкцию золотоизвлекательной фабрики «Советская»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что позволило предприятию при общем снижении среднего содержания золота в руде увеличить объем золотодобычи и поднять производительность по переработке руды.</a:t>
            </a:r>
            <a:endParaRPr lang="ru-RU" sz="13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475" y="260350"/>
            <a:ext cx="21558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ООО «Соврудник»</a:t>
            </a:r>
          </a:p>
        </p:txBody>
      </p:sp>
      <p:sp>
        <p:nvSpPr>
          <p:cNvPr id="23561" name="Прямоугольник 12"/>
          <p:cNvSpPr>
            <a:spLocks noChangeArrowheads="1"/>
          </p:cNvSpPr>
          <p:nvPr/>
        </p:nvSpPr>
        <p:spPr bwMode="auto">
          <a:xfrm>
            <a:off x="3851920" y="3789363"/>
            <a:ext cx="514761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Добыча руды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осуществляется на 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карьерах: Эльдорадо, Северо-Западный, Добрый, </a:t>
            </a:r>
            <a:r>
              <a:rPr lang="ru-RU" sz="13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Ишмурат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Переработку руды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осуществляет </a:t>
            </a:r>
            <a:r>
              <a:rPr lang="ru-RU" sz="13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золотоизвлекательная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фабрика «Советская». </a:t>
            </a:r>
          </a:p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Логистика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автомобильная дорога «</a:t>
            </a:r>
            <a:r>
              <a:rPr lang="ru-RU" sz="13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Епишино-Северо-Енисейский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с паромной переправой через реку Енисей в п. </a:t>
            </a:r>
            <a:r>
              <a:rPr lang="ru-RU" sz="13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Епишино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Инновационная деятельность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Предприятием впервые с 2004 года 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освоена инновационная технология кучного выщелачивания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позволяющая перерабатывать руду с невысоким содержанием золота. Эта технология позволяет получать металл непосредственно на месте добычи руды, без существенных затрат по ее транспортировке на золотоизвлекательную фабрику. </a:t>
            </a:r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Впервые в практике золотодобычи, технология кучного выщелачивания применяется в суровых климатических условиях Крайнего Севера. </a:t>
            </a:r>
          </a:p>
        </p:txBody>
      </p:sp>
      <p:pic>
        <p:nvPicPr>
          <p:cNvPr id="14" name="Рисунок 13" descr="http://vis-inform.ru/media/2012/01/1327852498img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377991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7" name="Picture 1" descr="\\FILES-SERVER\Shares_Folder$\ОТДЕЛ ЭКОНОМИЧЕСКОГО АНАЛИЗА\КОНКУРСЫ\КОНКУРСЫ 2018\Лучшая орг работы с населением\ФОТО\с интернета\U3TJVZP5N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764704"/>
            <a:ext cx="360040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TV\Desktop\фото\polus_vostochnyi_karer.jpg"/>
          <p:cNvPicPr>
            <a:picLocks noChangeAspect="1" noChangeArrowheads="1"/>
          </p:cNvPicPr>
          <p:nvPr/>
        </p:nvPicPr>
        <p:blipFill>
          <a:blip r:embed="rId3" cstate="screen">
            <a:lum bright="58000" contrast="6000"/>
          </a:blip>
          <a:srcRect/>
          <a:stretch>
            <a:fillRect/>
          </a:stretch>
        </p:blipFill>
        <p:spPr bwMode="auto">
          <a:xfrm>
            <a:off x="23129" y="0"/>
            <a:ext cx="9120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581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755576" y="4797152"/>
          <a:ext cx="7704855" cy="1728192"/>
        </p:xfrm>
        <a:graphic>
          <a:graphicData uri="http://schemas.openxmlformats.org/presentationml/2006/ole">
            <p:oleObj spid="_x0000_s24581" name="Worksheet" r:id="rId4" imgW="9364828" imgH="3200286" progId="Excel.Sheet.8">
              <p:embed/>
            </p:oleObj>
          </a:graphicData>
        </a:graphic>
      </p:graphicFrame>
      <p:sp>
        <p:nvSpPr>
          <p:cNvPr id="6150" name="Прямоугольник 11"/>
          <p:cNvSpPr>
            <a:spLocks noChangeArrowheads="1"/>
          </p:cNvSpPr>
          <p:nvPr/>
        </p:nvSpPr>
        <p:spPr bwMode="auto">
          <a:xfrm>
            <a:off x="0" y="26035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ООО «Соврудник»</a:t>
            </a:r>
          </a:p>
        </p:txBody>
      </p:sp>
      <p:sp>
        <p:nvSpPr>
          <p:cNvPr id="24583" name="TextBox 13"/>
          <p:cNvSpPr txBox="1">
            <a:spLocks noChangeArrowheads="1"/>
          </p:cNvSpPr>
          <p:nvPr/>
        </p:nvSpPr>
        <p:spPr bwMode="auto">
          <a:xfrm>
            <a:off x="1403648" y="4437112"/>
            <a:ext cx="655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Объемы добычи золота ООО «Соврудник» с 1999 по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год (кг)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Прямоугольник 11"/>
          <p:cNvSpPr>
            <a:spLocks noChangeArrowheads="1"/>
          </p:cNvSpPr>
          <p:nvPr/>
        </p:nvSpPr>
        <p:spPr bwMode="auto">
          <a:xfrm>
            <a:off x="179512" y="692696"/>
            <a:ext cx="57609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Собственная</a:t>
            </a:r>
            <a:r>
              <a:rPr lang="ru-RU" sz="1200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научно-исследовательская лаборатория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предприятия позволяет в полном объеме моделировать всю технологическую цепочку фабрики «Советская», определяя оптимальные технологические схемы переработки сырья.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предприятии работает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912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человека.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Среднемесячная заработная плата работников за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составила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101,2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руб.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Годовой объем выпускаемой продукции (золото, кг.) составил в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году –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5034 кг</a:t>
            </a:r>
            <a:r>
              <a:rPr lang="ru-RU" sz="1200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Выручка от реализации продукции, работ, услуг за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составила </a:t>
            </a:r>
            <a:r>
              <a:rPr lang="ru-RU" sz="12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20375 млн</a:t>
            </a:r>
            <a:r>
              <a:rPr lang="ru-RU" sz="12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200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За период с 1996 по 2022 годы объем золотодобычи составил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78,4 тонны.</a:t>
            </a:r>
            <a:endParaRPr lang="ru-RU" sz="1200" b="1" u="sng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86" name="Рисунок 12" descr="http://itd0.mycdn.me/image?id=770420752416&amp;t=20&amp;plc=WEB&amp;tkn=*9OTi5Z9gsmvm62IuNRO1rURpc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765175"/>
            <a:ext cx="2970212" cy="179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Прямоугольник 10"/>
          <p:cNvSpPr>
            <a:spLocks noChangeArrowheads="1"/>
          </p:cNvSpPr>
          <p:nvPr/>
        </p:nvSpPr>
        <p:spPr bwMode="auto">
          <a:xfrm>
            <a:off x="251520" y="2564904"/>
            <a:ext cx="8712969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Реализуемый инвестиционный проект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«Освоение золоторудных месторождений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Нойбинской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площади Северо-Енисейского района Красноярского края».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предусматривает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освоение месторождений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«Высокое», «Золотое»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создание на их базе современного горно-обогатительного комбината,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1200" b="1" u="sng" dirty="0" err="1" smtClean="0">
                <a:latin typeface="Times New Roman" pitchFamily="18" charset="0"/>
                <a:cs typeface="Times New Roman" pitchFamily="18" charset="0"/>
              </a:rPr>
              <a:t>золотоизвлекательной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фабрики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производительностью по переработке руды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 5 млн. 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производству более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 тонн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золота ежегодно. В настоящее время проведено строительство высоковольтных подстанций и ЛЭП от подстанции «Тайга», построена автомобильная дорога с мостовым переходом, активно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ведется строительство главного корпуса </a:t>
            </a:r>
            <a:r>
              <a:rPr lang="ru-RU" sz="1200" b="1" u="sng" dirty="0" err="1" smtClean="0">
                <a:latin typeface="Times New Roman" pitchFamily="18" charset="0"/>
                <a:cs typeface="Times New Roman" pitchFamily="18" charset="0"/>
              </a:rPr>
              <a:t>золотоизвлекательной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фабрики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ведется строительство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хвостохранилища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вахтового поселка.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2016-2022 годы (1-й этап инвестиционная стадия);</a:t>
            </a:r>
          </a:p>
          <a:p>
            <a:pPr lvl="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2023-2039 годы (2-я  стадия промышленная эксплуатация). </a:t>
            </a:r>
          </a:p>
          <a:p>
            <a:pPr lvl="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Количество создаваемых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мест более 1200 человек.</a:t>
            </a: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/>
          <a:lstStyle/>
          <a:p>
            <a:pPr algn="ctr">
              <a:defRPr/>
            </a:pPr>
            <a:fld id="{966B91D0-5F87-4F38-88A0-CCD5F8F087F5}" type="slidenum"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18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TV\Desktop\фото\polus_vostochnyi_karer.jpg"/>
          <p:cNvPicPr>
            <a:picLocks noChangeAspect="1" noChangeArrowheads="1"/>
          </p:cNvPicPr>
          <p:nvPr/>
        </p:nvPicPr>
        <p:blipFill>
          <a:blip r:embed="rId2" cstate="screen">
            <a:lum bright="58000" contrast="6000"/>
          </a:blip>
          <a:srcRect/>
          <a:stretch>
            <a:fillRect/>
          </a:stretch>
        </p:blipFill>
        <p:spPr bwMode="auto">
          <a:xfrm>
            <a:off x="0" y="0"/>
            <a:ext cx="9120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179388" y="765175"/>
            <a:ext cx="47529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Является градообразующим предприятием для поселков Новая Калами, Вангаш и Тея Северо-Енисейского района, также входит в состав ПАО «</a:t>
            </a:r>
            <a:r>
              <a:rPr lang="ru-RU" sz="1300" b="1" dirty="0" err="1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Южуралзолото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ГК»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Предприятие создано при участии администрации Северо-Енисейского района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1998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году,  имеет 8 драг,  участок вскрышных и горно-подготовительных работ, центральные ремонтно-механические мастерские с литейным, кузнечным, механическим и наплавочным цехами и станцией для выработки кислорода, а также автотранспортный цех. </a:t>
            </a:r>
          </a:p>
          <a:p>
            <a:pPr algn="just"/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Предприятие имеет лицензии на право пользования недрами с целью добычи россыпного золота как дражным, так и гидромеханическим способом разработки.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www.24rus.ru/photos/images/tolokonskij/draga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64704"/>
            <a:ext cx="421196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700338" y="333375"/>
            <a:ext cx="36941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60363" algn="ctr">
              <a:defRPr/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АС «Прииск Дражный» </a:t>
            </a:r>
          </a:p>
        </p:txBody>
      </p:sp>
      <p:sp>
        <p:nvSpPr>
          <p:cNvPr id="25606" name="Прямоугольник 10"/>
          <p:cNvSpPr>
            <a:spLocks noChangeArrowheads="1"/>
          </p:cNvSpPr>
          <p:nvPr/>
        </p:nvSpPr>
        <p:spPr bwMode="auto">
          <a:xfrm>
            <a:off x="4716463" y="4292600"/>
            <a:ext cx="4211637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300" b="1" u="sng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Логистика</a:t>
            </a:r>
            <a:r>
              <a:rPr lang="ru-RU" sz="13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3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автомобильная дорога «Епишино-Северо-Енисейский» с паромной переправой через реку Енисей в п. Епишино. </a:t>
            </a:r>
          </a:p>
          <a:p>
            <a:pPr algn="just"/>
            <a:endParaRPr lang="ru-RU" sz="13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300" b="1" u="sng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Добыча руды </a:t>
            </a:r>
            <a:r>
              <a:rPr lang="ru-RU" sz="13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осуществляется на 2 карьерах: </a:t>
            </a:r>
          </a:p>
          <a:p>
            <a:pPr>
              <a:buFont typeface="Wingdings" pitchFamily="2" charset="2"/>
              <a:buChar char="Ø"/>
            </a:pPr>
            <a:r>
              <a:rPr lang="ru-RU" sz="13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Карьер Новая Калами драгами № 14, 121, 122, 222. </a:t>
            </a:r>
          </a:p>
          <a:p>
            <a:pPr>
              <a:buFont typeface="Wingdings" pitchFamily="2" charset="2"/>
              <a:buChar char="Ø"/>
            </a:pPr>
            <a:r>
              <a:rPr lang="ru-RU" sz="13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Карьер Вангаш драгами № 10, 16, 23, 251.</a:t>
            </a:r>
          </a:p>
          <a:p>
            <a:pPr algn="just"/>
            <a:r>
              <a:rPr lang="ru-RU" sz="13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участка гидромеханической добычи  предприятием получена лицензия на добычу россыпного  золота. </a:t>
            </a:r>
          </a:p>
        </p:txBody>
      </p:sp>
      <p:pic>
        <p:nvPicPr>
          <p:cNvPr id="12" name="Рисунок 11" descr="https://a.d-cd.net/aa77e04s-9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22BA71C8-93D1-42FC-B255-3376FE27602A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19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3" cstate="print">
            <a:lum bright="56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468313" y="317976"/>
            <a:ext cx="842486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			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 Введение					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Обращение Главы района				3</a:t>
            </a: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Общие сведения о Северо-Енисейском районе		6</a:t>
            </a: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Основные социально-экономические показатели 	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</a:p>
          <a:p>
            <a:pPr eaLnBrk="0" hangingPunct="0">
              <a:defRPr/>
            </a:pP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 жизни населения				8</a:t>
            </a: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Среднемесячная заработная плата			9</a:t>
            </a: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Демография					12</a:t>
            </a: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Численность населения по основным возрастным группам	13	</a:t>
            </a: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Промышленность					14</a:t>
            </a: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Сельское хозяйство					27</a:t>
            </a: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Малое и среднее предпринимательство, торговля                       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901700" eaLnBrk="0" hangingPunct="0">
              <a:defRPr/>
            </a:pP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Инфраструктура				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30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Строительство				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30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Транспорт и связь				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39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Топливно-энергитическое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обеспечение		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41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Образование				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43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Здравоохранение 				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44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Культура					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45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Физическая культура и спорт			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46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Инвестиционная политика			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47-61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			</a:t>
            </a:r>
          </a:p>
        </p:txBody>
      </p:sp>
      <p:pic>
        <p:nvPicPr>
          <p:cNvPr id="11268" name="Picture 6" descr="C:\Users\KKO\Desktop\Flag_of_Severo-Yeniseysky_rayon_(201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333375"/>
            <a:ext cx="1528763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/>
          <a:lstStyle/>
          <a:p>
            <a:pPr algn="ctr">
              <a:defRPr/>
            </a:pPr>
            <a:fld id="{0C065DA4-7857-4FB1-A6FA-E60D6FC5A1B2}" type="slidenum"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TV\Desktop\фото\polus_vostochnyi_karer.jpg"/>
          <p:cNvPicPr>
            <a:picLocks noChangeAspect="1" noChangeArrowheads="1"/>
          </p:cNvPicPr>
          <p:nvPr/>
        </p:nvPicPr>
        <p:blipFill>
          <a:blip r:embed="rId4" cstate="screen">
            <a:lum bright="58000" contrast="6000"/>
          </a:blip>
          <a:srcRect/>
          <a:stretch>
            <a:fillRect/>
          </a:stretch>
        </p:blipFill>
        <p:spPr bwMode="auto">
          <a:xfrm>
            <a:off x="0" y="0"/>
            <a:ext cx="9120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098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179388" y="3703638"/>
          <a:ext cx="8713787" cy="2740025"/>
        </p:xfrm>
        <a:graphic>
          <a:graphicData uri="http://schemas.openxmlformats.org/presentationml/2006/ole">
            <p:oleObj spid="_x0000_s4098" name="Worksheet" r:id="rId5" imgW="8747608" imgH="2750744" progId="Excel.Sheet.8">
              <p:embed/>
            </p:oleObj>
          </a:graphicData>
        </a:graphic>
      </p:graphicFrame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/>
          <a:lstStyle/>
          <a:p>
            <a:pPr algn="ctr">
              <a:defRPr/>
            </a:pPr>
            <a:fld id="{18E6790A-1070-4861-B102-48FD3D781D75}" type="slidenum"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20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TextBox 13"/>
          <p:cNvSpPr txBox="1">
            <a:spLocks noChangeArrowheads="1"/>
          </p:cNvSpPr>
          <p:nvPr/>
        </p:nvSpPr>
        <p:spPr bwMode="auto">
          <a:xfrm>
            <a:off x="1043608" y="3356992"/>
            <a:ext cx="73580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Объемы добычи золота ООО АС «Прииск Дражный» с 1998 по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год (кг)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00338" y="333375"/>
            <a:ext cx="36941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60363" algn="ctr">
              <a:defRPr/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АС «Прииск Дражный»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388" y="836712"/>
            <a:ext cx="460863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Численность работающих на предприятии </a:t>
            </a:r>
            <a:r>
              <a:rPr lang="ru-RU" sz="1300" b="1" dirty="0" smtClean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602 человека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.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Среднемесячная заработная плата работников – </a:t>
            </a:r>
            <a:r>
              <a:rPr lang="ru-RU" sz="1300" b="1" dirty="0" smtClean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79,7 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тыс. руб.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Дражная золотодобыча на протяжении ряда лет имела тенденцию роста. Годовой объем выпускаемой продукции (золото, кг.) 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в 2022 году составил </a:t>
            </a:r>
            <a:r>
              <a:rPr lang="ru-RU" sz="1300" b="1" dirty="0" smtClean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418,80 кг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. За период с 1998 года по 2022 год объем добычи золото составил </a:t>
            </a:r>
            <a:r>
              <a:rPr lang="ru-RU" sz="1300" b="1" u="sng" dirty="0" smtClean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20,4 тонны.</a:t>
            </a:r>
            <a:endParaRPr lang="ru-RU" sz="1300" b="1" u="sng" dirty="0">
              <a:solidFill>
                <a:srgbClr val="000000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Карьер гидромеханической добычи </a:t>
            </a:r>
            <a:r>
              <a:rPr lang="ru-RU" sz="1300" u="sng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одно из новых и стремительно развивающихся производственных направлений ООО АС «Прииск Дражный». В составе карьера работают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добычных участка, оснащенных промывочными приборами суммарной производительной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мощностью по промывке горной массы 1,5 млн. куб. м. в год.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SMA\Desktop\priisk-drazhnyj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767562"/>
            <a:ext cx="4106776" cy="2301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TV\Desktop\фото\polus_vostochnyi_karer.jpg"/>
          <p:cNvPicPr>
            <a:picLocks noChangeAspect="1" noChangeArrowheads="1"/>
          </p:cNvPicPr>
          <p:nvPr/>
        </p:nvPicPr>
        <p:blipFill>
          <a:blip r:embed="rId2" cstate="screen">
            <a:lum bright="58000" contrast="6000"/>
          </a:blip>
          <a:srcRect/>
          <a:stretch>
            <a:fillRect/>
          </a:stretch>
        </p:blipFill>
        <p:spPr bwMode="auto">
          <a:xfrm>
            <a:off x="0" y="0"/>
            <a:ext cx="9120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6" name="Прямоугольник 13"/>
          <p:cNvSpPr>
            <a:spLocks noChangeArrowheads="1"/>
          </p:cNvSpPr>
          <p:nvPr/>
        </p:nvSpPr>
        <p:spPr bwMode="auto">
          <a:xfrm>
            <a:off x="179388" y="692150"/>
            <a:ext cx="525621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Предприятие мирового уровня – лидер по производству золота в России и входит в 10-ку ведущих мировых компаний – производителей золота. АО «Полюс Красноярск» занимает первое место по объемам золотодобычи в Красноярском крае, является крупным налогоплательщиком края.</a:t>
            </a:r>
            <a:endParaRPr lang="ru-RU" sz="13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Добыча руды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осуществляется на 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карьерах: </a:t>
            </a:r>
          </a:p>
          <a:p>
            <a:pPr algn="just"/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Восточный, 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Благодатный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Переработку руды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осуществляют 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перерабатывающие фабрики. </a:t>
            </a:r>
          </a:p>
          <a:p>
            <a:pPr algn="just"/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Объем добычи золота предприятием за период с 1996 по 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2022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годы составил </a:t>
            </a:r>
            <a:r>
              <a:rPr lang="ru-RU" sz="1300" b="1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857,5 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тонн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. Добыча золота увеличилась 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в </a:t>
            </a:r>
            <a:r>
              <a:rPr lang="ru-RU" sz="1300" b="1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5,6 раза </a:t>
            </a:r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с 6,1 тонн в 1996 году до </a:t>
            </a:r>
            <a:r>
              <a:rPr lang="ru-RU" sz="1300" b="1" u="sng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44,6 </a:t>
            </a:r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тонн в </a:t>
            </a:r>
            <a:r>
              <a:rPr lang="ru-RU" sz="1300" b="1" u="sng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2022 </a:t>
            </a:r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году.</a:t>
            </a:r>
            <a:r>
              <a:rPr lang="ru-RU" sz="13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Рисунок 10" descr="инфраст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436096" y="764704"/>
            <a:ext cx="3707904" cy="2176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9" name="Прямоугольник 11"/>
          <p:cNvSpPr>
            <a:spLocks noChangeArrowheads="1"/>
          </p:cNvSpPr>
          <p:nvPr/>
        </p:nvSpPr>
        <p:spPr bwMode="auto">
          <a:xfrm>
            <a:off x="3347864" y="3068960"/>
            <a:ext cx="558006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Инновационная деятельность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ahoma" pitchFamily="34" charset="0"/>
              </a:rPr>
              <a:t>АО «Полюс Красноярск»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ahoma" pitchFamily="34" charset="0"/>
              </a:rPr>
              <a:t>п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рименяет уникальную технологию биологического окисления упорных мышьяковисто-сурьмянистых (сульфидных) золотосодержащих руд, которая </a:t>
            </a:r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впервые в мире адаптирована для промышленного применения в условиях Крайнего Севера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 уникальная технология переработки сульфидных руд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BIONORD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которая является собственной разработкой и гордостью компании.</a:t>
            </a:r>
            <a:endParaRPr lang="ru-RU" sz="1200" b="1" u="sng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Перспективное планирование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2030 года предприятием запланированы к реализации проекты по освоению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очереди карьера Восточный, Панимбинского месторождения, месторождений в Мотыгинском районе  (Раздолинский рудный узел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Численность работающих на предприятии 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5 722 человек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АО «Полюс Красноярск»обеспечивает стабильный рост заработной платы  своим работникам.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2022 год среднемесячная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заработная плата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работников  составила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165,5тыс</a:t>
            </a:r>
            <a:r>
              <a:rPr 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руб. </a:t>
            </a: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Для своих работников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АО «Полюс Красноярск»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построил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14 общежитий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и    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2 многоквартирных дома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6600" y="333375"/>
            <a:ext cx="28686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АО «Полюс Красноярск» </a:t>
            </a:r>
          </a:p>
        </p:txBody>
      </p:sp>
      <p:pic>
        <p:nvPicPr>
          <p:cNvPr id="13" name="Рисунок 12" descr="http://www.dela.ru/media/pol02-189082.jpg"/>
          <p:cNvPicPr/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51520" y="4653136"/>
            <a:ext cx="2915816" cy="207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7815709A-2A99-49F4-AE31-6B50485E8D8B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21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ttps://avatars.mds.yandex.net/get-zen_doc/168601/pub_5b8435a06845a800ada73de8_5b84363cfd58b100aa587963/scale_24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908327"/>
            <a:ext cx="2952328" cy="181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STV\Desktop\фото\polus_vostochnyi_karer.jpg"/>
          <p:cNvPicPr>
            <a:picLocks noChangeAspect="1" noChangeArrowheads="1"/>
          </p:cNvPicPr>
          <p:nvPr/>
        </p:nvPicPr>
        <p:blipFill>
          <a:blip r:embed="rId3" cstate="screen">
            <a:lum bright="58000" contrast="6000"/>
          </a:blip>
          <a:srcRect/>
          <a:stretch>
            <a:fillRect/>
          </a:stretch>
        </p:blipFill>
        <p:spPr bwMode="auto">
          <a:xfrm>
            <a:off x="0" y="0"/>
            <a:ext cx="9120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122" name="Содержимое 4"/>
          <p:cNvGraphicFramePr>
            <a:graphicFrameLocks/>
          </p:cNvGraphicFramePr>
          <p:nvPr/>
        </p:nvGraphicFramePr>
        <p:xfrm>
          <a:off x="179388" y="4149725"/>
          <a:ext cx="8804275" cy="2935288"/>
        </p:xfrm>
        <a:graphic>
          <a:graphicData uri="http://schemas.openxmlformats.org/presentationml/2006/ole">
            <p:oleObj spid="_x0000_s5122" name="Worksheet" r:id="rId4" imgW="6309360" imgH="1569796" progId="Excel.Sheet.8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484784"/>
            <a:ext cx="2952328" cy="230832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«Увеличение золотодобывающих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золотоизвлекающих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мощностей месторождение «Благодатное» (ЗИФ-5). Срок реализации проекта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2021-2028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годы. Проект заключается в строительстве новой </a:t>
            </a:r>
            <a:r>
              <a:rPr lang="ru-RU" sz="1200" b="1" u="sng" dirty="0" err="1" smtClean="0">
                <a:latin typeface="Times New Roman" pitchFamily="18" charset="0"/>
                <a:cs typeface="Times New Roman" pitchFamily="18" charset="0"/>
              </a:rPr>
              <a:t>золотоизвлекательной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фабрики (ЗИФ 5)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переработке руды месторождения «Благодатное» производительностью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8,3 млн.тонн/год.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Заявленная стоимость проекта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36 708,00 млн. рублей.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Количество создаваемых рабочих мест на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356 человек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1484784"/>
            <a:ext cx="3456384" cy="212365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инвестиционный проект «Реконструкция ЗИФ – 1 под переработку руды месторождения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Олимпиадинское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На ЗИФ – 1 (2,4 млн. тонн руды)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ведутся работы по организации технологической линии с возможностью переработки руды месторождения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Олимпиадинское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 с ростом производительности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до 3,0 млн. тонн руды в год.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Заявленная стоимость проекта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7 414,878 млн.рублей.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Количество создаваемых мест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1200 человек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Срок реализации проекта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01.01.2018-31.12.2024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88224" y="1484784"/>
            <a:ext cx="2376264" cy="175432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инвестиционный проект «Увеличение производительности ЗИФ – 4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с 8 до 8,7 млн. тонн»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 проведением расширения производства для переработки руды с ростом производительности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до 8,7 млн. тонн руды в год.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Количество создаваемых мест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135 человек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4427984" y="1124745"/>
            <a:ext cx="288925" cy="504056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1331640" y="1196752"/>
            <a:ext cx="287337" cy="432073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452320" y="1196752"/>
            <a:ext cx="288925" cy="432073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1124744"/>
            <a:ext cx="828040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Реализует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инвестиционных проекта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3933056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Объемы добычи золота АО «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Полюс Красноярск»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1996 по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 (кг)</a:t>
            </a:r>
            <a:endParaRPr lang="ru-RU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76600" y="260648"/>
            <a:ext cx="2868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АО «Полюс Красноярск» </a:t>
            </a:r>
          </a:p>
        </p:txBody>
      </p:sp>
      <p:sp>
        <p:nvSpPr>
          <p:cNvPr id="20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AFBF8A9D-7FBA-482A-9669-865BDB0CE780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22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6" name="Прямоугольник 17"/>
          <p:cNvSpPr>
            <a:spLocks noChangeArrowheads="1"/>
          </p:cNvSpPr>
          <p:nvPr/>
        </p:nvSpPr>
        <p:spPr bwMode="auto">
          <a:xfrm>
            <a:off x="0" y="548681"/>
            <a:ext cx="9036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7188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Золотодобывающее предприятие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АО «Полюс Красноярск»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предприятие мирового уровня –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лидер по производству золота в России и входит в 10-ку ведущих мировых компаний – производителей золота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АО «Полюс Красноярск» занимает первое место по объемам золотодобычи в Красноярском крае, является одним из крупнейших налогоплательщиков края.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TV\Desktop\фото\polus_vostochnyi_karer.jpg"/>
          <p:cNvPicPr>
            <a:picLocks noChangeAspect="1" noChangeArrowheads="1"/>
          </p:cNvPicPr>
          <p:nvPr/>
        </p:nvPicPr>
        <p:blipFill>
          <a:blip r:embed="rId2" cstate="screen">
            <a:lum bright="58000" contrast="6000"/>
          </a:blip>
          <a:srcRect/>
          <a:stretch>
            <a:fillRect/>
          </a:stretch>
        </p:blipFill>
        <p:spPr bwMode="auto">
          <a:xfrm>
            <a:off x="0" y="0"/>
            <a:ext cx="9120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0" name="Прямоугольник 4"/>
          <p:cNvSpPr>
            <a:spLocks noChangeArrowheads="1"/>
          </p:cNvSpPr>
          <p:nvPr/>
        </p:nvSpPr>
        <p:spPr bwMode="auto">
          <a:xfrm>
            <a:off x="179388" y="908050"/>
            <a:ext cx="467995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Предприятие специализируется  на поисках и разведке месторождений рудного  и россыпного золота, ведет добычу золота. </a:t>
            </a:r>
          </a:p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Добыча руды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настоящее время активно отрабатываются участки россыпного золота в долине реки </a:t>
            </a:r>
            <a:r>
              <a:rPr lang="ru-RU" sz="13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Колоромо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 Получены новые лицензии на геологическое изучение, разведку и добычу россыпного золота и  рудного золота. </a:t>
            </a:r>
          </a:p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Логистика</a:t>
            </a:r>
            <a:r>
              <a:rPr lang="ru-RU" sz="13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автомобильная дорога «</a:t>
            </a:r>
            <a:r>
              <a:rPr lang="ru-RU" sz="13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Епишино-Северо-Енисейский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с паромной переправой через реку Енисей в п. </a:t>
            </a:r>
            <a:r>
              <a:rPr lang="ru-RU" sz="13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Епишино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im0-tub-ru.yandex.net/i?id=3c085189e8b200b163fda3ad1e2cb8e0&amp;n=33&amp;h=215&amp;w=32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408786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6035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Северная геологоразведочная экспедиция 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Филиал ОАО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«Красноярскгеология» (Северная ГРЭ)</a:t>
            </a:r>
          </a:p>
        </p:txBody>
      </p:sp>
      <p:sp>
        <p:nvSpPr>
          <p:cNvPr id="27654" name="Прямоугольник 9"/>
          <p:cNvSpPr>
            <a:spLocks noChangeArrowheads="1"/>
          </p:cNvSpPr>
          <p:nvPr/>
        </p:nvSpPr>
        <p:spPr bwMode="auto">
          <a:xfrm>
            <a:off x="3635896" y="3356992"/>
            <a:ext cx="525727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Инновационная  деятельность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Направлена на укрепление производственного потенциала, наращивание объемов работ и услуг, повышение их рентабельности на базе внедрения достижений научно-технического прогресса и рыночных методов хозяйствования.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Введены 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эксплуатацию доводочные модули, позволившие значительно увеличить извлечение мелкого золота и сократить потери металла в процессе извлечения из недр. 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Предприятием 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постоянно 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внедряются 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прогрессивные технологии добычи и обогащения россыпного золота. </a:t>
            </a:r>
          </a:p>
          <a:p>
            <a:pPr algn="just"/>
            <a:r>
              <a:rPr lang="ru-RU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Внедрение новых более экологичных технологий, позволяет с минимальным ущербом извлекать до 90 % золота из отрабатываемых россыпей без применения химических реагентов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Предприятие освоило сложнейшие, </a:t>
            </a:r>
            <a:r>
              <a:rPr lang="ru-RU" sz="13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высоко-производительные</a:t>
            </a:r>
            <a:r>
              <a:rPr lang="ru-RU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технологии буровых работ.</a:t>
            </a:r>
          </a:p>
        </p:txBody>
      </p:sp>
      <p:pic>
        <p:nvPicPr>
          <p:cNvPr id="11" name="Рисунок 10" descr="http://sogrt.ucoz.ru/_si/0/259610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316835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0728335F-BD10-4C93-85E1-4BF184D5D5E2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23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TV\Desktop\фото\polus_vostochnyi_karer.jpg"/>
          <p:cNvPicPr>
            <a:picLocks noChangeAspect="1" noChangeArrowheads="1"/>
          </p:cNvPicPr>
          <p:nvPr/>
        </p:nvPicPr>
        <p:blipFill>
          <a:blip r:embed="rId3" cstate="screen">
            <a:lum bright="58000" contrast="6000"/>
          </a:blip>
          <a:srcRect/>
          <a:stretch>
            <a:fillRect/>
          </a:stretch>
        </p:blipFill>
        <p:spPr bwMode="auto">
          <a:xfrm>
            <a:off x="23129" y="0"/>
            <a:ext cx="9120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36C54E-15A4-4574-94FF-D42A1E0FBDBD}" type="slidenum">
              <a:rPr lang="ru-RU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6146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611560" y="4581128"/>
          <a:ext cx="8064896" cy="2088232"/>
        </p:xfrm>
        <a:graphic>
          <a:graphicData uri="http://schemas.openxmlformats.org/presentationml/2006/ole">
            <p:oleObj spid="_x0000_s6146" name="Worksheet" r:id="rId4" imgW="5082692" imgH="1668894" progId="Excel.Sheet.8">
              <p:embed/>
            </p:oleObj>
          </a:graphicData>
        </a:graphic>
      </p:graphicFrame>
      <p:sp>
        <p:nvSpPr>
          <p:cNvPr id="6148" name="Прямоугольник 4"/>
          <p:cNvSpPr>
            <a:spLocks noChangeArrowheads="1"/>
          </p:cNvSpPr>
          <p:nvPr/>
        </p:nvSpPr>
        <p:spPr bwMode="auto">
          <a:xfrm>
            <a:off x="179388" y="692697"/>
            <a:ext cx="403257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Численность работающих на предприятии -         </a:t>
            </a:r>
            <a:r>
              <a:rPr lang="ru-RU" sz="1400" b="1" u="sng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212 </a:t>
            </a:r>
            <a:r>
              <a:rPr lang="ru-RU" sz="1400" b="1" u="sng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человек</a:t>
            </a:r>
            <a:r>
              <a:rPr lang="ru-RU" sz="1400" u="sng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Среднемесячная заработная плата работников – </a:t>
            </a:r>
            <a:r>
              <a:rPr lang="ru-RU" sz="1400" b="1" u="sng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108,00 тыс.руб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Наряду с геологическим изучением, разведкой, предприятие добывает золото. С 2008 года по 2021 год добыто золота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</a:t>
            </a:r>
            <a:r>
              <a:rPr lang="ru-RU" sz="1400" b="1" u="sng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2,1 тонны. </a:t>
            </a:r>
          </a:p>
          <a:p>
            <a:pPr algn="just"/>
            <a:r>
              <a:rPr lang="ru-RU" sz="1400" b="1" u="sng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 2022 году Северная ГРЭ не занималась добычей золота, а проводила работы по геологическому исследованию и разведкой природных ресурсов.</a:t>
            </a:r>
            <a:endParaRPr lang="ru-RU" sz="1400" b="1" u="sng" dirty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Box 13"/>
          <p:cNvSpPr txBox="1">
            <a:spLocks noChangeArrowheads="1"/>
          </p:cNvSpPr>
          <p:nvPr/>
        </p:nvSpPr>
        <p:spPr bwMode="auto">
          <a:xfrm>
            <a:off x="827088" y="4221088"/>
            <a:ext cx="75612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Объемы добычи золота Северной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геологоразведочной экспедиции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 2008 по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2021 годы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(кг)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60350"/>
            <a:ext cx="9144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Северная геологоразведочная экспедиция  Филиал ОАО </a:t>
            </a:r>
            <a:r>
              <a:rPr lang="ru-RU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«Красноярскгеология» (Северная ГРЭ)</a:t>
            </a:r>
          </a:p>
        </p:txBody>
      </p:sp>
      <p:sp>
        <p:nvSpPr>
          <p:cNvPr id="12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30DCDD8A-E98E-4DF0-AC44-4E0D9FEB5AAB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24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7" name="Рисунок 83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 l="3751" t="5488" r="8731" b="14934"/>
          <a:stretch>
            <a:fillRect/>
          </a:stretch>
        </p:blipFill>
        <p:spPr bwMode="auto">
          <a:xfrm>
            <a:off x="4211960" y="548680"/>
            <a:ext cx="459189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79512" y="3140968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Предприятием уделяется большое внимание вопросам социально-культурного и бытового обеспечения работников. 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Вахтовые поселки оснащены современными передвижными домиками со всеми удобствами, столовой и баней. Предприятие имеет репутацию надежного партнера золотодобывающих компаний по выполнению работ и заказов на проведение колонкового бурения.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STV\Desktop\фото\polus_vostochnyi_karer.jpg"/>
          <p:cNvPicPr>
            <a:picLocks noChangeAspect="1" noChangeArrowheads="1"/>
          </p:cNvPicPr>
          <p:nvPr/>
        </p:nvPicPr>
        <p:blipFill>
          <a:blip r:embed="rId2" cstate="screen">
            <a:lum bright="58000" contrast="6000"/>
          </a:blip>
          <a:srcRect/>
          <a:stretch>
            <a:fillRect/>
          </a:stretch>
        </p:blipFill>
        <p:spPr bwMode="auto">
          <a:xfrm>
            <a:off x="0" y="0"/>
            <a:ext cx="9120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90537"/>
          </a:xfrm>
        </p:spPr>
        <p:txBody>
          <a:bodyPr rtlCol="0">
            <a:normAutofit fontScale="9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Содержимое 3" descr="АМИКАН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564904"/>
            <a:ext cx="298782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6" name="Прямоугольник 7"/>
          <p:cNvSpPr>
            <a:spLocks noChangeArrowheads="1"/>
          </p:cNvSpPr>
          <p:nvPr/>
        </p:nvSpPr>
        <p:spPr bwMode="auto">
          <a:xfrm>
            <a:off x="107950" y="620688"/>
            <a:ext cx="453605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1950" algn="just"/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Основным видом  деятельности предприятия является геологоразведочные, геофизические и геохимические работы. Предприятие  осуществляет деятельность по добыче руд и песков драгоценных металлов. </a:t>
            </a:r>
          </a:p>
          <a:p>
            <a:pPr algn="just"/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Добыча руды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осуществляется на месторождении «Ведугинское»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открытым и подземным способом.</a:t>
            </a: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Добытая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руда вывозится для переработки в АО «Полюс Красноярск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Численность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работающих на предприятии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348 человек</a:t>
            </a:r>
            <a:r>
              <a:rPr lang="ru-RU" sz="1200" u="sng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.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Среднемесячная заработная плата работников –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153,9 </a:t>
            </a:r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тыс. руб.</a:t>
            </a:r>
            <a:endParaRPr lang="ru-RU" sz="1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8538" y="260648"/>
            <a:ext cx="4411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Горно-рудная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компания «Амикан»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2420888"/>
            <a:ext cx="6048672" cy="4668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Инвестиционная деятельность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Предприятие реализует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«Строительство  горнодобывающего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перерабатывающего предприятия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базе золоторудного месторождения «</a:t>
            </a:r>
            <a:r>
              <a:rPr lang="ru-RU" sz="1200" b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Ведугинское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 рамках которого</a:t>
            </a:r>
            <a:r>
              <a:rPr 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ведется разработка и освоение </a:t>
            </a:r>
            <a:r>
              <a:rPr lang="ru-RU" sz="12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запасов месторождения открытым и подземным способом и строительство горно-обогатительного комбината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также объектов инженерной инфраструктуры.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Производственная мощность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 добыче руды 850 тыс. тонн в год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технологическая схема обогащения руд до получения концентратов, выпуск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металла в концентрате на уровне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3600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кг. в год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Разрабатываемые и реализуемые проекты, входящие в инвестиционный проект: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-Подземный рудник. </a:t>
            </a:r>
            <a:r>
              <a:rPr lang="en-US" sz="1200" dirty="0" smtClean="0">
                <a:latin typeface="Times New Roman"/>
                <a:cs typeface="Times New Roman"/>
              </a:rPr>
              <a:t>I</a:t>
            </a:r>
            <a:r>
              <a:rPr lang="ru-RU" sz="1200" dirty="0" smtClean="0">
                <a:latin typeface="Times New Roman"/>
                <a:cs typeface="Times New Roman"/>
              </a:rPr>
              <a:t> этап строительства. Капитальные горные выработки до горизонта (-305) м.</a:t>
            </a:r>
          </a:p>
          <a:p>
            <a:pPr algn="just" eaLnBrk="0" hangingPunct="0"/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-Отработка месторождения открытым способом (2-я очередь).</a:t>
            </a:r>
          </a:p>
          <a:p>
            <a:pPr algn="just" eaLnBrk="0" hangingPunct="0"/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-Строительство обогатительной фабрики «Ведуга» и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Хвостохранилище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обогатительной фабрики «Ведуга».</a:t>
            </a:r>
          </a:p>
          <a:p>
            <a:pPr algn="just" eaLnBrk="0" hangingPunct="0"/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-ПС 220 кВ 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Амикан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 algn="just" eaLnBrk="0" hangingPunct="0"/>
            <a:r>
              <a:rPr lang="ru-RU" sz="1200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Объекты инфраструктуры на </a:t>
            </a:r>
            <a:r>
              <a:rPr lang="ru-RU" sz="1200" u="sng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Ведугинском</a:t>
            </a:r>
            <a:r>
              <a:rPr lang="ru-RU" sz="1200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месторождении: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algn="just" eaLnBrk="0" hangingPunct="0"/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-Строительство площадки ОГР Карьер Ведуга. </a:t>
            </a:r>
          </a:p>
          <a:p>
            <a:pPr algn="just" eaLnBrk="0" hangingPunct="0"/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-Центральная лаборатория.</a:t>
            </a:r>
          </a:p>
          <a:p>
            <a:pPr algn="just" eaLnBrk="0" hangingPunct="0"/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-Административно-бытовой корпус с пешеходной галереей.</a:t>
            </a:r>
          </a:p>
          <a:p>
            <a:pPr algn="just" eaLnBrk="0" hangingPunct="0"/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-Строительство водозабора подземных вод на участке «</a:t>
            </a:r>
            <a:r>
              <a:rPr lang="ru-RU" sz="1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руч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Золотой» для питьевого и хозяйственно-бытового и технического водоснабжения.</a:t>
            </a:r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0" hangingPunct="0"/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</a:rPr>
              <a:t>Сроки выполнения проекта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2017-2028 годы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Количество создаваемых рабочих мест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888 человек.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919E3F97-C774-49DA-A5FF-C2184C53633B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25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83" name="Рисунок 13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49483" t="42467" r="24968" b="25800"/>
          <a:stretch>
            <a:fillRect/>
          </a:stretch>
        </p:blipFill>
        <p:spPr bwMode="auto">
          <a:xfrm>
            <a:off x="4572000" y="548681"/>
            <a:ext cx="4103688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788024" y="5517232"/>
            <a:ext cx="4176712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 МП «Хлебопек» выпущено хлеба и хлебобулочных изделий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446,6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тонн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 том числе: хлеба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441,7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тонн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кондитерских  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изделий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4,9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тонн.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90537"/>
          </a:xfrm>
        </p:spPr>
        <p:txBody>
          <a:bodyPr rtlCol="0">
            <a:normAutofit fontScale="9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692696"/>
            <a:ext cx="8785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 CYR" pitchFamily="18" charset="0"/>
              </a:rPr>
              <a:t>К данным видам производств относится – обработка древесины и производство изделий из дерева, производство воды, </a:t>
            </a:r>
            <a:r>
              <a:rPr lang="ru-RU" sz="1400" dirty="0" err="1">
                <a:latin typeface="Times New Roman" pitchFamily="18" charset="0"/>
                <a:cs typeface="Times New Roman CYR" pitchFamily="18" charset="0"/>
              </a:rPr>
              <a:t>теплоэнергии</a:t>
            </a:r>
            <a:r>
              <a:rPr lang="ru-RU" sz="1400" dirty="0">
                <a:latin typeface="Times New Roman" pitchFamily="18" charset="0"/>
                <a:cs typeface="Times New Roman CYR" pitchFamily="18" charset="0"/>
              </a:rPr>
              <a:t>, электроэнергии, производство хлеба и хлебобулочных изделий. </a:t>
            </a:r>
            <a:endParaRPr lang="ru-RU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268761"/>
            <a:ext cx="4392488" cy="1815882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Заготовкой и вывозкой древесины, производством изделий из древесины занимаются предприятия в районе: муниципальное унитарное предприятие «Управление коммуникационным комплексом Северо-Енисейского района»,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ООО "Лесной квартал, ООО «ДОК «Енисей», ООО «</a:t>
            </a:r>
            <a:r>
              <a:rPr lang="ru-RU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ЛесКом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», ООО "Общее дело", ООО "</a:t>
            </a:r>
            <a:r>
              <a:rPr lang="ru-RU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Самкаш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", ООО «</a:t>
            </a:r>
            <a:r>
              <a:rPr lang="ru-RU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ВидЛес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», ООО «</a:t>
            </a:r>
            <a:r>
              <a:rPr lang="ru-RU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Бунит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», ИП </a:t>
            </a:r>
            <a:r>
              <a:rPr lang="ru-RU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Рычков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Д.А., ИП </a:t>
            </a:r>
            <a:r>
              <a:rPr lang="ru-RU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Иргашов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К.О.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3933056"/>
            <a:ext cx="4189412" cy="1385888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 CYR" pitchFamily="18" charset="0"/>
              </a:rPr>
              <a:t>Производство хлеба и хлебобулочных изделий, а также кондитерских изделий осуществляет  муниципальное предприятие  Северо-Енисейского района «Хлебопек» для реализации продуктов населению района и АО «Полюс Красноярск» для собственных нужд  предприятия.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212976"/>
            <a:ext cx="4392612" cy="1440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3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</a:t>
            </a:r>
            <a:r>
              <a:rPr lang="ru-RU" sz="13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3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года:</a:t>
            </a:r>
          </a:p>
          <a:p>
            <a:pPr>
              <a:lnSpc>
                <a:spcPct val="150000"/>
              </a:lnSpc>
              <a:defRPr/>
            </a:pPr>
            <a:r>
              <a:rPr lang="ru-RU" sz="13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заготовка древесины </a:t>
            </a:r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660,0 </a:t>
            </a:r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пл. куб. м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3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вывозка древесины </a:t>
            </a:r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632,6 </a:t>
            </a:r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пл. куб. м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3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деловая древесина </a:t>
            </a:r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560,0 </a:t>
            </a:r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пл. куб. м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3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пиломатериалы</a:t>
            </a:r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4,5 </a:t>
            </a:r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пл. куб. м</a:t>
            </a: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5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1A892A5A-B19F-47E1-8AD3-EF4ED4C9F2EC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26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333375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 CYR" pitchFamily="18" charset="0"/>
              </a:rPr>
              <a:t>Промышленное производство в других отраслях экономики Северо-Енисейского района</a:t>
            </a:r>
          </a:p>
        </p:txBody>
      </p:sp>
      <p:pic>
        <p:nvPicPr>
          <p:cNvPr id="72706" name="Picture 2" descr="http://almaty.freeads.kz/content/root/users/2011/20111014/u179830/images/201110/f20111014174800-izobrazhenie-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4725144"/>
            <a:ext cx="4394971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5" name="Picture 1" descr="C:\Users\SMA\Desktop\фото инвест\лес.jpg"/>
          <p:cNvPicPr>
            <a:picLocks noChangeAspect="1" noChangeArrowheads="1"/>
          </p:cNvPicPr>
          <p:nvPr/>
        </p:nvPicPr>
        <p:blipFill>
          <a:blip r:embed="rId4" cstate="print"/>
          <a:srcRect t="19475"/>
          <a:stretch>
            <a:fillRect/>
          </a:stretch>
        </p:blipFill>
        <p:spPr bwMode="auto">
          <a:xfrm>
            <a:off x="4788024" y="1340768"/>
            <a:ext cx="4149595" cy="2538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788025" y="3717032"/>
          <a:ext cx="4248471" cy="295232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56183"/>
                <a:gridCol w="614551"/>
                <a:gridCol w="585996"/>
                <a:gridCol w="585996"/>
                <a:gridCol w="805745"/>
              </a:tblGrid>
              <a:tr h="101920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роста 2022 года к 2021 году, %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970688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Производство продукции растениеводства жителями Северо-Енисейского района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695,0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705,7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719,1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292747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323333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картофель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625,0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635,0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646,6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346352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овощи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70,7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72,5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102,5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221" name="Picture 5" descr="I:\_ОТДЕЛ ЭКОН АНАЛИЗА\-=электронная почта=-\аня\ВЫСТАВКА (сельское хозяйство)\IMG_3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6576" y="332656"/>
            <a:ext cx="1847911" cy="2379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836712"/>
            <a:ext cx="6228184" cy="2292935"/>
          </a:xfrm>
          <a:prstGeom prst="rect">
            <a:avLst/>
          </a:prstGeom>
          <a:noFill/>
          <a:ln w="0">
            <a:noFill/>
            <a:prstDash val="solid"/>
          </a:ln>
          <a:scene3d>
            <a:camera prst="orthographicFront"/>
            <a:lightRig rig="threePt" dir="t"/>
          </a:scene3d>
          <a:sp3d prstMaterial="dkEdge"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Северо-Енисейский район – промышленный район Крайнего Севера.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Агропромышленного комплекса и сельскохозяйственных товаропроизводителей  на территории района нет.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Сельское хозяйство развито только на уровне личных подсобных хозяйств граждан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Несмотря на суровые климатические условия Крайнего Севера,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население Северо-Енисейского района активно занимается животноводством и растениеводством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В поселках организованы сезонные сельскохозяйственные распродажи и ярмарки выходного дня. Гражданам отведены специальные места на универсальном рынке, которые предоставляются на безвозмездной основе для реализации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самопроизведенной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сельскохозяйственной продукции.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0" y="332656"/>
            <a:ext cx="3563938" cy="35932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79388" y="3213100"/>
            <a:ext cx="3925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развития животноводства</a:t>
            </a:r>
          </a:p>
          <a:p>
            <a:pPr algn="ctr">
              <a:defRPr/>
            </a:pPr>
            <a:r>
              <a:rPr lang="ru-RU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территории Северо-Енисейского района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716016" y="3212976"/>
            <a:ext cx="4000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развития растениеводства</a:t>
            </a:r>
          </a:p>
          <a:p>
            <a:pPr algn="ctr">
              <a:defRPr/>
            </a:pPr>
            <a:r>
              <a:rPr lang="ru-RU" sz="1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территории Северо-Енисейского района</a:t>
            </a:r>
          </a:p>
        </p:txBody>
      </p:sp>
      <p:sp>
        <p:nvSpPr>
          <p:cNvPr id="12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E827E1A8-7296-4D7D-B1E0-E33A397A3ABB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27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79512" y="3717032"/>
          <a:ext cx="4429000" cy="295826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33395"/>
                <a:gridCol w="622828"/>
                <a:gridCol w="622828"/>
                <a:gridCol w="553625"/>
                <a:gridCol w="796324"/>
              </a:tblGrid>
              <a:tr h="89800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роста 2022 года к  2021 году, %</a:t>
                      </a:r>
                      <a:endParaRPr lang="ru-RU" sz="1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399365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Крупнорогатый скот (голов) </a:t>
                      </a: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88,8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300924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т.ч.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коровы (голов)</a:t>
                      </a: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300924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Свиньи (голов)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75,0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300924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овцы и козы (голов)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43,1</a:t>
                      </a: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300924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Лошади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  <a:tr h="451260">
                <a:tc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птица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1721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2745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1627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59,3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>
                    <a:solidFill>
                      <a:schemeClr val="bg1">
                        <a:alpha val="32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Рисунок 15" descr="\\FILES-SERVER\Shares_Folder$\ОТДЕЛ ЭКОНОМИЧЕСКОГО АНАЛИЗА\-=электронная почта\Шокало\2020\Наталья Кожевникова 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76672"/>
            <a:ext cx="2160240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Диаграмма 11"/>
          <p:cNvGraphicFramePr>
            <a:graphicFrameLocks/>
          </p:cNvGraphicFramePr>
          <p:nvPr/>
        </p:nvGraphicFramePr>
        <p:xfrm>
          <a:off x="539552" y="4149080"/>
          <a:ext cx="80648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564904"/>
          <a:ext cx="6768751" cy="1512168"/>
        </p:xfrm>
        <a:graphic>
          <a:graphicData uri="http://schemas.openxmlformats.org/drawingml/2006/table">
            <a:tbl>
              <a:tblPr/>
              <a:tblGrid>
                <a:gridCol w="1944215"/>
                <a:gridCol w="720080"/>
                <a:gridCol w="720080"/>
                <a:gridCol w="864096"/>
                <a:gridCol w="720080"/>
                <a:gridCol w="1008112"/>
                <a:gridCol w="792088"/>
              </a:tblGrid>
              <a:tr h="32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 показателя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</a:tr>
              <a:tr h="641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организаций малого и среднего предпринимательства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</a:tr>
              <a:tr h="549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индивидуальных предпринимателей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  <a:alpha val="17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0" y="333375"/>
            <a:ext cx="4716463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Малое и среднее предпринимательство</a:t>
            </a:r>
          </a:p>
        </p:txBody>
      </p:sp>
      <p:sp>
        <p:nvSpPr>
          <p:cNvPr id="31775" name="TextBox 9"/>
          <p:cNvSpPr txBox="1">
            <a:spLocks noChangeArrowheads="1"/>
          </p:cNvSpPr>
          <p:nvPr/>
        </p:nvSpPr>
        <p:spPr bwMode="auto">
          <a:xfrm>
            <a:off x="179512" y="2132856"/>
            <a:ext cx="86419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Количество организаций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малого и среднего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предпринимательства и индивидуальных предпринимателей, по годам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908720"/>
            <a:ext cx="4752528" cy="738664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Малое предпринимательство в Северо-Енисейском районе представлено в сфере торговли,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пассажироперевозок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грузоперевозок,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предоставления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бытовых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услуг населению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/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4A502E82-FB3A-4E64-A1B0-EC550E0B6F75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28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SMA\Desktop\20180714_073454.jpg"/>
          <p:cNvPicPr/>
          <p:nvPr/>
        </p:nvPicPr>
        <p:blipFill>
          <a:blip r:embed="rId4" cstate="print">
            <a:lum bright="11000" contrast="10000"/>
          </a:blip>
          <a:srcRect l="13155" t="6462" r="10206" b="15384"/>
          <a:stretch>
            <a:fillRect/>
          </a:stretch>
        </p:blipFill>
        <p:spPr bwMode="auto">
          <a:xfrm>
            <a:off x="5004048" y="476673"/>
            <a:ext cx="3960440" cy="180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Прямоугольник 8"/>
          <p:cNvSpPr>
            <a:spLocks noChangeArrowheads="1"/>
          </p:cNvSpPr>
          <p:nvPr/>
        </p:nvSpPr>
        <p:spPr bwMode="auto">
          <a:xfrm>
            <a:off x="0" y="332656"/>
            <a:ext cx="7848600" cy="368300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5400000"/>
          </a:gra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Нормативно правовая база для малого и среднего предпринимательства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211961" y="4725144"/>
            <a:ext cx="4752528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Северо-Енисейском районе в сфере малого и среднего предпринимательства функционирует :</a:t>
            </a:r>
          </a:p>
          <a:p>
            <a:pPr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221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объект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торговли  и общественного питания,  в том числе:</a:t>
            </a:r>
          </a:p>
          <a:p>
            <a:pPr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магазин;</a:t>
            </a:r>
          </a:p>
          <a:p>
            <a:pPr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торговых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места;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торговых павильонов;</a:t>
            </a:r>
          </a:p>
          <a:p>
            <a:pPr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аптек, аптечных пунктов и киосков;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ru-RU" sz="1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объектов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предоставляющих различные услуги населению.</a:t>
            </a:r>
            <a:endParaRPr 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63D00451-2896-404E-99BB-3D329F35C73E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29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6" name="Прямоугольник 14"/>
          <p:cNvSpPr>
            <a:spLocks noChangeArrowheads="1"/>
          </p:cNvSpPr>
          <p:nvPr/>
        </p:nvSpPr>
        <p:spPr bwMode="auto">
          <a:xfrm>
            <a:off x="179388" y="765175"/>
            <a:ext cx="878522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малого и среднего предпринимательства на территории Северо-Енисейского района» муниципальной программы «Развитие местного самоуправлении», утвержденная постановлением администрации Северо-Енисейского района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 21.10.2013 №514-п.</a:t>
            </a:r>
          </a:p>
          <a:p>
            <a:pPr indent="355600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 содействия малому и среднему предпринимательству в Северо-Енисейском районе, работающий по принципу «одно окно», утвержденный постановлением администрации Северо-Енисейского района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12.08.2009 №201-п.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 администрации Северо-Енисейского района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 13.07.2017 №280-п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«Об утверждении Порядка формирования, ведения, обязательного опубликования перечня муниципального имущества, свободного от прав третьих лиц (за исключением имущественных прав субъектов малого и среднего предпринимательства), предназначенного для предоставления во владение и (или) в пользование на долгосрочной основе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предпринимательства, а также порядка и условий предоставления такого имущества в аренду» утвержден перечень муниципального имущества, используемого в целях предоставления во владение и (или) в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предпринимательства.</a:t>
            </a:r>
          </a:p>
          <a:p>
            <a:pPr indent="355600"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Координационный совет в области развития малого и среднего предпринимательства в Северо-Енисейском районе, утвержденный постановлением администрации Северо-Енисейского района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 12.12.2008 № 582-п.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0593" name="Picture 1" descr="\\FILES-SERVER\Shares_Folder$\ОТДЕЛ ЭКОНОМИЧЕСКОГО АНАЛИЗА\КОНКУРСЫ\КОНКУРСЫ 2017\Лучшая работа с населением\Входящие материалы\фотографии\магазины\IMG_8392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3528" y="4581128"/>
            <a:ext cx="36930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214313" y="3854450"/>
            <a:ext cx="8929687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Уважаемые Дамы и Господа!</a:t>
            </a:r>
          </a:p>
          <a:p>
            <a:pPr algn="ctr"/>
            <a:endParaRPr lang="ru-RU" sz="16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Северо-Енисейский район - образован 1 апреля 1932 года, 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является единственным в Российской Федерации муниципальным образованием,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находится на Крайнем Севере, входит в состав Нижнего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Приангарья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является районом Крайнего Севера и принадлежит к числу наиболее крупных территориально - административных единиц Красноярского края.</a:t>
            </a:r>
            <a:endParaRPr lang="ru-RU" sz="1400" dirty="0">
              <a:latin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</a:rPr>
              <a:t>        Расположенный на севере Красноярского края и на юге Эвенкийского района, Северо-Енисейский район занимает уникальное географическое положение, обеспеченное богатейшими природными ресурсами. </a:t>
            </a:r>
            <a:r>
              <a:rPr lang="ru-RU" sz="1400" dirty="0">
                <a:latin typeface="Times New Roman" pitchFamily="18" charset="0"/>
                <a:cs typeface="Times New Roman CYR" pitchFamily="18" charset="0"/>
              </a:rPr>
              <a:t>Определяющим полезным ископаемым является золото, в основном рудное, и в меньшей степени россыпное.</a:t>
            </a:r>
            <a:r>
              <a:rPr lang="ru-RU" sz="1400" dirty="0">
                <a:latin typeface="Times New Roman" pitchFamily="18" charset="0"/>
              </a:rPr>
              <a:t> </a:t>
            </a:r>
          </a:p>
          <a:p>
            <a:pPr algn="just"/>
            <a:r>
              <a:rPr lang="ru-RU" sz="1400" dirty="0">
                <a:latin typeface="Times New Roman" pitchFamily="18" charset="0"/>
              </a:rPr>
              <a:t>Экономика района – моноотраслевая. Базовая отрасль территории - золотодобывающая промышленность. </a:t>
            </a:r>
          </a:p>
          <a:p>
            <a:pPr algn="just"/>
            <a:endParaRPr lang="ru-RU" sz="1400" dirty="0">
              <a:latin typeface="Times New Roman" pitchFamily="18" charset="0"/>
            </a:endParaRPr>
          </a:p>
        </p:txBody>
      </p:sp>
      <p:pic>
        <p:nvPicPr>
          <p:cNvPr id="7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687625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:\Users\KKO\Desktop\Flag_of_Severo-Yeniseysky_rayon_(201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493" y="332656"/>
            <a:ext cx="1367507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1520" y="3212976"/>
            <a:ext cx="2016224" cy="1323439"/>
          </a:xfrm>
          <a:prstGeom prst="rect">
            <a:avLst/>
          </a:prstGeom>
          <a:gradFill>
            <a:gsLst>
              <a:gs pos="0">
                <a:schemeClr val="accent1">
                  <a:tint val="62000"/>
                  <a:satMod val="180000"/>
                  <a:alpha val="58000"/>
                </a:schemeClr>
              </a:gs>
              <a:gs pos="65000">
                <a:schemeClr val="accent1">
                  <a:tint val="32000"/>
                  <a:satMod val="250000"/>
                </a:schemeClr>
              </a:gs>
              <a:gs pos="100000">
                <a:schemeClr val="accent1">
                  <a:tint val="23000"/>
                  <a:satMod val="30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Глава Северо-Енисейского района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Алексей </a:t>
            </a: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Николаевич </a:t>
            </a: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Рябцев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9B0E48F4-9989-40E0-BD61-DDFB520341F4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\\FILES-SERVER\Shares_Folder$\ОТДЕЛ ЭКОНОМИЧЕСКОГО АНАЛИЗА\данные Главе\Главе 2022\Достижения 5 лет\Глава Северо-Енисейского района Рябцев А.Н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2016224" cy="2851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504" y="1916832"/>
            <a:ext cx="3672408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Северо-Енисейском районе </a:t>
            </a:r>
            <a:r>
              <a:rPr lang="ru-RU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построено и введено в эксплуатацию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221</a:t>
            </a:r>
            <a:r>
              <a:rPr lang="ru-RU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жилой дом, это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1912</a:t>
            </a:r>
            <a:r>
              <a:rPr lang="ru-RU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квартир, общей площадью жилья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132,92 тыс. кв. м</a:t>
            </a:r>
            <a:r>
              <a:rPr lang="ru-RU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3375"/>
            <a:ext cx="9144000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Инфраструктура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0" y="765175"/>
            <a:ext cx="3492500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Строительство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51520" y="3284984"/>
            <a:ext cx="8713787" cy="93610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ea typeface="+mj-ea"/>
                <a:cs typeface="Times New Roman" pitchFamily="18" charset="0"/>
              </a:rPr>
              <a:t>В Северо-Енисейском районе ежегодно строятся современные, благоустроенные жилые дома, </a:t>
            </a:r>
            <a:r>
              <a:rPr lang="ru-RU" sz="1300" dirty="0" smtClean="0">
                <a:latin typeface="Times New Roman" pitchFamily="18" charset="0"/>
                <a:ea typeface="+mj-ea"/>
                <a:cs typeface="Times New Roman" pitchFamily="18" charset="0"/>
              </a:rPr>
              <a:t>обеспечивая </a:t>
            </a:r>
            <a:r>
              <a:rPr lang="ru-RU" sz="1300" dirty="0">
                <a:latin typeface="Times New Roman" pitchFamily="18" charset="0"/>
                <a:ea typeface="+mj-ea"/>
                <a:cs typeface="Times New Roman" pitchFamily="18" charset="0"/>
              </a:rPr>
              <a:t>североенисейцев комфортными и благоустроенными квартирами.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300" b="1" u="sng" dirty="0">
                <a:latin typeface="Times New Roman" pitchFamily="18" charset="0"/>
                <a:ea typeface="+mj-ea"/>
                <a:cs typeface="Times New Roman" pitchFamily="18" charset="0"/>
              </a:rPr>
              <a:t>Доля ветхого и аварийного </a:t>
            </a:r>
            <a:r>
              <a:rPr lang="ru-RU" sz="1300" b="1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муниципального жилья </a:t>
            </a:r>
            <a:r>
              <a:rPr lang="ru-RU" sz="1300" b="1" u="sng" dirty="0">
                <a:latin typeface="Times New Roman" pitchFamily="18" charset="0"/>
                <a:ea typeface="+mj-ea"/>
                <a:cs typeface="Times New Roman" pitchFamily="18" charset="0"/>
              </a:rPr>
              <a:t>в районе снизилась с 60,5 % в 1996 году </a:t>
            </a:r>
            <a:r>
              <a:rPr lang="ru-RU" sz="1300" b="1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до 1,2 % </a:t>
            </a:r>
            <a:r>
              <a:rPr lang="ru-RU" sz="1300" b="1" u="sng" dirty="0"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1300" b="1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2022 </a:t>
            </a:r>
            <a:r>
              <a:rPr lang="ru-RU" sz="1300" b="1" u="sng" dirty="0">
                <a:latin typeface="Times New Roman" pitchFamily="18" charset="0"/>
                <a:ea typeface="+mj-ea"/>
                <a:cs typeface="Times New Roman" pitchFamily="18" charset="0"/>
              </a:rPr>
              <a:t>году,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300" b="1" u="sng" dirty="0">
                <a:latin typeface="Times New Roman" pitchFamily="18" charset="0"/>
                <a:ea typeface="+mj-ea"/>
                <a:cs typeface="Times New Roman" pitchFamily="18" charset="0"/>
              </a:rPr>
              <a:t>а доля благоустроенного жилья в районе увеличилась более чем втрое</a:t>
            </a:r>
            <a:r>
              <a:rPr lang="ru-RU" sz="1300" b="1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300" b="1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Обеспеченность жильем в 2022 году на одного человека в районе составила 27,5 кв.м.</a:t>
            </a:r>
            <a:endParaRPr lang="ru-RU" sz="1300" b="1" u="sng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1268760"/>
            <a:ext cx="3096342" cy="3693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 период с 1996 по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179512" y="4365104"/>
            <a:ext cx="8712968" cy="237626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период с 1996 по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осуществлено строительство следующих наиболее значимых для района объектов</a:t>
            </a:r>
            <a:endParaRPr lang="ru-RU" dirty="0"/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D4A6249D-1187-4E92-9251-3977D1A814A9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30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419872" y="1628775"/>
            <a:ext cx="359968" cy="288057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004048" y="1628800"/>
            <a:ext cx="216024" cy="28803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516216" y="1916832"/>
            <a:ext cx="252028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Снесено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537 </a:t>
            </a:r>
            <a:r>
              <a:rPr lang="ru-RU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аварийных домов, а это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1 663 </a:t>
            </a:r>
            <a:r>
              <a:rPr lang="ru-RU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квартиры общей площадью </a:t>
            </a:r>
          </a:p>
          <a:p>
            <a:pPr algn="ctr">
              <a:defRPr/>
            </a:pP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68,07 тыс. кв.м.</a:t>
            </a:r>
            <a:endParaRPr lang="ru-RU" sz="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23928" y="1916832"/>
            <a:ext cx="2448272" cy="124649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пределами Северо-Енисейского района для его жителей приобретено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294</a:t>
            </a:r>
            <a:r>
              <a:rPr lang="ru-RU" sz="1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квартиры общей площадью </a:t>
            </a:r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14,9 тыс. кв.м.</a:t>
            </a:r>
            <a:endParaRPr lang="ru-RU" sz="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084168" y="1628800"/>
            <a:ext cx="648072" cy="36004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Беседка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47700"/>
          </a:xfr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городском поселке Северо-Енисейский построены следующие объекты:</a:t>
            </a:r>
            <a:endParaRPr lang="ru-RU" sz="2000" b="1" u="sng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9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  <a:solidFill>
            <a:schemeClr val="bg2">
              <a:lumMod val="90000"/>
              <a:alpha val="35000"/>
            </a:schemeClr>
          </a:solidFill>
          <a:ln w="19050">
            <a:solidFill>
              <a:srgbClr val="0070C0"/>
            </a:solidFill>
          </a:ln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 с бассейном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детских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сада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Стадион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Одиннадцать 60-ти квартирных домов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Один 45-ти квартирный дом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Шесть 30-ти квартирных домов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Один 24-х квартирный дом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Один 20-ти квартирный дом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Пять 16-ти квартирных домов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Три 12-ти квартирных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дома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Два 8-ми квартирных дома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Четыре 2-х квартирных дома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Четыре 2-х квартирных дома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18 квартирный дом (ДМС № 1)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Терапевтическое отделение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Шесть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магазинов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Гостиница «Актолик»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Объекты благоустройства: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Ландшафтный парк «Радуга»» и сквер Победы и Труда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Объект благоустройства «Сквер любви, семьи и верности»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Объект благоустройства  «Мишка на Севере»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Объект благоустройства «Семья»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A8B6470E-A8A2-4A71-ACA9-B60366E32356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31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Беседка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47700"/>
          </a:xfr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городском поселке Северо-Енисейский построены следующие объекты:</a:t>
            </a:r>
            <a:endParaRPr lang="ru-RU" sz="2000" b="1" u="sng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9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5949950"/>
          </a:xfrm>
          <a:solidFill>
            <a:schemeClr val="bg2">
              <a:lumMod val="90000"/>
              <a:alpha val="35000"/>
            </a:schemeClr>
          </a:solidFill>
          <a:ln w="19050">
            <a:solidFill>
              <a:srgbClr val="0070C0"/>
            </a:solidFill>
          </a:ln>
        </p:spPr>
        <p:txBody>
          <a:bodyPr rtlCol="0">
            <a:normAutofit fontScale="250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Комплексное благоустройство  ул. Ленина и ул. Фабричная в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Северо-Енисейский «Северная параллель»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Комплекс бытового обслуживания граждан, с баней на 50 мест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Объекты сетей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теплоснабжения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Реконструкция канализационного коллектора</a:t>
            </a:r>
            <a:endParaRPr lang="ru-RU" sz="64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Полигон твердых бытовых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отходов (ТКО)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Православный храм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Офисное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многофункциональнное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здание по ул. Фабричная, 3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Крытый плавательный бассейн «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Аяхта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Крытая хоккейная коробка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- спортивный комплекс «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Нерика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Очистные сооружения сточных вод мощностью 2500 м.куб./сут.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Универсальный рынок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Модернизация помещения детской районной библиотеки и центральной районной библиотеки (Модельные библиотеки)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Проведена реконструкция взлетно-посадочной полосы аэропорта в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Северо-Енисейский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Торговый комплекс «Апельсин» в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Северо-Енисейский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Конечный остановочный пункт межпоселкового общественного транспорта в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Северо-Енисейский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Водовод от водораздела «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Олоконовский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» до насосно-фильтруемой станции (НФС) в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Северо-Енисейский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Кладбище</a:t>
            </a:r>
            <a:endParaRPr lang="ru-RU" sz="6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A8B6470E-A8A2-4A71-ACA9-B60366E32356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32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G_0010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47700"/>
          </a:xfr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поселке Тея построены следующие объекты:</a:t>
            </a:r>
            <a:endParaRPr lang="ru-RU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0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4313"/>
            <a:ext cx="9144000" cy="4824412"/>
          </a:xfrm>
          <a:solidFill>
            <a:srgbClr val="FFFF99">
              <a:alpha val="35000"/>
            </a:srgbClr>
          </a:solidFill>
        </p:spPr>
        <p:txBody>
          <a:bodyPr rtlCol="0">
            <a:normAutofit fontScale="70000" lnSpcReduction="20000"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Школа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Специальный дом для ветеранов войны и труда (МБУ социального обслуживания «Комплексный центр социального обслуживания населения Северо-Енисейского района»)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Тейская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врачебная амбулатория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Библиотека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Три 24-ти квартирных дома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Пять 16-ти квартирных домов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Два 12-ти квартирных дома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Один 8-ми квартирный дом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Девять 4-х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квартирных домов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Один 2-х квартирный дом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Здание бани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Объекты сетей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теплоснабжения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Полигон твердых бытовых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отходов (ТКО)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Магазин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Объекты коммунальной инфраструктуры микрорайона «Тарасовский», в том числе очистные сооружения мощностью 200 м3/сут.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Открытый стадион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Крытая хоккейная коробка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Спортивный (борцовский) зал с лыжной базой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9E0F3527-CB0A-46E3-9E36-61B92EE25987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33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2" name="Picture 4" descr="IMG_0008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76263"/>
          </a:xfr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поселке Вангаш построены следующие объекты:</a:t>
            </a:r>
            <a:endParaRPr lang="ru-RU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9144000" cy="3457575"/>
          </a:xfrm>
          <a:solidFill>
            <a:srgbClr val="FFFF99">
              <a:alpha val="25882"/>
            </a:srgbClr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Школа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Фельдшерско-акушерский пункт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Сельский дом культуры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Один 5-ти квартирный дом 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Семь 4-х квартирных домов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Один 3-х квартирный дом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Здание бани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Котельная и сети теплоснабжения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Полигон твердых бытовых отходов (ТКО)</a:t>
            </a: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/>
          <a:lstStyle/>
          <a:p>
            <a:pPr algn="ctr">
              <a:defRPr/>
            </a:pPr>
            <a:fld id="{6C75E7F3-8075-492D-9FF4-5776D7163514}" type="slidenum"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34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4365625"/>
            <a:ext cx="9144000" cy="503238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поселке </a:t>
            </a:r>
            <a:r>
              <a:rPr lang="ru-RU" sz="2000" b="1" u="sng" dirty="0" err="1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Новоерудинский</a:t>
            </a:r>
            <a:r>
              <a:rPr lang="ru-RU" sz="2000" b="1" u="sng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построены следующие объекты:</a:t>
            </a:r>
            <a:endParaRPr lang="ru-RU" sz="2800" b="1" u="sng" dirty="0">
              <a:solidFill>
                <a:schemeClr val="accent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6874" name="Rectangle 3"/>
          <p:cNvSpPr txBox="1">
            <a:spLocks noChangeArrowheads="1"/>
          </p:cNvSpPr>
          <p:nvPr/>
        </p:nvSpPr>
        <p:spPr bwMode="auto">
          <a:xfrm>
            <a:off x="0" y="4941888"/>
            <a:ext cx="9144000" cy="1916112"/>
          </a:xfrm>
          <a:prstGeom prst="rect">
            <a:avLst/>
          </a:prstGeom>
          <a:solidFill>
            <a:srgbClr val="FFFF99">
              <a:alpha val="2588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4-х квартирных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дома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Один 2-х квартирный дом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 descr="IMG_0039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76263"/>
          </a:xfr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поселке Новая Калами построены следующие объекты:</a:t>
            </a:r>
            <a:endParaRPr lang="ru-RU" sz="4000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1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836613"/>
            <a:ext cx="9144000" cy="2925762"/>
          </a:xfrm>
          <a:solidFill>
            <a:srgbClr val="F3F5A1">
              <a:alpha val="31765"/>
            </a:srgbClr>
          </a:solidFill>
        </p:spPr>
        <p:txBody>
          <a:bodyPr rtlCol="0">
            <a:normAutofit fontScale="92500"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Котельная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Школа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Дом культуры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Стадион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Десять 4-х квартирных домов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Один 2-х квартирный дом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Административное здание с пристройкой офисных помещений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Кафе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Сооружения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сетей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теплоснабжения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Полигон твердых бытовых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отходов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Баня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/>
          <a:lstStyle/>
          <a:p>
            <a:pPr algn="ctr">
              <a:defRPr/>
            </a:pPr>
            <a:fld id="{7402E5C7-A089-459B-80BB-5736AB435CB3}" type="slidenum"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35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3717032"/>
            <a:ext cx="9144000" cy="50482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поселке </a:t>
            </a:r>
            <a:r>
              <a:rPr lang="ru-RU" sz="2000" b="1" u="sng" dirty="0" err="1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Енашимо</a:t>
            </a:r>
            <a:r>
              <a:rPr lang="ru-RU" sz="2000" b="1" u="sng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построены следующие объекты:</a:t>
            </a:r>
            <a:endParaRPr lang="ru-RU" sz="2800" b="1" u="sng" dirty="0">
              <a:solidFill>
                <a:schemeClr val="accent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7898" name="Rectangle 3"/>
          <p:cNvSpPr txBox="1">
            <a:spLocks noChangeArrowheads="1"/>
          </p:cNvSpPr>
          <p:nvPr/>
        </p:nvSpPr>
        <p:spPr bwMode="auto">
          <a:xfrm>
            <a:off x="0" y="4221088"/>
            <a:ext cx="9144000" cy="2636912"/>
          </a:xfrm>
          <a:prstGeom prst="rect">
            <a:avLst/>
          </a:prstGeom>
          <a:solidFill>
            <a:srgbClr val="F3F5A1">
              <a:alpha val="31764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Один 4-х квартирный дом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Баня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Изображение 030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35000"/>
          </a:xfr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поселке Брянка построены следующие объекты:</a:t>
            </a:r>
            <a:endParaRPr lang="ru-RU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700213"/>
            <a:ext cx="9144000" cy="2740025"/>
          </a:xfrm>
          <a:solidFill>
            <a:schemeClr val="bg2">
              <a:lumMod val="90000"/>
              <a:alpha val="20000"/>
            </a:schemeClr>
          </a:solidFill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Школа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Клубное помещение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4-х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квартирных домов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Один 3-х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квартирный дом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Объекты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сети теплоснабжения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Магазин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Кафе «Золотая речка»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Пост ГАИ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Модульное административно-хозяйственное  здание (АСФ, гараж МУП «УККР»)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2191369D-1866-40EF-A25F-53EBED7B5E55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36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Дом на Вельмо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1975"/>
          </a:xfr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поселке Вельмо построены следующие объекты:</a:t>
            </a:r>
            <a:endParaRPr lang="ru-RU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28775"/>
            <a:ext cx="8229600" cy="2016125"/>
          </a:xfrm>
        </p:spPr>
        <p:txBody>
          <a:bodyPr/>
          <a:lstStyle/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Школа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Два 4-х квартирных дома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Один 3-х квартирный дом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Три 1 квартирных дома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Объекты сети теплоснабжения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Автодорога «Северо-Енисейский - Вельмо»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69A5529D-6366-4D55-B3FD-A36D98C6D53D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37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6" name="Picture 4" descr="0080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  <a:alpha val="51000"/>
            </a:schemeClr>
          </a:solidFill>
        </p:spPr>
      </p:pic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Северо-Енисейском районе построены </a:t>
            </a:r>
            <a:br>
              <a:rPr lang="ru-RU" sz="2000" b="1" u="sng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следующие объекты гражданского назначения:</a:t>
            </a:r>
            <a:endParaRPr lang="ru-RU" sz="2000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4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12776"/>
            <a:ext cx="8568952" cy="5040559"/>
          </a:xfrm>
          <a:solidFill>
            <a:schemeClr val="bg1">
              <a:alpha val="40000"/>
            </a:schemeClr>
          </a:solidFill>
        </p:spPr>
        <p:txBody>
          <a:bodyPr rtlCol="0">
            <a:norm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ВЛ-35 кВт.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Северо-Енисейский-Викторовский-Енашиминский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ГЭС»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Блок складских и вспомогательных помещений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Комплекс очистных сооружений бытовых сточных вод («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Олимпиадинский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 ГОК)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Мост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через реку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Вангаш и мост через реку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Мекся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Реконструкция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хвостохранилища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ЗИФ «Советская»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ЛЭП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Енашимо – Северо-Енисейский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Все котельные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переведены 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жидкое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топливо (нефть)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Автодорога Северо-Енисейский – Вельмо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Заасфальтировано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35 км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автодороги Северо-Енисейский – Епишино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Заасфальтировано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49,5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 дорог поселков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района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Реконструкция ЛЭП напряжением 110 кВ (ПС «Брянка» – ПС «Новая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Еруда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Реконструкция  моста через р.Огня на км 0+150 автомобильной дороги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Епишино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–Северо-Енисейский –Тея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A3113417-6036-43D7-A74A-16668D42AF08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38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7"/>
          <p:cNvSpPr txBox="1">
            <a:spLocks noChangeArrowheads="1"/>
          </p:cNvSpPr>
          <p:nvPr/>
        </p:nvSpPr>
        <p:spPr bwMode="auto">
          <a:xfrm>
            <a:off x="107950" y="836613"/>
            <a:ext cx="4751388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Аэропорт </a:t>
            </a:r>
            <a:r>
              <a:rPr lang="ru-RU" sz="1300" b="1" u="sng" dirty="0" err="1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 Северо-Енисейский</a:t>
            </a:r>
          </a:p>
          <a:p>
            <a:pPr algn="just"/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Расположен в </a:t>
            </a:r>
            <a:r>
              <a:rPr lang="ru-RU" sz="1300" dirty="0" err="1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гп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 Северо-Енисейский. Класс аэропорта – 4 «Д». </a:t>
            </a:r>
          </a:p>
          <a:p>
            <a:pPr algn="just"/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Имеется 1 искусственная взлетно-посадочная полоса с 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асфальтобетонным покрытием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общей длиной – </a:t>
            </a:r>
            <a:r>
              <a:rPr lang="ru-RU" sz="1300" b="1" u="sng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1 560 </a:t>
            </a:r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м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.</a:t>
            </a:r>
          </a:p>
          <a:p>
            <a:pPr algn="just"/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Открыто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регулярное авиационное сообщение </a:t>
            </a:r>
          </a:p>
          <a:p>
            <a:pPr algn="just"/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по маршруту «Красноярск - Северо-Енисейский - Красноярск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».  Установлено светосигнальное оборудование на рулежной дорожке аэродрома.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Проведена реконструкция аэропорта в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Северо-Енисейский и с 2020 года обеспечена возможность аэропорта работать в круглогодичном режиме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приема воздушных судов в условиях плохой видимости «Ночной старт». </a:t>
            </a:r>
          </a:p>
          <a:p>
            <a:pPr algn="just"/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5" y="3284984"/>
            <a:ext cx="4104456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18 650 человек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среднегодовой пассажиропоток аэропорта гп Северо-Енисейский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4957339" y="836712"/>
            <a:ext cx="400714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0" y="333375"/>
            <a:ext cx="3492500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 и связь</a:t>
            </a:r>
          </a:p>
        </p:txBody>
      </p:sp>
      <p:sp>
        <p:nvSpPr>
          <p:cNvPr id="13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CEF725B8-532A-4C3C-A28A-119AE039F67D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39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4" name="Прямоугольник 15"/>
          <p:cNvSpPr>
            <a:spLocks noChangeArrowheads="1"/>
          </p:cNvSpPr>
          <p:nvPr/>
        </p:nvSpPr>
        <p:spPr bwMode="auto">
          <a:xfrm>
            <a:off x="4427538" y="3284538"/>
            <a:ext cx="4537075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Автомобильные дороги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Общая протяженность всех автомобильных дорог района -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598,8 км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Заасфальтировано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51,3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улично-дорожной сети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населенных пунктов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района. 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Автомобильные дороги Северо-Енисейского района отнесены к третьей и четвертой техническим категориям дорог общего пользования, имеют асфальтобетонное и гравийное покрытие.</a:t>
            </a: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Автомобильное сообщение с краевым центром осуществляется по региональной дороге «Епишино – Северо-Енисейский»,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с паромной переправой через реку «Енисей» в п. Епишино Енисейского района. 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Ежегодный пассажирооборот составляет </a:t>
            </a:r>
            <a:r>
              <a:rPr lang="ru-RU" sz="13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2,13 млн</a:t>
            </a:r>
            <a:r>
              <a:rPr lang="ru-RU" sz="13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пасс. км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2" name="Picture 2" descr="DSC0547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4089" y="4077072"/>
            <a:ext cx="4301887" cy="2253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88913"/>
            <a:ext cx="9144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900" indent="358775" algn="just"/>
            <a:endParaRPr lang="ru-RU" sz="13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7675" algn="just"/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Золотодобывающая промышленность является основной отраслью экономики района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На долю предприятий золотодобывающей отрасли приходится свыше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98,5 %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от общего объема промышленного производства в районе, </a:t>
            </a:r>
            <a:r>
              <a:rPr lang="ru-RU" sz="1300" u="sng" dirty="0" smtClean="0"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75 %</a:t>
            </a:r>
            <a:r>
              <a:rPr lang="ru-RU" sz="1300" u="sng" dirty="0" smtClean="0">
                <a:latin typeface="Times New Roman" pitchFamily="18" charset="0"/>
                <a:cs typeface="Times New Roman" pitchFamily="18" charset="0"/>
              </a:rPr>
              <a:t> добычи золота в Красноярском крае и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20%</a:t>
            </a:r>
            <a:r>
              <a:rPr lang="ru-RU" sz="1300" u="sng" dirty="0" smtClean="0">
                <a:latin typeface="Times New Roman" pitchFamily="18" charset="0"/>
                <a:cs typeface="Times New Roman" pitchFamily="18" charset="0"/>
              </a:rPr>
              <a:t> всей золотодобычи России.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Численность населения района составляет </a:t>
            </a: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8 572 чел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то есть менее 0,01 % общероссийской численности и около 0,4 % численности населения Красноярского края.</a:t>
            </a:r>
          </a:p>
          <a:p>
            <a:pPr marL="88900" indent="358775" algn="just"/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Помимо золотодобывающей промышленности, экономическое положение Северо-Енисейского района определяется развитием лесного хозяйства (лесозаготовка и лесопереработка), развиты транспорт и связь, жилищно-коммунальное хозяйство, торговая и снабженческая деятельность, а также  производство пищевых продуктов (хлебобулочные и кондитерские изделия).</a:t>
            </a: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 инвестиционной привлекательности Северо-Енисейского района свидетельствует общий объем инвестиций в основной капитал предприятий и организаций, который по данным Красноярскстата за 2022 год составил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20,8 млрд. рублей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Кроме того, Северо-Енисейский район является не только  центром золотодобычи Красноярского края, но и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центром развития инновационных технологий золотодобычи.</a:t>
            </a: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Показателем высокого уровня жизни и покупательской способности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североенисейцев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выступает среднемесячная заработная плата которая составила за 2022 год-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114,9 тыс. рублей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 увеличилась с прошлым годом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на 6,9%.</a:t>
            </a:r>
          </a:p>
          <a:p>
            <a:pPr marL="88900" indent="358775" algn="just"/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Транспортная инфраструктура Северо-Енисейского района представлена круглогодично действующим аэропортом и грунтовой автомобильной дорогой «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Епишино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- Северо-Енисейский» с паромной переправой через реку Енисей. Основная доля всех промышленных грузов завозится по автомобильной дороге, протяженностью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294 км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находящейся на балансе КГКУ «Управление автомобильных дорог по Красноярскому краю». С 2016 года начаты работы по капитальному ремонту данной дороги. В 2021 году реконструкция автомобильной дороги «Епишино ‑ Северо-Енисейский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была продолжена, и на эти цели из краевого бюджета было выделено финансирование в сумме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262 млн. руб. </a:t>
            </a:r>
          </a:p>
          <a:p>
            <a:pPr marL="88900" indent="358775" algn="just"/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Развитие транспортной инфраструктуры района просто необходимо для успешной реализации инвестиционных проектов на территории Северо-Енисейского района, его дальнейшего эффективного развития, снижения себестоимости перевозимых грузов и увеличения налоговых поступлений в бюджеты всех уровней, а также создания комфортных условий проживания в районе для граждан, которые трудятся во благо нашего района, края и страны в целом, обеспечивая 20% золотодобычи России.</a:t>
            </a: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Проведена реконструкция аэропорта в гп Северо-Енисейский и с 2020 года обеспечена возможность аэропорта работать в круглогодичном режиме приема воздушных судов в условиях плохой видимости «Ночной старт».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43E5A110-DAC2-42A1-ACD6-59E72ABBBD05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4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7"/>
          <p:cNvSpPr txBox="1">
            <a:spLocks noChangeArrowheads="1"/>
          </p:cNvSpPr>
          <p:nvPr/>
        </p:nvSpPr>
        <p:spPr bwMode="auto">
          <a:xfrm>
            <a:off x="3419872" y="2852936"/>
            <a:ext cx="547330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Пассажирские перевозки, в городском поселке Северо-Енисейском и других поселках, обеспечивает ООО «Транспортная копания «Север». 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В Северо-Енисейском районе действуют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автобусных маршрутов, в том числе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городских,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пригородных и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междугородных маршрутов. 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Протяженность автобусных маршрутов по району составляет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586,25 км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Среднегодовой пассажиропоток составляет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117 тыс. чел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491880" y="2276872"/>
            <a:ext cx="540060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Пассажирские перевозки автомобильным транспортом в Северо-Енисейском районе </a:t>
            </a:r>
          </a:p>
        </p:txBody>
      </p:sp>
      <p:pic>
        <p:nvPicPr>
          <p:cNvPr id="100356" name="Picture 4" descr="C:\Users\IRF\Desktop\p1090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3203848" cy="214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4" name="Прямоугольник 10"/>
          <p:cNvSpPr>
            <a:spLocks noChangeArrowheads="1"/>
          </p:cNvSpPr>
          <p:nvPr/>
        </p:nvSpPr>
        <p:spPr bwMode="auto">
          <a:xfrm>
            <a:off x="179388" y="4965700"/>
            <a:ext cx="5256212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 smtClean="0">
                <a:latin typeface="Times New Roman"/>
                <a:ea typeface="Times New Roman"/>
              </a:rPr>
              <a:t>В 2022 году на ремонт и содержание дорог выделено </a:t>
            </a:r>
            <a:r>
              <a:rPr lang="ru-RU" sz="1300" b="1" dirty="0" smtClean="0">
                <a:latin typeface="Times New Roman"/>
                <a:ea typeface="Times New Roman"/>
              </a:rPr>
              <a:t>109,3 млн. руб</a:t>
            </a:r>
            <a:r>
              <a:rPr lang="ru-RU" sz="1300" dirty="0" smtClean="0">
                <a:latin typeface="Times New Roman"/>
                <a:ea typeface="Times New Roman"/>
              </a:rPr>
              <a:t>., их средств бюджета Северо-Енисейского района</a:t>
            </a:r>
          </a:p>
          <a:p>
            <a:r>
              <a:rPr lang="ru-RU" sz="1300" dirty="0" smtClean="0">
                <a:latin typeface="Times New Roman"/>
                <a:ea typeface="Times New Roman CYR"/>
              </a:rPr>
              <a:t>Заасфальтировано </a:t>
            </a:r>
            <a:r>
              <a:rPr lang="ru-RU" sz="1300" b="1" dirty="0" smtClean="0">
                <a:latin typeface="Times New Roman"/>
                <a:ea typeface="Times New Roman CYR"/>
              </a:rPr>
              <a:t>1,3 км</a:t>
            </a:r>
            <a:r>
              <a:rPr lang="ru-RU" sz="1300" dirty="0" smtClean="0">
                <a:latin typeface="Times New Roman"/>
                <a:ea typeface="Times New Roman CYR"/>
              </a:rPr>
              <a:t>. улично-дорожной сети района, а также проведены работы по восстановлению профиля гравийных дорог протяженностью </a:t>
            </a:r>
            <a:r>
              <a:rPr lang="ru-RU" sz="1300" b="1" dirty="0" smtClean="0">
                <a:latin typeface="Times New Roman"/>
                <a:ea typeface="Times New Roman CYR"/>
              </a:rPr>
              <a:t>0,3 </a:t>
            </a:r>
            <a:r>
              <a:rPr lang="ru-RU" sz="1300" dirty="0" smtClean="0">
                <a:latin typeface="Times New Roman"/>
                <a:ea typeface="Times New Roman CYR"/>
              </a:rPr>
              <a:t>км.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79388" y="4581525"/>
            <a:ext cx="5148262" cy="30797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Ремонт улично-дорожной сети Северо-Енисейского района</a:t>
            </a:r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221088"/>
            <a:ext cx="3307297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0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E4B8B298-2B6A-43A8-ABD6-F8B5C6C906C7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40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0" name="TextBox 13"/>
          <p:cNvSpPr txBox="1">
            <a:spLocks noChangeArrowheads="1"/>
          </p:cNvSpPr>
          <p:nvPr/>
        </p:nvSpPr>
        <p:spPr bwMode="auto">
          <a:xfrm>
            <a:off x="179513" y="692697"/>
            <a:ext cx="691276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На территории Северо-Енисейского района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услуги почтовой связи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предоставляют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отделений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почтовой связи «Почта России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», в том числе: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Северо-Енисейский, и по 1 единицы в п. Вангаш, п. Енашимо, п. Новая Калами, п. Брянка, п. Тея, п. Вельмо.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Услуги стационарной телефонной связи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предоставляются ООО «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Северо-Енисейск-Телеком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». Количество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установленных квартирных аппаратов телефонной сети связи общего пользования составляет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497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Монтированная емкость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АТС-3192 номера.</a:t>
            </a:r>
            <a:endParaRPr lang="ru-RU" sz="13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Мобильная связь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– МТС, Мегафон, Теле2, Билайн. В районе действует спутниковый интернет.</a:t>
            </a:r>
          </a:p>
        </p:txBody>
      </p:sp>
      <p:pic>
        <p:nvPicPr>
          <p:cNvPr id="43021" name="Picture 1" descr="C:\Users\LVA\Desktop\poch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476250"/>
            <a:ext cx="18256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23850" y="333375"/>
            <a:ext cx="1584325" cy="306388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0" y="333375"/>
            <a:ext cx="4787900" cy="3587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Топливно-энергетическое обеспечение</a:t>
            </a:r>
          </a:p>
        </p:txBody>
      </p:sp>
      <p:sp>
        <p:nvSpPr>
          <p:cNvPr id="44036" name="Прямоугольник 4"/>
          <p:cNvSpPr>
            <a:spLocks noChangeArrowheads="1"/>
          </p:cNvSpPr>
          <p:nvPr/>
        </p:nvSpPr>
        <p:spPr bwMode="auto">
          <a:xfrm>
            <a:off x="0" y="836613"/>
            <a:ext cx="89296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Муниципальное унитарное предприятие «Управление коммуникационным комплексом Северо-Енисейского района»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осуществляет выработку, отпуск и передачу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теплоэнергии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а также забор, очистку, передачу и распределение питьевой воды для потребителей Северо-Енисейского района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МУП УККР является единственной </a:t>
            </a:r>
            <a:r>
              <a:rPr lang="ru-RU" sz="1400" b="1" u="sng" dirty="0" err="1">
                <a:latin typeface="Times New Roman" pitchFamily="18" charset="0"/>
                <a:cs typeface="Times New Roman" pitchFamily="18" charset="0"/>
              </a:rPr>
              <a:t>ресурсоснабжающей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 и управляющей организацией в Северо-Енисейском районе. </a:t>
            </a:r>
          </a:p>
        </p:txBody>
      </p:sp>
      <p:sp>
        <p:nvSpPr>
          <p:cNvPr id="8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6309F912-3E53-405F-A87A-50DCAD9A0619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41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119" name="Прямоугольник 9"/>
          <p:cNvSpPr>
            <a:spLocks noChangeArrowheads="1"/>
          </p:cNvSpPr>
          <p:nvPr/>
        </p:nvSpPr>
        <p:spPr bwMode="auto">
          <a:xfrm>
            <a:off x="1403350" y="1773238"/>
            <a:ext cx="6553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Действующие тарифы на коммунальные услуги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39552" y="2276872"/>
          <a:ext cx="8136905" cy="4565200"/>
        </p:xfrm>
        <a:graphic>
          <a:graphicData uri="http://schemas.openxmlformats.org/drawingml/2006/table">
            <a:tbl>
              <a:tblPr/>
              <a:tblGrid>
                <a:gridCol w="2114651"/>
                <a:gridCol w="598333"/>
                <a:gridCol w="1064840"/>
                <a:gridCol w="1064840"/>
                <a:gridCol w="1064840"/>
                <a:gridCol w="1065522"/>
                <a:gridCol w="1163879"/>
              </a:tblGrid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показателя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Ед. изм.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 2021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1 полугодие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2 полугодие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 2022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1 полугодие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latin typeface="Times New Roman"/>
                          <a:ea typeface="Calibri"/>
                          <a:cs typeface="Times New Roman"/>
                        </a:rPr>
                        <a:t>с 01.07.2022 по 31.11.2022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latin typeface="Times New Roman"/>
                          <a:ea typeface="Calibri"/>
                          <a:cs typeface="Times New Roman"/>
                        </a:rPr>
                        <a:t>  2022-2023 </a:t>
                      </a:r>
                      <a:r>
                        <a:rPr lang="ru-RU" sz="900" b="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latin typeface="Times New Roman"/>
                          <a:ea typeface="Calibri"/>
                          <a:cs typeface="Times New Roman"/>
                        </a:rPr>
                        <a:t>с 01.12.2022 по 31.12.2023</a:t>
                      </a:r>
                      <a:endParaRPr lang="ru-RU" sz="9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82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Коммунальные услуги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1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1. Отопление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руб./Гкал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3 318,12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3 470,72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3 470,72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3 609,52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3933,97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2. Горячее водоснабжение: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900">
                        <a:latin typeface="Calibri"/>
                        <a:ea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900" dirty="0">
                        <a:latin typeface="Calibri"/>
                        <a:ea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0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2.1. Компонент на теплоноситель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руб./куб.м.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59,58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62,32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62,32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64,80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70,63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0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2.2. Компонент на тепловую энергию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руб./Гкал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3 318,12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3 470,72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3 470,72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3 609,52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51" marR="55251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3933,97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1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3. Питьевая вода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руб./куб.м.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52,23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54,26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56,66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59,58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70,63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8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4. Подвоз воды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руб./0,915 куб.м.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486,16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508,49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508,49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528,83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644,63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1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5. Водоотведение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руб./куб.м.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58,12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60,78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60,78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63,20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68,89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1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6. Электроснабжение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руб./кВт.ч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1,90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1,98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1,98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2,09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668" marR="73668" marT="36834" marB="3683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2,28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00788" y="836613"/>
            <a:ext cx="2735262" cy="3168650"/>
          </a:xfr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rtlCol="0" anchor="ctr">
            <a:noAutofit/>
          </a:bodyPr>
          <a:lstStyle/>
          <a:p>
            <a:pPr marL="0" indent="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Канализационный коллектор и очистные канализационные сооружения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обеспечивают сегодня процесс водоотведения в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Северо-Енисейский.</a:t>
            </a:r>
          </a:p>
          <a:p>
            <a:pPr marL="0" indent="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Протяженность канализационных сетей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13,14 км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Пропускная способность очистных сооружений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2,50 тыс.куб.м. сутки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п. Тея функционируют очистные сооружения пропускной способностью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0,2 тыс. куб. м. сутки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6500" y="404813"/>
            <a:ext cx="2749550" cy="40005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Водоотведение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03575" y="404813"/>
            <a:ext cx="2952750" cy="40005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Теплоснабжение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950" y="404813"/>
            <a:ext cx="2951163" cy="40005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Водоснабжение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3132138" y="836613"/>
            <a:ext cx="3024187" cy="3313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10000"/>
              </a:lnSpc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Всего в районе функционируют 7 муниципальных котельных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, в том числе:</a:t>
            </a:r>
          </a:p>
          <a:p>
            <a:pPr>
              <a:lnSpc>
                <a:spcPct val="110000"/>
              </a:lnSpc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1 котельная мощностью –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65 Гкал/час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10000"/>
              </a:lnSpc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 котельная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мощностью - 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13 Гкал/час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10000"/>
              </a:lnSpc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котельные мощностью –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менее 10 Гкал/час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10000"/>
              </a:lnSpc>
              <a:defRPr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 котельная мощностью –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более 10 Гкал/час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Суммарная мощность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104,54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Гкал/час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 Все котельные работают на жидком топливе (нефть). </a:t>
            </a:r>
          </a:p>
          <a:p>
            <a:pPr>
              <a:lnSpc>
                <a:spcPct val="110000"/>
              </a:lnSpc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Протяженность тепловых сетей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30,91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b="1" dirty="0">
              <a:latin typeface="+mn-lt"/>
              <a:cs typeface="+mn-cs"/>
            </a:endParaRPr>
          </a:p>
        </p:txBody>
      </p:sp>
      <p:pic>
        <p:nvPicPr>
          <p:cNvPr id="11" name="Picture 2" descr="C:\Users\CIV\Ирина\фото от КУзнецова\насосная станция первого подъе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81"/>
            <a:ext cx="281758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7950" y="836613"/>
            <a:ext cx="2928938" cy="329406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Водоснабжение гп Северо-Енисейский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осуществляется из водохранилища реки Оллонокон, где расположена насосная станция 1-го подъема, очистка производится насосно-фильтровальной станцией. </a:t>
            </a:r>
          </a:p>
          <a:p>
            <a:pPr>
              <a:buFontTx/>
              <a:buChar char="-"/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коммунальные водопроводы –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5 ед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.; </a:t>
            </a:r>
          </a:p>
          <a:p>
            <a:pPr>
              <a:buFontTx/>
              <a:buChar char="-"/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поверхностные источники –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1 ед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.;           - подземные источники –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5 ед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.;                   - производственная мощность водоочистных сооружений -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3,20 тыс. куб.м. сутки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;                                            - мощность насосных станций 1-го подъема –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15,2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тыс. куб.м. сут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dirty="0"/>
          </a:p>
          <a:p>
            <a:pPr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Протяженность сетей водоснабжения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37,76 </a:t>
            </a:r>
            <a:r>
              <a:rPr lang="ru-RU" sz="1300" b="1" u="sng" dirty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C329A5B1-D1B2-4D4A-A135-689BC4135910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42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497" name="Picture 1" descr="C:\ФОТО\Котельн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437112"/>
            <a:ext cx="3193984" cy="185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49" name="Picture 1" descr="\\FILES-SERVER\Shares_Folder$\ОТДЕЛ ЭКОНОМИЧЕСКОГО АНАЛИЗА\Инвестиции Инновации\Паспорт\20171002_122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149080"/>
            <a:ext cx="2915815" cy="218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Прямоугольник 10"/>
          <p:cNvSpPr>
            <a:spLocks noChangeArrowheads="1"/>
          </p:cNvSpPr>
          <p:nvPr/>
        </p:nvSpPr>
        <p:spPr bwMode="auto">
          <a:xfrm>
            <a:off x="179388" y="765175"/>
            <a:ext cx="45370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Система образования Северо-Енисейского района включает в себя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образовательных учреждений:</a:t>
            </a:r>
          </a:p>
          <a:p>
            <a:pPr algn="just">
              <a:buFont typeface="Arial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средних общеобразовательных  школ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 структуре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4-х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них функционируют дошкольные группы);</a:t>
            </a:r>
          </a:p>
          <a:p>
            <a:pPr algn="just">
              <a:buFont typeface="Arial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1 основная общеобразовательная школа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филиалом начальной школы в п. Куромба (для детей старообрядцев);</a:t>
            </a:r>
          </a:p>
          <a:p>
            <a:pPr algn="just">
              <a:buFont typeface="Arial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дошкольных образовательных учреждений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одно из которых комбинированного вида для обучения детей с ограниченными возможностями здоровья;</a:t>
            </a:r>
          </a:p>
          <a:p>
            <a:pPr algn="just">
              <a:buFont typeface="Arial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2 учреждения дополнительного образования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детей (МБОУ ДО «Северо-Енисейский детско-юношеский центр» и МБОУ ДО «Северо-Енисейская детско-юношеская спортивная школа»). </a:t>
            </a:r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6086" name="Прямоугольник 15"/>
          <p:cNvSpPr>
            <a:spLocks noChangeArrowheads="1"/>
          </p:cNvSpPr>
          <p:nvPr/>
        </p:nvSpPr>
        <p:spPr bwMode="auto">
          <a:xfrm>
            <a:off x="4716463" y="4005064"/>
            <a:ext cx="44275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Численность обучающихся образовательных школ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>
              <a:buFont typeface="Arial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1 282 человека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Численность преподавателей общеобразовательных школ –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114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человек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Численность воспитанников дошкольных образовательных учреждений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520  детей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Arial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Численность педагогических работников дошкольных учреждений –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57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человек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0" y="333375"/>
            <a:ext cx="3276600" cy="3587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105473" name="Picture 1" descr="IMG_85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406794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644008" y="2780928"/>
            <a:ext cx="4392488" cy="11695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Обеспеченность дошкольными образовательными организациями детей в возрасте от </a:t>
            </a:r>
            <a:r>
              <a:rPr lang="ru-RU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ru-RU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лет 100 %</a:t>
            </a:r>
          </a:p>
          <a:p>
            <a:r>
              <a:rPr lang="ru-RU" sz="1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Очередь на устройство детей в детские сады в возрасте с 3 до 7 лет – </a:t>
            </a:r>
            <a:r>
              <a:rPr lang="ru-RU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отсутствует на протяжении уже многих лет.  </a:t>
            </a:r>
            <a:endParaRPr lang="ru-RU" sz="1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740B148C-DFE5-40BE-91D3-9186668E4BD2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43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11669"/>
            <a:ext cx="878396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С вводом в эксплуатацию нового детского сада, в </a:t>
            </a:r>
            <a:r>
              <a:rPr lang="ru-RU" sz="1200" u="sng" dirty="0" err="1" smtClean="0"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 Северо-Енисейский досрочно решена задача, обозначенная Указом Президента Российской Федерации : В Северо-Енисейском районе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обеспечена 100-процентная доступность детских садов для детей от 1,5 лет до 7 лет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\\FILES-SERVER\Shares_Folder$\ОТДЕЛ ЭКОНОМИЧЕСКОГО АНАЛИЗА\КОНКУРСЫ\КОНКУРСЫ 2020\!!фотоматериалы для буклета\8 Образование\фото к мат-лу о квесте ( шк.№1)\фото\IMG_18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439248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MG_0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44824" y="-1251520"/>
            <a:ext cx="26381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7504" y="3140968"/>
            <a:ext cx="3168352" cy="738188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83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маленьких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североенисейцев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появились на свет</a:t>
            </a:r>
          </a:p>
        </p:txBody>
      </p:sp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107950" y="836613"/>
            <a:ext cx="3167906" cy="2246769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Система здравоохранения </a:t>
            </a:r>
          </a:p>
          <a:p>
            <a:pPr>
              <a:defRPr/>
            </a:pP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Северо-Енисейского района включает в себя: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 больница 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55 коек;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1 поликлиника общей  мощностью 420 посещений в смену;</a:t>
            </a:r>
          </a:p>
          <a:p>
            <a:pPr>
              <a:buFont typeface="Arial" charset="0"/>
              <a:buChar char="•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2 амбулаторно-поликлинических учреждения;</a:t>
            </a:r>
          </a:p>
          <a:p>
            <a:pPr algn="just">
              <a:buFont typeface="Arial" charset="0"/>
              <a:buChar char="•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 фельдшерско-акушерских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пункта.</a:t>
            </a:r>
          </a:p>
        </p:txBody>
      </p:sp>
      <p:sp>
        <p:nvSpPr>
          <p:cNvPr id="52232" name="TextBox 18"/>
          <p:cNvSpPr txBox="1">
            <a:spLocks noChangeArrowheads="1"/>
          </p:cNvSpPr>
          <p:nvPr/>
        </p:nvSpPr>
        <p:spPr bwMode="auto">
          <a:xfrm>
            <a:off x="3347864" y="2852936"/>
            <a:ext cx="5616624" cy="3970318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сфере здравоохранения района внедрены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диагностики и лечения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лечение отдельных состояний с помощью комплекса биологически обратной связи  (БОС);  лечение с помощью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плазмофереза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 новые технологии в зубопротезировании (металлокерамика);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холтеровское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мониторирование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больных с заболеваниями сердца;  электроэнцефалография; иммуноферментная диагностика заболеваний; обследование населения с помощью передвижного флюорографического аппарата; определение кислотно-щелочного равновесия; определение уровня гормонов;  диагностика ВИЧ инфекции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Важным реализованным проектом на территории Северо-Енисейского района в 2022 году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является ввод в эксплуатацию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ПЦР лаборатории,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построенной и укомплектованной за счет средств районного бюджета, в которой проводятся исследования методом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полимеразной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цепной реакции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Мощность ПЦР - лаборатории рассчитана на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15 посещений в смену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в ней будут проводиться такие микробиологические исследования, как: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ovid-19, ЗППП (заболевания передающиеся половым путем), гепатиты «В» и «С», кишечные инфекции, респираторные инфекции и др.</a:t>
            </a:r>
          </a:p>
          <a:p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ПЦР - лаборатория - это медицинский объект, который работает на здоровье граждан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Северо-Енисейского района. Для Северо-Енисейского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района-это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важный объект для скорости исследования анализов, быстроты постановки диагноза.</a:t>
            </a:r>
          </a:p>
          <a:p>
            <a:pPr algn="just"/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IMG_0029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07504" y="4077072"/>
            <a:ext cx="324036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Багетная рамка 10"/>
          <p:cNvSpPr/>
          <p:nvPr/>
        </p:nvSpPr>
        <p:spPr>
          <a:xfrm>
            <a:off x="0" y="333375"/>
            <a:ext cx="3276600" cy="3587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7864" y="2276872"/>
            <a:ext cx="5616749" cy="46166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сфере здравоохранения работает </a:t>
            </a:r>
            <a:r>
              <a:rPr lang="ru-RU" sz="1200" b="1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30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врачей, </a:t>
            </a:r>
            <a:r>
              <a:rPr lang="ru-RU" sz="1200" b="1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среднего и младшего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медицинского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персонала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CDAE767C-5C0C-4DAA-8D4C-E7D7D26F6F66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44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6" descr="U:\_ОБЩИЙ ДОСТУП_\Михалева Евгения Александровна\фото\2017\IMG_8156.JPG"/>
          <p:cNvPicPr>
            <a:picLocks noChangeAspect="1" noChangeArrowheads="1"/>
          </p:cNvPicPr>
          <p:nvPr/>
        </p:nvPicPr>
        <p:blipFill>
          <a:blip r:embed="rId5" cstate="print">
            <a:lum bright="14000"/>
          </a:blip>
          <a:srcRect/>
          <a:stretch>
            <a:fillRect/>
          </a:stretch>
        </p:blipFill>
        <p:spPr bwMode="auto">
          <a:xfrm>
            <a:off x="3419873" y="332656"/>
            <a:ext cx="288031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U:\ОТДЕЛ ЭКОНОМИЧЕСКОГО АНАЛИЗА\данные Главе\Главе 2022\Итоги 2021\фотогалерея\Фото от Голубевой\IMG_20220512_104525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72200" y="332656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screen">
            <a:lum bright="72000" contrast="-19000"/>
          </a:blip>
          <a:srcRect/>
          <a:stretch>
            <a:fillRect/>
          </a:stretch>
        </p:blipFill>
        <p:spPr bwMode="auto">
          <a:xfrm>
            <a:off x="1" y="286831"/>
            <a:ext cx="9144000" cy="6571169"/>
          </a:xfrm>
          <a:prstGeom prst="rect">
            <a:avLst/>
          </a:prstGeom>
          <a:solidFill>
            <a:schemeClr val="bg1">
              <a:alpha val="41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179511" y="3861048"/>
          <a:ext cx="7848874" cy="2481430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049420"/>
                <a:gridCol w="1899727"/>
                <a:gridCol w="1899727"/>
              </a:tblGrid>
              <a:tr h="27396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</a:p>
                  </a:txBody>
                  <a:tcPr marL="4927" marR="4927" marT="49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27" marR="4927" marT="49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27" marR="4927" marT="49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</a:tr>
              <a:tr h="282916">
                <a:tc>
                  <a:txBody>
                    <a:bodyPr/>
                    <a:lstStyle/>
                    <a:p>
                      <a:pPr marL="92075" indent="0" algn="l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клубных формирований 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92075" indent="0" algn="l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(ед.)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7" marR="4927" marT="49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27" marR="4927" marT="49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27" marR="4927" marT="49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</a:tr>
              <a:tr h="278442">
                <a:tc>
                  <a:txBody>
                    <a:bodyPr/>
                    <a:lstStyle/>
                    <a:p>
                      <a:pPr marL="92075" indent="0" algn="l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Участников в клубных формированиях 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92075" indent="0" algn="l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(чел.)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927" marR="4927" marT="49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174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27" marR="4927" marT="49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27" marR="4927" marT="49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</a:tr>
              <a:tr h="1912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книжного </a:t>
                      </a:r>
                      <a:r>
                        <a:rPr lang="ru-RU" sz="14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фонда (тыс.ед.)</a:t>
                      </a:r>
                      <a:endParaRPr lang="ru-RU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401" marR="6640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401" marR="6640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107,6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401" marR="6640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</a:tr>
              <a:tr h="2959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4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зарегистрированных </a:t>
                      </a:r>
                      <a:r>
                        <a:rPr lang="ru-RU" sz="1400" b="0" dirty="0">
                          <a:latin typeface="Times New Roman"/>
                          <a:ea typeface="Times New Roman"/>
                          <a:cs typeface="Times New Roman"/>
                        </a:rPr>
                        <a:t>пользователей </a:t>
                      </a:r>
                      <a:r>
                        <a:rPr lang="ru-RU" sz="14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библиотек (чел.)</a:t>
                      </a:r>
                      <a:endParaRPr lang="ru-RU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401" marR="6640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7 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887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401" marR="6640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8 065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401" marR="66401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</a:tr>
              <a:tr h="191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экспонатов в музее (ед.)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9 086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9 122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</a:tr>
              <a:tr h="21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посетителей музея (чел.)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9 102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9 202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</a:tr>
              <a:tr h="219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выставок (ед.)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  <a:alpha val="27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8130" name="TextBox 15"/>
          <p:cNvSpPr txBox="1">
            <a:spLocks noChangeArrowheads="1"/>
          </p:cNvSpPr>
          <p:nvPr/>
        </p:nvSpPr>
        <p:spPr bwMode="auto">
          <a:xfrm>
            <a:off x="2987675" y="333375"/>
            <a:ext cx="5905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0" y="333375"/>
            <a:ext cx="3276600" cy="3587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sp>
        <p:nvSpPr>
          <p:cNvPr id="12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9B81EF07-574A-4413-BFB0-BE5AE5F1E904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45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7" name="Прямоугольник 18"/>
          <p:cNvSpPr>
            <a:spLocks noChangeArrowheads="1"/>
          </p:cNvSpPr>
          <p:nvPr/>
        </p:nvSpPr>
        <p:spPr bwMode="auto">
          <a:xfrm>
            <a:off x="107504" y="764704"/>
            <a:ext cx="5400154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158750" algn="l"/>
              </a:tabLst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сфере культуры Северо-Енисейского района осуществляют свою деятельность 5 учреждений: </a:t>
            </a:r>
          </a:p>
          <a:p>
            <a:pPr algn="just">
              <a:buFontTx/>
              <a:buChar char="-"/>
              <a:tabLst>
                <a:tab pos="158750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Муниципальное бюджетное учреждение «Централизованная клубная система Северо-Енисейского района»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включает в себя 8 структурных подразделений: 2 Дома культуры, 3 сельских Дома культуры, 2 сельских клуба, Дом творчества; </a:t>
            </a:r>
          </a:p>
          <a:p>
            <a:pPr algn="just">
              <a:buFontTx/>
              <a:buChar char="-"/>
              <a:tabLst>
                <a:tab pos="158750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Муниципальное бюджетное учреждение «Централизованная библиотечная система Северо-Енисейского района»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включает в себя 8 библиотек и 1 пункт  книговыдачи; </a:t>
            </a:r>
          </a:p>
          <a:p>
            <a:pPr algn="just">
              <a:buFontTx/>
              <a:buChar char="-"/>
              <a:tabLst>
                <a:tab pos="158750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Муниципальное бюджетное учреждение «Муниципальный музей истории золотодобычи Северо-Енисейского района»; </a:t>
            </a:r>
          </a:p>
          <a:p>
            <a:pPr algn="just">
              <a:buFontTx/>
              <a:buChar char="-"/>
              <a:tabLst>
                <a:tab pos="158750" algn="l"/>
              </a:tabLst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Муниципальное бюджетное учреждение дополнительного образования детей «Северо-Енисейская детская школа искусств»; </a:t>
            </a:r>
          </a:p>
          <a:p>
            <a:pPr algn="just">
              <a:buFontTx/>
              <a:buChar char="-"/>
              <a:tabLst>
                <a:tab pos="158750" algn="l"/>
              </a:tabLst>
            </a:pPr>
            <a:r>
              <a:rPr lang="ru-RU" sz="1300" dirty="0" smtClean="0">
                <a:latin typeface="Times New Roman" pitchFamily="18" charset="0"/>
              </a:rPr>
              <a:t>Муниципальное  казенное учреждение «Центр обслуживания муниципальных учреждений Северо-Енисейского района».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G:\Алена\1АААА\творчество\АНАЛИТИКА\2019г\мат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76672"/>
            <a:ext cx="324036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</a:blip>
          <a:srcRect/>
          <a:stretch>
            <a:fillRect/>
          </a:stretch>
        </p:blipFill>
        <p:spPr bwMode="auto">
          <a:xfrm>
            <a:off x="0" y="328667"/>
            <a:ext cx="9143999" cy="652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Прямоугольник 11"/>
          <p:cNvSpPr/>
          <p:nvPr/>
        </p:nvSpPr>
        <p:spPr>
          <a:xfrm>
            <a:off x="4355976" y="1628800"/>
            <a:ext cx="4680520" cy="1754326"/>
          </a:xfrm>
          <a:prstGeom prst="rect">
            <a:avLst/>
          </a:prstGeom>
          <a:solidFill>
            <a:schemeClr val="tx2">
              <a:lumMod val="20000"/>
              <a:lumOff val="80000"/>
              <a:alpha val="4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районе расположено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sz="1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спортивных сооружения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различной направленности: </a:t>
            </a: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плоскостных сооружений (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хоккейные коробки, площадки, стадионы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бассейна;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спортивных залов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                      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лыжные базы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                                  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площадки с уличными тренажерами; 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 прочих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сооружений; -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стрелковый тир.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107503" y="3501008"/>
          <a:ext cx="6984778" cy="896111"/>
        </p:xfrm>
        <a:graphic>
          <a:graphicData uri="http://schemas.openxmlformats.org/drawingml/2006/table">
            <a:tbl>
              <a:tblPr/>
              <a:tblGrid>
                <a:gridCol w="3552143"/>
                <a:gridCol w="1065301"/>
                <a:gridCol w="1183667"/>
                <a:gridCol w="1183667"/>
              </a:tblGrid>
              <a:tr h="265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ПОКАЗАТЕЛИ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Ед.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изм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2021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25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Количество занимающихся спортом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978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4194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8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Доля населения, занимающихся спортом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42,88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46,18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Багетная рамка 10"/>
          <p:cNvSpPr/>
          <p:nvPr/>
        </p:nvSpPr>
        <p:spPr>
          <a:xfrm>
            <a:off x="0" y="333375"/>
            <a:ext cx="4067175" cy="3587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2636838"/>
            <a:ext cx="4042221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Северо-Енисейском районе развито более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видов спорта: лыжные гонки, баскетбол, волейбол, бокс, дзюдо, каратэ, самбо, ринк-бенди, плавание, хоккей с мячом.</a:t>
            </a:r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FF910A8D-B631-4D85-B463-E2A6D390A216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46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97" name="Прямоугольник 12"/>
          <p:cNvSpPr>
            <a:spLocks noChangeArrowheads="1"/>
          </p:cNvSpPr>
          <p:nvPr/>
        </p:nvSpPr>
        <p:spPr bwMode="auto">
          <a:xfrm>
            <a:off x="107950" y="692150"/>
            <a:ext cx="43195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58750" algn="l"/>
              </a:tabLst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сфере физической культуры и спорта </a:t>
            </a:r>
          </a:p>
          <a:p>
            <a:pPr>
              <a:tabLst>
                <a:tab pos="158750" algn="l"/>
              </a:tabLst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Северо-Енисейского района осуществляют свою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деятельность: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tabLst>
                <a:tab pos="158750" algn="l"/>
              </a:tabLst>
            </a:pPr>
            <a:r>
              <a:rPr lang="ru-RU" sz="1200" dirty="0">
                <a:latin typeface="Times New Roman" pitchFamily="18" charset="0"/>
              </a:rPr>
              <a:t>Муниципальное казенное учреждение «Спортивный комплекс Северо-Енисейского района </a:t>
            </a:r>
            <a:r>
              <a:rPr lang="ru-RU" sz="1200" b="1" dirty="0">
                <a:latin typeface="Times New Roman" pitchFamily="18" charset="0"/>
              </a:rPr>
              <a:t>«</a:t>
            </a:r>
            <a:r>
              <a:rPr lang="ru-RU" sz="1200" b="1" dirty="0" err="1">
                <a:latin typeface="Times New Roman" pitchFamily="18" charset="0"/>
              </a:rPr>
              <a:t>Нерика</a:t>
            </a:r>
            <a:r>
              <a:rPr lang="ru-RU" sz="1200" b="1" dirty="0" smtClean="0">
                <a:latin typeface="Times New Roman" pitchFamily="18" charset="0"/>
              </a:rPr>
              <a:t>», </a:t>
            </a:r>
            <a:r>
              <a:rPr lang="ru-RU" sz="1200" dirty="0" smtClean="0">
                <a:latin typeface="Times New Roman" pitchFamily="18" charset="0"/>
              </a:rPr>
              <a:t>в структуру которого входит</a:t>
            </a:r>
            <a:r>
              <a:rPr lang="ru-RU" sz="1200" b="1" dirty="0">
                <a:latin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</a:rPr>
              <a:t>«</a:t>
            </a:r>
            <a:r>
              <a:rPr lang="ru-RU" sz="1200" b="1" dirty="0">
                <a:latin typeface="Times New Roman" pitchFamily="18" charset="0"/>
              </a:rPr>
              <a:t>Бассейн «</a:t>
            </a:r>
            <a:r>
              <a:rPr lang="ru-RU" sz="1200" b="1" dirty="0" err="1">
                <a:latin typeface="Times New Roman" pitchFamily="18" charset="0"/>
              </a:rPr>
              <a:t>Аяхта</a:t>
            </a:r>
            <a:r>
              <a:rPr lang="ru-RU" sz="1200" dirty="0" smtClean="0">
                <a:latin typeface="Times New Roman" pitchFamily="18" charset="0"/>
              </a:rPr>
              <a:t>»</a:t>
            </a:r>
            <a:endParaRPr lang="ru-RU" sz="1200" dirty="0">
              <a:latin typeface="Times New Roman" pitchFamily="18" charset="0"/>
            </a:endParaRPr>
          </a:p>
          <a:p>
            <a:pPr>
              <a:buFontTx/>
              <a:buChar char="-"/>
              <a:tabLst>
                <a:tab pos="158750" algn="l"/>
              </a:tabLst>
            </a:pPr>
            <a:r>
              <a:rPr lang="ru-RU" sz="1200" dirty="0">
                <a:latin typeface="Times New Roman" pitchFamily="18" charset="0"/>
              </a:rPr>
              <a:t>Муниципальное бюджетное образовательное учреждение дополнительного образования </a:t>
            </a:r>
            <a:r>
              <a:rPr lang="ru-RU" sz="1200" b="1" dirty="0">
                <a:latin typeface="Times New Roman" pitchFamily="18" charset="0"/>
              </a:rPr>
              <a:t>«Северо-Енисейская детско-юношеская спортивная школа»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4437112"/>
            <a:ext cx="4680520" cy="2308324"/>
          </a:xfrm>
          <a:prstGeom prst="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Спортсменами Северо-Енисейского района в 2022 году было занято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94 места в краевых, зональных, всероссийских соревнованиях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в том числе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: 34 первых мест, 33 вторых и 27 третьих мест.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сфере физической культуры и спорта Северо-Енисейский район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занимает 4 место в рейтинге муниципальных образований края 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с населением менее 20 тысяч человек, а также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занимает 5 место в рейтинге всех муниципальных образований края.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Спортивными учреждениями Северо-Енисейского района подготовлены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2 мастера спорта Российской Федерации и 7 кандидатов в мастера спорта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том числе: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3 КМС по самбо, 1 КМС по Дзюдо, 1 КМС по боксу, 1 КМС по восточному боевому единоборству, и с 2022 года 1 КМС по лыжным гонкам.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 l="22708" t="4916" b="68448"/>
          <a:stretch>
            <a:fillRect/>
          </a:stretch>
        </p:blipFill>
        <p:spPr bwMode="auto">
          <a:xfrm>
            <a:off x="4283968" y="332656"/>
            <a:ext cx="4720307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\\FILES-SERVER\Shares_Folder$\ОТДЕЛ ЭКОНОМИЧЕСКОГО АНАЛИЗА\КОНКУРСЫ\КОНКУРСЫ 2020\!!фотоматериалы для буклета\10 спорт\Соловьев спорт\FONH4308.JPG"/>
          <p:cNvPicPr/>
          <p:nvPr/>
        </p:nvPicPr>
        <p:blipFill>
          <a:blip r:embed="rId3" cstate="print"/>
          <a:srcRect l="13594" t="6579" r="10965" b="17434"/>
          <a:stretch>
            <a:fillRect/>
          </a:stretch>
        </p:blipFill>
        <p:spPr bwMode="auto">
          <a:xfrm flipH="1">
            <a:off x="7236296" y="3284984"/>
            <a:ext cx="190770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\\FILES-SERVER\Shares_Folder$\ОТДЕЛ ЭКОНОМИЧЕСКОГО АНАЛИЗА\КОНКУРСЫ\КОНКУРСЫ 2020\!!фотоматериалы для буклета\10 спорт\фото каратэ\IMG_4392.JPG"/>
          <p:cNvPicPr/>
          <p:nvPr/>
        </p:nvPicPr>
        <p:blipFill>
          <a:blip r:embed="rId4" cstate="print"/>
          <a:srcRect l="32772" t="17094" r="18210"/>
          <a:stretch>
            <a:fillRect/>
          </a:stretch>
        </p:blipFill>
        <p:spPr bwMode="auto">
          <a:xfrm>
            <a:off x="6732240" y="5013176"/>
            <a:ext cx="2304256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\\FILES-SERVER\Shares_Folder$\ОТДЕЛ ЭКОНОМИЧЕСКОГО АНАЛИЗА\КОНКУРСЫ\КОНКУРСЫ 2020\!!фотоматериалы для буклета\10 спорт\Лыжня\IMG_3006.JPG"/>
          <p:cNvPicPr/>
          <p:nvPr/>
        </p:nvPicPr>
        <p:blipFill>
          <a:blip r:embed="rId5" cstate="print"/>
          <a:srcRect l="7792" t="7743" r="5750" b="22138"/>
          <a:stretch>
            <a:fillRect/>
          </a:stretch>
        </p:blipFill>
        <p:spPr bwMode="auto">
          <a:xfrm>
            <a:off x="4788024" y="4437113"/>
            <a:ext cx="244827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179388" y="436689"/>
            <a:ext cx="8857108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1200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Законодательную основу инвестиционной политики  на территории Северо-Енисейского района составляют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indent="90488" algn="just">
              <a:buFont typeface="Arial" pitchFamily="34" charset="0"/>
              <a:buChar char="•"/>
              <a:defRPr/>
            </a:pP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Закон Красноярского края от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11.07.2019 №7-2919 «Об инвестиционной политике в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Красноярском крае»;</a:t>
            </a:r>
          </a:p>
          <a:p>
            <a:pPr indent="90488" algn="just">
              <a:buFont typeface="Arial" pitchFamily="34" charset="0"/>
              <a:buChar char="•"/>
              <a:defRPr/>
            </a:pP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Распоряжение Губернатора Красноярского края от 29.10.2013 №519-рг «Об утверждении инвестиционной декларации Красноярского края»;</a:t>
            </a:r>
          </a:p>
          <a:p>
            <a:pPr indent="90488" algn="just">
              <a:buFont typeface="Arial" pitchFamily="34" charset="0"/>
              <a:buChar char="•"/>
              <a:defRPr/>
            </a:pP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«Стандарт деятельности органов исполнительной власти субъекта Российской Федерации по обеспечению благоприятного инвестиционного климата в регионе».</a:t>
            </a:r>
          </a:p>
          <a:p>
            <a:pPr algn="just">
              <a:defRPr/>
            </a:pPr>
            <a:r>
              <a:rPr 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местном уровне разработан комплекс нормативно-правовых актов, направленный на создание благоприятных условий для развития инвестиционной деятельности и эффективного использования ресурсного потенциала Северо-Енисейского района: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Распоряжение администрации Северо-Енисейского района от 21.03.2014 №247-ос «Об утверждении плана мероприятий по разработке Дорожных карт в рамках Национальной предпринимательской инициативы (НПИ) в Северо-Енисейском районе;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Распоряжение администрации Северо-Енисейского района от 16.12.2013 №1172-ос «О создании межведомственной рабочей группы по мониторингу реализации в Северо-Енисейском районе Дорожных карт Национальной предпринимательской инициативы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Постановление администрации Северо-Енисейского района от 19.06.2018 №199-п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Совет по улучшению инвестиционного климата в Северо-Енисейском районе».</a:t>
            </a:r>
          </a:p>
          <a:p>
            <a:pPr algn="just" eaLnBrk="0" hangingPunct="0">
              <a:buFont typeface="Arial" pitchFamily="34" charset="0"/>
              <a:buChar char="•"/>
              <a:defRPr/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Совет по улучшению инвестиционного климата в Северо-Енисейском районе, утвержден постановлением администрации Северо-Енисейского района от 19.06.2018 №199-п.</a:t>
            </a: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33375"/>
            <a:ext cx="9144000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Инвестиционная политика</a:t>
            </a: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1259632" y="4149080"/>
          <a:ext cx="676875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Скругленный прямоугольник 2"/>
          <p:cNvSpPr/>
          <p:nvPr/>
        </p:nvSpPr>
        <p:spPr>
          <a:xfrm>
            <a:off x="1476375" y="333375"/>
            <a:ext cx="6264275" cy="647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Стратегические цели инвестиционного развития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8313" y="1341438"/>
            <a:ext cx="2447925" cy="10080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Сохранение и развитие производственного потенциала территории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00788" y="1341438"/>
            <a:ext cx="2447925" cy="10080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благоприятных условий для создания и ведения бизнеса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6600" y="1341438"/>
            <a:ext cx="2447925" cy="10080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на территории Северо-Енисейского района комфортных условий для жизнедеятельности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476375" y="981075"/>
            <a:ext cx="503238" cy="36036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235825" y="981075"/>
            <a:ext cx="504825" cy="36036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211638" y="981075"/>
            <a:ext cx="504825" cy="36036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187CAEE2-ED7E-4FDE-BFEB-A7DFC77988F0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48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MIN\Pictures\Фото Донского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186244">
            <a:off x="3234296" y="2644282"/>
            <a:ext cx="2939970" cy="246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Магазин Максима - Козяева Т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4622">
            <a:off x="6168916" y="2695839"/>
            <a:ext cx="2721456" cy="240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U:\ОТДЕЛ ЭКОНОМИЧЕСКОГО АНАЛИЗА\ФОТО\Новая папка\фото к докладу\6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71971">
            <a:off x="190580" y="2534103"/>
            <a:ext cx="3019343" cy="2504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0" y="3626347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Распоряжением Правительства Красноярского края 24 ноября 2009 года № 942-р на базе ОАО «Красноярское региональное агентство поддержки малого и среднего бизнеса» создан Региональный центр поддержки предпринимательства (далее – РЦПП).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Основная функция Регионального центра поддержки предпринимательства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оказание комплекса информационно-консультационных услуг, направленных на содействие развитию предпринимательства Красноярского края.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Консультирование по всем вопросам, связанным с формами государственной поддержки малого и среднего предпринимательства на территории Красноярского края.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2. Консультирование предпринимателей по вопросам, связанным с началом собственного дела, предоставление типовых бизнес-планов или их примеров по соответствующей тематике, разъяснение положений налогового законодательства, разъяснение вопросов по получению разрешений и лицензированию деятельности малого и среднего предпринимательства.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 Подготовка правовых заключений по предмету обращений предпринимателей, а также подготовка обращений и заявлений в интересах предпринимателей в соответствующие органы с целью защиты их нарушенных прав и законных интересов.</a:t>
            </a: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0" y="332656"/>
            <a:ext cx="7308304" cy="36004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Меры поддержки и стимулирования инвестиционной деятельности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764704"/>
            <a:ext cx="5076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Региональные преференции предусмотрены Инвестиционной стратегией Красноярского края на период до 2030 года, утвержденной Распоряжением Правительства Красноярского края от 17.12.2013 № 239-уг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• льгота по уплате налога на имущество организаций; 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инвестиционные налоговые кредиты по региональным налогам;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• государственные гарантии Красноярского края;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• бюджетные инвестиции в уставный капитал юридических лиц;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• субсидии на возмещение части затрат по уплате процентов получателям кредитов в российских кредитных организациях на реализацию инвестиционных проектов или лизинговых платежей;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• предоставление частному партнеру в аренду или на ином законном основании земельных участков, находящихся в собственности края;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• иные финансовые и нефинансовые формы поддержки. </a:t>
            </a:r>
          </a:p>
        </p:txBody>
      </p:sp>
      <p:pic>
        <p:nvPicPr>
          <p:cNvPr id="71682" name="Picture 2" descr="C:\Users\SMA\Desktop\бизне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1"/>
            <a:ext cx="4067944" cy="290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88913"/>
            <a:ext cx="9144000" cy="6832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900" indent="358775" algn="just"/>
            <a:endParaRPr lang="ru-RU" sz="13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88900" indent="358775" algn="just"/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Северо-Енисейский район входит в Ангаро-Енисейский кластер. Инвестиционные проекты, реализуемые на территории района и первостепенные объекты строительства входят в перечень приоритетных проектов Красноярского края. </a:t>
            </a:r>
            <a:endParaRPr lang="ru-RU" sz="13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88900" indent="358775" algn="just"/>
            <a:r>
              <a:rPr lang="ru-RU" sz="1200" dirty="0" smtClean="0">
                <a:latin typeface="Times New Roman"/>
                <a:ea typeface="Times New Roman"/>
              </a:rPr>
              <a:t>На Красноярском экономическом форуме был дан старт новому </a:t>
            </a:r>
            <a:r>
              <a:rPr lang="ru-RU" sz="1200" b="1" u="sng" dirty="0" smtClean="0">
                <a:latin typeface="Times New Roman"/>
                <a:ea typeface="Times New Roman"/>
              </a:rPr>
              <a:t>приоритетному межрегиональному проекту «Енисейская Сибирь»,</a:t>
            </a:r>
            <a:r>
              <a:rPr lang="ru-RU" sz="1200" dirty="0" smtClean="0">
                <a:latin typeface="Times New Roman"/>
                <a:ea typeface="Times New Roman"/>
              </a:rPr>
              <a:t> в который входят </a:t>
            </a:r>
            <a:r>
              <a:rPr lang="ru-RU" sz="1200" b="1" u="sng" dirty="0" smtClean="0">
                <a:latin typeface="Times New Roman"/>
                <a:ea typeface="Times New Roman"/>
              </a:rPr>
              <a:t>7 главных перспективных инвестиционных проектов</a:t>
            </a:r>
            <a:r>
              <a:rPr lang="ru-RU" sz="1200" dirty="0" smtClean="0">
                <a:latin typeface="Times New Roman"/>
                <a:ea typeface="Times New Roman"/>
              </a:rPr>
              <a:t>, в том числе </a:t>
            </a:r>
            <a:r>
              <a:rPr lang="ru-RU" sz="1200" b="1" u="sng" dirty="0" smtClean="0">
                <a:latin typeface="Times New Roman"/>
                <a:ea typeface="Times New Roman"/>
              </a:rPr>
              <a:t>проект «Развитие инфраструктуры и освоение ресурсной базы </a:t>
            </a:r>
            <a:r>
              <a:rPr lang="ru-RU" sz="1200" b="1" u="sng" dirty="0" err="1" smtClean="0">
                <a:latin typeface="Times New Roman"/>
                <a:ea typeface="Times New Roman"/>
              </a:rPr>
              <a:t>Ангаро-Енисейского</a:t>
            </a:r>
            <a:r>
              <a:rPr lang="ru-RU" sz="1200" b="1" u="sng" dirty="0" smtClean="0">
                <a:latin typeface="Times New Roman"/>
                <a:ea typeface="Times New Roman"/>
              </a:rPr>
              <a:t> экономического района»</a:t>
            </a:r>
            <a:r>
              <a:rPr lang="ru-RU" sz="1200" dirty="0" smtClean="0">
                <a:latin typeface="Times New Roman"/>
                <a:ea typeface="Times New Roman"/>
              </a:rPr>
              <a:t>, включающий в себя строительство моста в районе поселка Высокогорский, благодаря которому Северо-Енисейский район будет иметь круглогодичное сообщение с «большой землей».</a:t>
            </a:r>
            <a:endParaRPr lang="ru-RU" sz="13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Развитие инфраструктуры даст импульс для появления различных видов экономической активности: транспортные услуги, строительство, торговля и т.п. </a:t>
            </a: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целях сохранения высокого уровня жизни населения в Северо-Енисейском районе ежегодно вводятся в эксплуатацию </a:t>
            </a:r>
            <a:r>
              <a:rPr lang="ru-RU" sz="13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новые, современные, благоустроенные жилые </a:t>
            </a:r>
            <a:r>
              <a:rPr lang="ru-RU" sz="13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дома, построенные  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счет средств бюджета 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Северо-Енисейского района. </a:t>
            </a:r>
          </a:p>
          <a:p>
            <a:pPr marL="88900" indent="358775" algn="just"/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Благодаря строительству новых благоустроенных жилых домов, доля благоустроенного жилья в районе увеличилась более чем втрое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Доля ветхого и аварийного муниципального жилья в районе ежегодно снижается. Если в 1996 году она составляла более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60,5%</a:t>
            </a:r>
            <a:r>
              <a:rPr lang="ru-RU" sz="1300" u="sng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то в 2022 году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доля ветхого и аварийного муниципального жилья составила всего 1,2 %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Обеспеченность жильем в 2022 году на одного человека в районе составила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27,52 кв.м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Реализация 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мероприятий направленных на социально-экономическое развитие Северо-Енисейского района дает свои положительные результаты, </a:t>
            </a:r>
            <a:r>
              <a:rPr lang="ru-RU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важным подтверждением которых </a:t>
            </a:r>
            <a:r>
              <a:rPr lang="ru-RU" sz="13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является сохранение за Северо-Енисейским районом лидирующих позиций по уровню социальной обеспеченности граждан</a:t>
            </a:r>
            <a:r>
              <a:rPr lang="ru-RU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достигнутых значений показателей деятельности органов местного самоуправления среди  всех муниципальных районов Красноярского края.</a:t>
            </a:r>
          </a:p>
          <a:p>
            <a:pPr marL="88900" indent="358775" algn="just"/>
            <a:r>
              <a:rPr lang="ru-RU" sz="13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Инвестиционная привлекательность района</a:t>
            </a:r>
            <a:r>
              <a:rPr lang="ru-RU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обусловлена</a:t>
            </a:r>
            <a:r>
              <a:rPr lang="ru-RU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непосредственной близостью к уникальным природным ресурсам и уникальной красотой северной природы, что делает Северо-Енисейский район </a:t>
            </a:r>
            <a:r>
              <a:rPr lang="ru-RU" sz="13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универсальной площадкой для развития промышленного потенциала.</a:t>
            </a:r>
          </a:p>
          <a:p>
            <a:pPr marL="88900" indent="358775" algn="just"/>
            <a:r>
              <a:rPr lang="ru-RU" sz="13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Ключевыми </a:t>
            </a:r>
            <a:r>
              <a:rPr lang="ru-RU" sz="13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факторами успешного развития Северо-Енисейского района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ближайшее десятилетие определены основные направления социальной и демографической политики: модернизация  поселковой и социальной инфраструктуры, внедрение новых систем энергосбережения, улучшение жилищно-бытовых условий населения, формирование комфортной городской среды, благоустройство объектов и территорий населенных пунктов района, повышение доступности и качества образования, медицинских услуг, соответствующих требованиям инновационного развития </a:t>
            </a:r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территории и, конечно, </a:t>
            </a:r>
            <a:r>
              <a:rPr lang="ru-RU" sz="13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 благосостояния населения Северо-Енисейского района.</a:t>
            </a:r>
            <a:endParaRPr lang="ru-RU" sz="1300" b="1" u="sng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88900" indent="358775" algn="just"/>
            <a:r>
              <a:rPr lang="ru-RU" sz="13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заинтересованы в том, чтобы бизнес в Северо-Енисейском районе был эффективным, стабильным и безопасным, чтобы налоги поступали в бюджеты всех уровней, развивалась экономика и </a:t>
            </a:r>
            <a:r>
              <a:rPr lang="ru-RU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улучшалось качество жизни </a:t>
            </a: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благосостояния североенисейцев</a:t>
            </a:r>
            <a:r>
              <a:rPr 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88900" indent="358775" algn="just"/>
            <a:endParaRPr lang="ru-RU" sz="13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88900" indent="358775" algn="just"/>
            <a:r>
              <a:rPr lang="ru-RU" sz="13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мы достигнем больших высот</a:t>
            </a:r>
            <a:r>
              <a:rPr lang="ru-RU" sz="13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				</a:t>
            </a: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</a:t>
            </a:r>
            <a:r>
              <a:rPr lang="ru-RU" sz="13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Н. Рябцев</a:t>
            </a:r>
            <a:endParaRPr lang="ru-RU" sz="1300" u="sng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ECB0D60B-F2F2-4BED-A846-25A925ADDB2E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5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Багетная рамка 6"/>
          <p:cNvSpPr/>
          <p:nvPr/>
        </p:nvSpPr>
        <p:spPr>
          <a:xfrm>
            <a:off x="0" y="332656"/>
            <a:ext cx="7308304" cy="36004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Меры поддержки и стимулирования инвестиционной деятельности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2492896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Адрес агентства: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660018, г. Красноярск, ул. Новосибирская, 9 А.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Телефон/Факс: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8 (391) 265–44–32                   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info@agpb24.ru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Официальный сайт: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www.agpb24.ru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Режим работы: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Консультирование: ПН-ЧТ с 8:30 до 17:30,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ПТ с 8:30 до 16:30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Прием документов: ПН-ПТ с 8:30 до 13:00; Обед с 13:00 до 13:45;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СБ-ВС — выходной.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Портал внешнеэкономической деятельности Красноярского края: 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www.ved24.info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Краевой портал поддержки предпринимательства: 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www.smb24.ru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751344"/>
            <a:ext cx="9036496" cy="1998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4. Повышение грамотности СМСП. Реализация мероприятий направленных на популяризацию предпринимательства и начала собственного дела, в том числе путем организации и проведения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вебинаров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круглых столов, конференций, семинаров, иных публичных мероприятий, а также издания информационных пособий.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5. Услуги по организации сертификации товаров, работ и услуг субъектов малого и среднего предпринимательства.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6. Организация участия субъектов малого и среднего предпринимательства в межрегиональных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бизнес-миссиях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7. Обеспечение участия субъектов малого и среднего предпринимательства в выставочно-ярмарочных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конгрессных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мероприятиях на территории Российской Федерации.</a:t>
            </a:r>
          </a:p>
        </p:txBody>
      </p:sp>
      <p:sp>
        <p:nvSpPr>
          <p:cNvPr id="72708" name="AutoShape 4" descr="C:\Users\SMA\Desktop\%D0%B1%D0%B8%D0%B7%D0%BD%D0%B5%D1%81 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2709" name="Picture 5" descr="C:\Users\SMA\Desktop\и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797152"/>
            <a:ext cx="4320480" cy="194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1" name="Picture 7" descr="C:\Users\SMA\Desktop\krasn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924944"/>
            <a:ext cx="449999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179512" y="764704"/>
            <a:ext cx="468052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целью повышения эффективности существующей инфраструктуры малого и среднего предпринимательства в Северо-Енисейском районе и ее дальнейшего развития, предоставления адресной информационной, консультационной поддержки субъектам малого и среднего предпринимательства 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на территории Северо-Енисейского района действуют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1. Координационный совет в области развития малого и среднего предпринимательства в Северо-Енисейском районе, утвержденный постановлением администрации Северо-Енисейского района от 12.12.2008 № 582-п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который:</a:t>
            </a:r>
          </a:p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-оказывает содействие развитию малого и среднего предпринимательства, внедрению новых технологий, развитию коммуникационных технологий, производству социально значимых товаров, работ, услуг и иной деятельности;</a:t>
            </a:r>
          </a:p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-принимает участие в разработке и реализации муниципальных программ поддержки субъектов малого и среднего предпринимательства, в определении форм и условий оказания такой поддержки;</a:t>
            </a:r>
          </a:p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-оказывает содействие в выдвижении и поддержке инициатив, направленных на реализацию государственной (муниципальной) политики в области развития малого и среднего предпринимательства;</a:t>
            </a:r>
          </a:p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-разрабатывает предложения органам местного самоуправления при определении приоритетов в области развития малого и среднего предпринимательства;</a:t>
            </a:r>
          </a:p>
          <a:p>
            <a:pPr indent="180975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-привлекает граждан, общественные объединения и представителей средств массовой информации к обсуждению вопросов, реализации права граждан на предпринимательскую деятельность, и осуществляет выработку рекомендаций по данным вопросам.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0" y="332656"/>
            <a:ext cx="7308304" cy="36004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Меры поддержки и стимулирования инвестиционной деятельности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2852936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Центр содействия малому и среднему предпринимательству в Северо-Енисейском районе, работающий по принципу «одно окно», утвержденный постановлением администрации Северо-Енисейского района от 12.08.2009 №201-п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177800" algn="just" eaLnBrk="0" hangingPunct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центр комплексных консультационных и методических услуг, позволяющий предпринимателям и организациям малого бизнеса района в кратчайшие сроки решить широкий круг своих вопросов, особенно тем, кто только начинает собственное дело.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04048" y="4725144"/>
            <a:ext cx="4139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3. Совет предпринимателей Северо-Енисейского района, утвержден постановлением  администрации</a:t>
            </a:r>
          </a:p>
          <a:p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Северо-Енисейского района от 07.09.2017 № 345-п.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Образован для обеспечения взаимодействия органа местного самоуправления и предпринимателей района, консолидации их интересов для выработки предложений по основным направлениям социально-экономического развития района. Председателем Совета является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общественный представитель Уполномоченного по защите прав предпринимателей на территории </a:t>
            </a:r>
          </a:p>
          <a:p>
            <a:pPr algn="just"/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Северо-Енисейского района </a:t>
            </a:r>
            <a:r>
              <a:rPr lang="ru-RU" sz="1200" b="1" u="sng" dirty="0" err="1" smtClean="0">
                <a:latin typeface="Times New Roman" pitchFamily="18" charset="0"/>
                <a:cs typeface="Times New Roman" pitchFamily="18" charset="0"/>
              </a:rPr>
              <a:t>Козяева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 Т. Е.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Магазин Алсу - Попович 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64704"/>
            <a:ext cx="41044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Багетная рамка 6"/>
          <p:cNvSpPr/>
          <p:nvPr/>
        </p:nvSpPr>
        <p:spPr>
          <a:xfrm>
            <a:off x="0" y="332656"/>
            <a:ext cx="7308304" cy="36004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Меры поддержки и стимулирования инвестиционной деятельности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99992" y="908720"/>
            <a:ext cx="446449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3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Подпрограмма </a:t>
            </a:r>
            <a:r>
              <a:rPr lang="ru-RU" sz="1300" b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</a:t>
            </a:r>
            <a:r>
              <a:rPr lang="ru-RU" sz="1300" b="1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малого и среднего предпринимательства на территории Северо-Енисейского района» </a:t>
            </a:r>
            <a:r>
              <a:rPr lang="ru-RU" sz="13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муниципальной программы «Развитие местного самоуправлении», утвержденная постановлением администрации Северо-Енисейского района от 21.10.2013 №514-п.</a:t>
            </a:r>
            <a:endParaRPr lang="ru-RU" sz="13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177800" algn="just" eaLnBrk="0" hangingPunct="0"/>
            <a:endParaRPr lang="ru-RU" sz="13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77800" algn="just" eaLnBrk="0" hangingPunct="0"/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Целью подпрограммы является с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оздание благоприятных условий для устойчивого функционирования и развития малого и среднего предпринимательства на территории района. </a:t>
            </a:r>
          </a:p>
          <a:p>
            <a:pPr lvl="0" indent="177800" algn="just" eaLnBrk="0" hangingPunct="0"/>
            <a:r>
              <a:rPr lang="ru-RU" sz="13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sz="13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сновными мероприятиями подпрограммы являются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180975" algn="just" eaLnBrk="0" hangingPunct="0">
              <a:buFont typeface="Arial" pitchFamily="34" charset="0"/>
              <a:buChar char="•"/>
            </a:pP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овышение эффективности существующей инфраструктуры малого и среднего предпринимательства района и ее дальнейшее развитие;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180975" algn="just" eaLnBrk="0" hangingPunct="0">
              <a:buFont typeface="Arial" pitchFamily="34" charset="0"/>
              <a:buChar char="•"/>
            </a:pP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предоставление адресной информационной, консультационной поддержки субъектам малого и среднего предпринимательства;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180975" algn="just" eaLnBrk="0" hangingPunct="0">
              <a:buFont typeface="Arial" pitchFamily="34" charset="0"/>
              <a:buChar char="•"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возмещение части затрат 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субъектов малого и среднего предпринимательства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связанных с уплатой первого взноса (аванса) при заключении договора (договоров) лизинга оборудования с российскими лизинговыми организациями</a:t>
            </a:r>
            <a:r>
              <a:rPr lang="ru-RU" sz="1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12" y="4077072"/>
            <a:ext cx="439248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Совет по улучшению инвестиционного климата в Северо-Енисейском районе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, утвержден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Северо-Енисейского района от 19.06.2018 №199-п,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который является открытым совещательным органом, позволяющим согласовывать и координировать действия бизнеса и власти в вопросах улучшения инвестиционного климата. 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Председателем Совета является Глава Северо-Енисейского района. </a:t>
            </a:r>
          </a:p>
          <a:p>
            <a:endParaRPr lang="ru-RU" dirty="0"/>
          </a:p>
        </p:txBody>
      </p:sp>
      <p:pic>
        <p:nvPicPr>
          <p:cNvPr id="71682" name="Picture 2" descr="U:\_ОБЩИЙ ДОСТУП_\Дохторова Надежда Ивановна\HNWd_BSVUwACyqoqoYOPb8_PEMBDBuXKorVZpXYVZfNSpxfJ8tVTu-vcIunFbGam2btS3DbTQR0jIgug6uDPR4R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60" y="812985"/>
            <a:ext cx="4395732" cy="3264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2642" name="Picture 5" descr="C:\Users\KKO\Desktop\iCAWY1S8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980728"/>
            <a:ext cx="3995936" cy="255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995936" y="836712"/>
            <a:ext cx="5148064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1. Инвестиционный проект 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Освоение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месторождения «Благодатное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Инвестор: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АО «Полюс Красноярск»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Суть проекта: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строительство горнодобывающего и перерабатывающего предприятия на базе месторождения «Благодатное» производительностью по добыче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переработке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золотой руды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6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млн.тонн в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год, при годовой производительности золота 12,4 тонн.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 2010 году в рамках проекта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построена и введена в эксплуатацию ЗИФ – 4.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Срок отработки запасов составит 15 лет.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2007-2010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годы</a:t>
            </a: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Объем инвестиций (собственные средства):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7,1 млрд. рублей.</a:t>
            </a:r>
            <a:endParaRPr lang="ru-RU" sz="13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0" y="260649"/>
            <a:ext cx="914400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РЕАЛИЗОВАННЫЕ ИНВЕСТИЦИОННЫЕ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ПРОЕКТЫ НА ТЕРРИТОРИИ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СЕВЕРО-ЕНИСЕЙСКОГО РАЙОНА</a:t>
            </a: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3995936" y="3573016"/>
            <a:ext cx="5148064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2. Инвестиционный проект 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ПС 220 кВ Тайга с ВЛ 220 кВ Раздолинская – Тайга и реконструкция ПС 220 кВ Раздолинская</a:t>
            </a:r>
          </a:p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Инвестор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АО «ТайгаЭнергоСтрой»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Суть проекта: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строительство ПС 220 кВ Тайга и ВЛ 220 кВ Раздолинская - Тайга для обеспечения прироста максимума нагрузок по Северо-Енисейскому и Мотыгинскому районам, обусловленным развитием золотодобывающей отрасли.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Новая ПС 220 кВ Тайга повысила надежность электроснабжения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существующих потребителей и обеспечило возможность присоединения  к сети перспективных потребителей, основными из которых являются предприятия золотодобывающей отрасли.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2014-2017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годы</a:t>
            </a:r>
          </a:p>
          <a:p>
            <a:pPr algn="just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инвестиций: 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7,9 млрд. рублей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с привлечением средств Инвестиционного Фонда Красноярского края.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KKO\Desktop\iCA8I5T8C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933056"/>
            <a:ext cx="393079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427984" y="1196752"/>
            <a:ext cx="4464496" cy="490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50" b="1" dirty="0" smtClean="0">
                <a:latin typeface="Times New Roman" pitchFamily="18" charset="0"/>
                <a:cs typeface="Times New Roman" pitchFamily="18" charset="0"/>
              </a:rPr>
              <a:t>3. Инвестиционный проект </a:t>
            </a:r>
          </a:p>
          <a:p>
            <a:pPr algn="ctr"/>
            <a:r>
              <a:rPr lang="ru-RU" sz="1250" b="1" dirty="0" smtClean="0"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sz="1250" b="1" dirty="0">
                <a:latin typeface="Times New Roman" pitchFamily="18" charset="0"/>
                <a:cs typeface="Times New Roman" pitchFamily="18" charset="0"/>
              </a:rPr>
              <a:t>производственных мощностей и увеличение объемов золотодобычи</a:t>
            </a:r>
          </a:p>
          <a:p>
            <a:pPr algn="just"/>
            <a:r>
              <a:rPr lang="ru-RU" sz="1250" b="1" dirty="0" smtClean="0">
                <a:latin typeface="Times New Roman" pitchFamily="18" charset="0"/>
                <a:cs typeface="Times New Roman" pitchFamily="18" charset="0"/>
              </a:rPr>
              <a:t>Инвестор</a:t>
            </a:r>
            <a:r>
              <a:rPr lang="ru-RU" sz="125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50" dirty="0">
                <a:latin typeface="Times New Roman" pitchFamily="18" charset="0"/>
                <a:cs typeface="Times New Roman" pitchFamily="18" charset="0"/>
              </a:rPr>
              <a:t>ООО "Соврудник»</a:t>
            </a:r>
          </a:p>
          <a:p>
            <a:pPr algn="just"/>
            <a:r>
              <a:rPr lang="ru-RU" sz="1250" b="1" dirty="0">
                <a:latin typeface="Times New Roman" pitchFamily="18" charset="0"/>
                <a:cs typeface="Times New Roman" pitchFamily="18" charset="0"/>
              </a:rPr>
              <a:t>Суть  проекта: </a:t>
            </a:r>
            <a:r>
              <a:rPr lang="ru-RU" sz="1250" dirty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производительности </a:t>
            </a:r>
            <a:r>
              <a:rPr lang="ru-RU" sz="1250" dirty="0">
                <a:latin typeface="Times New Roman" pitchFamily="18" charset="0"/>
                <a:cs typeface="Times New Roman" pitchFamily="18" charset="0"/>
              </a:rPr>
              <a:t>карьера по вскрыше до 7,6 млн.м.куб. 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(2 млн.тонн) в </a:t>
            </a:r>
            <a:r>
              <a:rPr lang="ru-RU" sz="1250" dirty="0">
                <a:latin typeface="Times New Roman" pitchFamily="18" charset="0"/>
                <a:cs typeface="Times New Roman" pitchFamily="18" charset="0"/>
              </a:rPr>
              <a:t>год по 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руде, </a:t>
            </a:r>
            <a:r>
              <a:rPr lang="ru-RU" sz="1250" b="1" u="sng" dirty="0">
                <a:latin typeface="Times New Roman" pitchFamily="18" charset="0"/>
                <a:cs typeface="Times New Roman" pitchFamily="18" charset="0"/>
              </a:rPr>
              <a:t>реконструкция </a:t>
            </a:r>
            <a:r>
              <a:rPr lang="ru-RU" sz="1250" b="1" u="sng" dirty="0" smtClean="0">
                <a:latin typeface="Times New Roman" pitchFamily="18" charset="0"/>
                <a:cs typeface="Times New Roman" pitchFamily="18" charset="0"/>
              </a:rPr>
              <a:t>золотоизвлекательной фабрики (ЗИФ)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 «Советская», </a:t>
            </a:r>
            <a:r>
              <a:rPr lang="ru-RU" sz="1250" dirty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производительности фабрики с целью наращивания объемов переработки золотосодержащей руды </a:t>
            </a:r>
            <a:r>
              <a:rPr lang="ru-RU" sz="1250" b="1" u="sng" dirty="0" smtClean="0">
                <a:latin typeface="Times New Roman" pitchFamily="18" charset="0"/>
                <a:cs typeface="Times New Roman" pitchFamily="18" charset="0"/>
              </a:rPr>
              <a:t>с 1,5 млн. тонн до 3,0 млн. тонн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 в год и роста добычи золота в натуральной величине </a:t>
            </a:r>
            <a:r>
              <a:rPr lang="ru-RU" sz="1250" b="1" u="sng" dirty="0" smtClean="0">
                <a:latin typeface="Times New Roman" pitchFamily="18" charset="0"/>
                <a:cs typeface="Times New Roman" pitchFamily="18" charset="0"/>
              </a:rPr>
              <a:t>более 3,5 тонн в год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Для обеспечения возрастающих мощностей энергией 1пг, </a:t>
            </a:r>
            <a:r>
              <a:rPr lang="ru-RU" sz="1250" u="sng" dirty="0" smtClean="0">
                <a:latin typeface="Times New Roman" pitchFamily="18" charset="0"/>
                <a:cs typeface="Times New Roman" pitchFamily="18" charset="0"/>
              </a:rPr>
              <a:t>в 2021 году завершено строительство ВЛ110 кВ, протяженностью 40 км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 и распределительной подстанции 110/35/6 «Соврудник». Заключительной стадией реализуемого этапа </a:t>
            </a:r>
            <a:r>
              <a:rPr lang="ru-RU" sz="1250" b="1" u="sng" dirty="0" smtClean="0">
                <a:latin typeface="Times New Roman" pitchFamily="18" charset="0"/>
                <a:cs typeface="Times New Roman" pitchFamily="18" charset="0"/>
              </a:rPr>
              <a:t>развития ЗИФ «Советская»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 является строительство в 2018-2021 </a:t>
            </a:r>
            <a:r>
              <a:rPr lang="ru-RU" sz="1250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b="1" u="sng" dirty="0" smtClean="0">
                <a:latin typeface="Times New Roman" pitchFamily="18" charset="0"/>
                <a:cs typeface="Times New Roman" pitchFamily="18" charset="0"/>
              </a:rPr>
              <a:t>нового </a:t>
            </a:r>
            <a:r>
              <a:rPr lang="ru-RU" sz="1250" b="1" u="sng" dirty="0" err="1" smtClean="0">
                <a:latin typeface="Times New Roman" pitchFamily="18" charset="0"/>
                <a:cs typeface="Times New Roman" pitchFamily="18" charset="0"/>
              </a:rPr>
              <a:t>хвостохранилища</a:t>
            </a:r>
            <a:r>
              <a:rPr lang="ru-RU" sz="1250" b="1" u="sng" dirty="0" smtClean="0">
                <a:latin typeface="Times New Roman" pitchFamily="18" charset="0"/>
                <a:cs typeface="Times New Roman" pitchFamily="18" charset="0"/>
              </a:rPr>
              <a:t> фабрики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, полезной емкостью складирования хвостов </a:t>
            </a:r>
            <a:r>
              <a:rPr lang="ru-RU" sz="1250" b="1" u="sng" dirty="0" smtClean="0">
                <a:latin typeface="Times New Roman" pitchFamily="18" charset="0"/>
                <a:cs typeface="Times New Roman" pitchFamily="18" charset="0"/>
              </a:rPr>
              <a:t>более 50 млн. м³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5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5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2007-2021  </a:t>
            </a:r>
            <a:r>
              <a:rPr lang="ru-RU" sz="1250" dirty="0">
                <a:latin typeface="Times New Roman" pitchFamily="18" charset="0"/>
                <a:cs typeface="Times New Roman" pitchFamily="18" charset="0"/>
              </a:rPr>
              <a:t>годы</a:t>
            </a:r>
          </a:p>
          <a:p>
            <a:pPr algn="just"/>
            <a:r>
              <a:rPr lang="ru-RU" sz="1250" b="1" dirty="0">
                <a:latin typeface="Times New Roman" pitchFamily="18" charset="0"/>
                <a:cs typeface="Times New Roman" pitchFamily="18" charset="0"/>
              </a:rPr>
              <a:t>Объем инвестиций (собственные средства</a:t>
            </a:r>
            <a:r>
              <a:rPr lang="ru-RU" sz="1250" b="1" dirty="0" smtClean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just"/>
            <a:r>
              <a:rPr lang="ru-RU" sz="1250" b="1" u="sng" dirty="0" smtClean="0">
                <a:latin typeface="Times New Roman" pitchFamily="18" charset="0"/>
                <a:cs typeface="Times New Roman" pitchFamily="18" charset="0"/>
              </a:rPr>
              <a:t>1,4 млрд. рублей.</a:t>
            </a:r>
          </a:p>
          <a:p>
            <a:pPr algn="just"/>
            <a:r>
              <a:rPr lang="ru-RU" sz="1250" b="1" u="sng" dirty="0" smtClean="0">
                <a:latin typeface="Times New Roman" pitchFamily="18" charset="0"/>
                <a:cs typeface="Times New Roman" pitchFamily="18" charset="0"/>
              </a:rPr>
              <a:t>Инвестиционный проект был включен в реестр приоритетных инвестиционных проектов Красноярского края</a:t>
            </a:r>
            <a:r>
              <a:rPr lang="ru-RU" sz="1250" dirty="0" smtClean="0">
                <a:latin typeface="Times New Roman" pitchFamily="18" charset="0"/>
                <a:cs typeface="Times New Roman" pitchFamily="18" charset="0"/>
              </a:rPr>
              <a:t> и субсидировался из краевого Инвестиционного Фонда (субсидирование кредитных ставок).</a:t>
            </a:r>
            <a:endParaRPr lang="ru-RU" sz="12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0" y="260649"/>
            <a:ext cx="914400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РЕАЛИЗОВАННЫЕ ИНВЕСТИЦИОННЫЕ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ПРОЕКТЫ НА ТЕРРИТОРИИ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СЕВЕРО-ЕНИСЕЙСКОГО РАЙОНА</a:t>
            </a: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itd0.mycdn.me/image?id=770420752416&amp;t=20&amp;plc=WEB&amp;tkn=*9OTi5Z9gsmvm62IuNRO1rURpcGE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908720"/>
            <a:ext cx="38884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C:\Users\SMA\Desktop\фото инвест\карьер Ишмур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3871714" cy="2579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0" y="260649"/>
            <a:ext cx="914400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РЕАЛИЗОВАННЫЕ ИНВЕСТИЦИОННЫЕ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ПРОЕКТЫ НА ТЕРРИТОРИИ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СЕВЕРО-ЕНИСЕЙСКОГО РАЙОНА</a:t>
            </a: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2-замена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908721"/>
            <a:ext cx="214534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5220072" y="1484784"/>
            <a:ext cx="378048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нового детского сада-яслей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гп Северо-Енисейский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Инвестор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частный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Суть проекта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строительство нового сада-яслей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95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мест в гп Северо-Енисейский по ул. Карла Маркса, 50Б.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рамках проекта построено двухэтажное каркасное здание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кирпичными стенами и фундаментом из железобетонных забивных свай, которое  в своем составе имеет:</a:t>
            </a:r>
          </a:p>
          <a:p>
            <a:pPr>
              <a:buFontTx/>
              <a:buChar char="-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4 групповых ячейки общей вместимостью  95 мест, в том числе ясли на 20 мест,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универсальный зал для музыкальных и физкультурных занятий,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сопутствующие помещения (медицинские, пищеблок,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постирочная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служебно-бытовые помещения для персонала,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технические помещения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венткамеры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электрощитовая и т.д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Срок реализации: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2017-2018 годы</a:t>
            </a: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Введен в эксплуатацию в 2018 году.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2837829" cy="1911556"/>
          </a:xfrm>
          <a:prstGeom prst="rect">
            <a:avLst/>
          </a:prstGeom>
          <a:noFill/>
        </p:spPr>
      </p:pic>
      <p:pic>
        <p:nvPicPr>
          <p:cNvPr id="18" name="Рисунок 17"/>
          <p:cNvPicPr/>
          <p:nvPr/>
        </p:nvPicPr>
        <p:blipFill>
          <a:blip r:embed="rId5" cstate="print">
            <a:lum bright="20000" contrast="1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3600400" cy="2160240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2987824" cy="1916832"/>
          </a:xfrm>
          <a:prstGeom prst="rect">
            <a:avLst/>
          </a:prstGeom>
          <a:noFill/>
        </p:spPr>
      </p:pic>
      <p:pic>
        <p:nvPicPr>
          <p:cNvPr id="70658" name="Picture 2" descr="\\FILES-SERVER\Shares_Folder$\ОТДЕЛ ЭКОНОМИЧЕСКОГО АНАЛИЗА\КОНКУРСЫ\КОНКУРСЫ 2018\Лучшая орг работы с населением\ФОТО\СЕМИС Луночкин\Иволга\IMG_85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5013176"/>
            <a:ext cx="2520280" cy="168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4788024" y="2852936"/>
            <a:ext cx="421196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2. «Реконструкция ЗИФ – 1 под переработку руды месторождения «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Олимпиадинское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Инвестор: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АО «Полюс Красноярск»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ЗИФ – 1 (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2,4 млн. тонн руды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 планируется организовать технологическую линию с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возможностью переработки руды месторождения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Олимпиадинское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 с ростом производительности до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3,0 млн. тонн руды в год.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Заявленная стоимость проекта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7 414,9 млн.рублей.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Количество создаваемых рабочих мест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936 человек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Срок реализации проекта 2018-2025 годы.</a:t>
            </a:r>
          </a:p>
        </p:txBody>
      </p:sp>
      <p:sp>
        <p:nvSpPr>
          <p:cNvPr id="111621" name="TextBox 5"/>
          <p:cNvSpPr txBox="1">
            <a:spLocks noChangeArrowheads="1"/>
          </p:cNvSpPr>
          <p:nvPr/>
        </p:nvSpPr>
        <p:spPr bwMode="auto">
          <a:xfrm>
            <a:off x="4788024" y="908721"/>
            <a:ext cx="41878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AutoNum type="arabicPeriod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«Увеличение золотодобывающих и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золотоизвлекающих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мощностей месторождение «Благодатное» (ЗИФ-5).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Инвестор: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АО «Полюс Красноярск»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Проект заключается в строительстве новой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золотоизвлекательной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фабрики (ЗИФ 5) по переработке руды месторождения «Благодатное» производительностью </a:t>
            </a:r>
          </a:p>
          <a:p>
            <a:pPr algn="just"/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8,3 млн.тонн/год.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Заявленная стоимость проекта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36 708,0 млн. рублей. Запуск ЗИФ-5 намечен на 2025 год.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Количество создаваемых рабочих мест на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356 человек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Срок реализации проекта 2021-2028 годы.</a:t>
            </a:r>
          </a:p>
        </p:txBody>
      </p:sp>
      <p:pic>
        <p:nvPicPr>
          <p:cNvPr id="111622" name="Picture 2" descr="C:\Users\KKO\Desktop\iCA8D82B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836712"/>
            <a:ext cx="4513263" cy="184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23" name="Picture 3" descr="C:\Users\KKO\Desktop\i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2708920"/>
            <a:ext cx="4537075" cy="190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24" name="Picture 4" descr="C:\Users\KKO\Desktop\iCAKXDSS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9512" y="4653136"/>
            <a:ext cx="4513263" cy="200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618" name="TextBox 1"/>
          <p:cNvSpPr txBox="1">
            <a:spLocks noChangeArrowheads="1"/>
          </p:cNvSpPr>
          <p:nvPr/>
        </p:nvSpPr>
        <p:spPr bwMode="auto">
          <a:xfrm>
            <a:off x="0" y="260649"/>
            <a:ext cx="914400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РЕАЛИЗУЕМЫЕ ИНВЕСТИЦИОННЫЕ  ПРОЕКТЫ  НА ТЕРРИТОРИИ СЕВЕРО-ЕНИСЕЙСКОГО  РАЙОНА</a:t>
            </a: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932040" y="5085184"/>
            <a:ext cx="4032448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«Увеличение производительности ЗИФ – 4 с 8 до 8,7 млн. тонн».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Инвестор: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АО «Полюс Красноярск»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проведением расширения производства для переработки руды с ростом производительности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до 8,7 млн. тонн руды в год.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Количество создаваемых рабочих мест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135 человек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908720"/>
            <a:ext cx="6732240" cy="612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«Строительство горно-обогатительного комбината на месторождении «Ведугинское»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Инвестор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ООО ГРК «Амикан»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Суть проекта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Предприятие реализует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инвестиционный проект «Строительство  горнодобывающего и перерабатывающего предприятия на базе золоторудного месторождения «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Ведугинское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рамках которого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ведется разработка и освоение </a:t>
            </a:r>
            <a:r>
              <a:rPr lang="ru-RU" sz="14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запасов месторождения подземным способом и строительство горно-обогатительного комбината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также объектов инженерной инфраструктуры.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Производственная мощность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добыче руды 850 тыс. тонн в год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технологическая схема обогащения руд до получения концентратов, выпуск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металла в концентрате на уровне 3600 кг. в год. </a:t>
            </a:r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Разрабатываемые и реализуемые проекты, входящие в инвестиционный проект: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-Подземный рудник. </a:t>
            </a:r>
            <a:r>
              <a:rPr lang="en-US" sz="1400" dirty="0" smtClean="0">
                <a:latin typeface="Times New Roman"/>
                <a:cs typeface="Times New Roman"/>
              </a:rPr>
              <a:t>I</a:t>
            </a:r>
            <a:r>
              <a:rPr lang="ru-RU" sz="1400" dirty="0" smtClean="0">
                <a:latin typeface="Times New Roman"/>
                <a:cs typeface="Times New Roman"/>
              </a:rPr>
              <a:t> этап строительства. Капитальные горные выработки до горизонта (-305) м.</a:t>
            </a:r>
          </a:p>
          <a:p>
            <a:pPr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-Отработка месторождения открытым способом (2-я очередь).</a:t>
            </a:r>
          </a:p>
          <a:p>
            <a:pPr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-Строительство обогатительной фабрики Ведуга и </a:t>
            </a:r>
            <a:r>
              <a:rPr lang="ru-RU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Хвостохранилище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обогатительной фабрики «Ведуга».</a:t>
            </a:r>
          </a:p>
          <a:p>
            <a:pPr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-ПС 220 кВ </a:t>
            </a:r>
            <a:r>
              <a:rPr lang="ru-RU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Амикан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Объекты инфраструктуры на </a:t>
            </a:r>
            <a:r>
              <a:rPr lang="ru-RU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Ведугинском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месторождении: </a:t>
            </a:r>
          </a:p>
          <a:p>
            <a:pPr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-Строительство площадки ОГР Карьер Ведуга. </a:t>
            </a:r>
          </a:p>
          <a:p>
            <a:pPr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-Центральная лаборатория.</a:t>
            </a:r>
          </a:p>
          <a:p>
            <a:pPr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-Административно-бытовой корпус с пешеходной галереей.</a:t>
            </a:r>
          </a:p>
          <a:p>
            <a:pPr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-Строительство водозабора подземных вод на участке «</a:t>
            </a:r>
            <a:r>
              <a:rPr lang="ru-RU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руч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Золотой» для питьевого и хозяйственно-бытового и технического водоснабжения.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0" hangingPunct="0"/>
            <a:r>
              <a:rPr lang="ru-RU" sz="1400" b="1" u="sng" dirty="0" smtClean="0">
                <a:solidFill>
                  <a:srgbClr val="000000"/>
                </a:solidFill>
                <a:latin typeface="Times New Roman" pitchFamily="18" charset="0"/>
              </a:rPr>
              <a:t>Сроки выполнения проекта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</a:rPr>
              <a:t>2017-2028 годы.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Количество создаваемых рабочих мест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888 человек.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0" y="260649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РЕАЛИЗУЕМЫЕ ИНВЕСТИЦИОННЫЕ  ПРОЕКТЫ НА ТЕРРИТОРИИ СЕВЕРО-ЕНИСЕЙСКОГО  РАЙОНА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C:\Users\SMA\Desktop\фото инвест\веду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3481" y="980728"/>
            <a:ext cx="229390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2708920"/>
            <a:ext cx="2301204" cy="162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39" y="4365104"/>
            <a:ext cx="230202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0" y="260649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РЕАЛИЗУЕМЫЕ ИНВЕСТИЦИОННЫЕ  ПРОЕКТЫ НА ТЕРРИТОРИИ СЕВЕРО-ЕНИСЕЙСКОГО  РАЙОНА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052736"/>
            <a:ext cx="525658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5. «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Освоение золоторудных месторождений </a:t>
            </a:r>
            <a:r>
              <a:rPr lang="ru-RU" sz="1400" b="1" u="sng" dirty="0" err="1" smtClean="0">
                <a:latin typeface="Times New Roman" pitchFamily="18" charset="0"/>
                <a:cs typeface="Times New Roman" pitchFamily="18" charset="0"/>
              </a:rPr>
              <a:t>Нойбинской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площади Северо-Енисейского района Красноярского края».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Инвестор: ООО «Соврудник»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Суть проекта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«Освоение золоторудных месторождений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Нойбинской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площади Северо-Енисейского района Красноярского края».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предусматривает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освоение месторождений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«Высокое», «Золотое»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создание на их базе современного горно-обогатительного комбината, строительство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золотоизвлекательной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фабрики производительностью по переработке руды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 5 млн. 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производству более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 тонн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золота ежегодно. В настоящее время проведено строительство высоковольтных подстанций и ЛЭП от подстанции «Тайга», построена автомобильная дорога с мостовым переходом, активно ведется строительство главного корпуса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золотоизвлекательной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фабрики, ведется строительство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хвостохранилища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вахтового поселка.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Срок реализации: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2016-2022 годы (1-й этап инвестиционная стадия);</a:t>
            </a:r>
          </a:p>
          <a:p>
            <a:pPr lvl="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2023-2039 годы (2-я  стадия промышленная эксплуатация). </a:t>
            </a:r>
          </a:p>
          <a:p>
            <a:pPr lvl="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Количество создаваемых мест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более 1200 человек. </a:t>
            </a:r>
          </a:p>
        </p:txBody>
      </p:sp>
      <p:pic>
        <p:nvPicPr>
          <p:cNvPr id="44035" name="Picture 3" descr="U:\ОТДЕЛ ЭКОНОМИЧЕСКОГО АНАЛИЗА\ФОТО\Новая папка\фото к докладу\2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52736"/>
            <a:ext cx="3779912" cy="1944216"/>
          </a:xfrm>
          <a:prstGeom prst="rect">
            <a:avLst/>
          </a:prstGeom>
          <a:noFill/>
        </p:spPr>
      </p:pic>
      <p:pic>
        <p:nvPicPr>
          <p:cNvPr id="44036" name="Picture 4" descr="U:\ОТДЕЛ ЭКОНОМИЧЕСКОГО АНАЛИЗА\ФОТО\Новая папка\фото к докладу\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9" y="3068960"/>
            <a:ext cx="3779911" cy="1728191"/>
          </a:xfrm>
          <a:prstGeom prst="rect">
            <a:avLst/>
          </a:prstGeom>
          <a:noFill/>
        </p:spPr>
      </p:pic>
      <p:pic>
        <p:nvPicPr>
          <p:cNvPr id="44034" name="Picture 2" descr="U:\ОТДЕЛ ЭКОНОМИЧЕСКОГО АНАЛИЗА\ФОТО\Новая папка\фото к докладу\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850185"/>
            <a:ext cx="3779911" cy="1603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79A8B-D641-4F74-9981-2951F64B54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052736"/>
            <a:ext cx="46085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1. Проектно-изыскательские работы по реконструкции ВЛ 220 кВ Раздолинская - Тайга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цепь с образованием ВЛ 220кВ Раздолинская  – Амикан и ВЛ 220 кВ Амикан- Тайга</a:t>
            </a:r>
          </a:p>
          <a:p>
            <a:pPr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Суть проекта: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техническое перевооружение ПС 220 кВ Раздолинская, ПС 220 кВ Тайга, ПС 220 кВ Абалаковская и ПС 220 кВ Приангарская (установка и модернизация АОПО, организация каналов ПА, для ТП энергопринимающих устройств ООО Горнорудная компания «Амикан»).</a:t>
            </a:r>
          </a:p>
          <a:p>
            <a:pPr algn="just"/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Проект на этапе подготовки документации по планировке территории для размещения объектов энергетики федерального значения.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0" y="260649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ПЛАНИРУЕМЫЕ ИНВЕСТИЦИОННЫЕ  ПРОЕКТЫ НА ТЕРРИТОРИИ СЕВЕРО-ЕНИСЕЙСКОГО  РАЙОНА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71041A5-8A2D-4245-877E-CD462E501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1003" y="3573016"/>
            <a:ext cx="398299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6" name="Picture 2" descr="C:\Users\SMA\Desktop\лепка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4320480" cy="2764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7" name="Picture 3" descr="C:\Users\SMA\Desktop\фото инвест\лепка 2.bmp"/>
          <p:cNvPicPr>
            <a:picLocks noChangeAspect="1" noChangeArrowheads="1"/>
          </p:cNvPicPr>
          <p:nvPr/>
        </p:nvPicPr>
        <p:blipFill>
          <a:blip r:embed="rId5" cstate="print"/>
          <a:srcRect l="16675" t="6401" r="11666" b="22864"/>
          <a:stretch>
            <a:fillRect/>
          </a:stretch>
        </p:blipFill>
        <p:spPr bwMode="auto">
          <a:xfrm>
            <a:off x="5148063" y="980728"/>
            <a:ext cx="388843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3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908050"/>
            <a:ext cx="8964613" cy="5949950"/>
          </a:xfrm>
        </p:spPr>
        <p:txBody>
          <a:bodyPr/>
          <a:lstStyle/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Северо-Енисейский район является единственным </a:t>
            </a:r>
          </a:p>
          <a:p>
            <a:pPr marL="184150" indent="177800"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Российской Федерации – единым муниципальным </a:t>
            </a:r>
          </a:p>
          <a:p>
            <a:pPr marL="184150" indent="177800"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образованием;</a:t>
            </a: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входит в экономическую зону Нижнего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Приангарья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базовая отрасль территории – золотодобывающая</a:t>
            </a:r>
          </a:p>
          <a:p>
            <a:pPr marL="184150" indent="177800"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промышленность; </a:t>
            </a: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 развития инновационных технологий в </a:t>
            </a:r>
          </a:p>
          <a:p>
            <a:pPr marL="184150" indent="177800">
              <a:buFont typeface="Arial" charset="0"/>
              <a:buNone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золотодобывающей промышленности;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свыше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98,5%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объема промышленного производства </a:t>
            </a:r>
          </a:p>
          <a:p>
            <a:pPr marL="184150" indent="177800"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районе приходится на золотодобычу;</a:t>
            </a: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 золотодобычи района составляет более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75 % </a:t>
            </a:r>
          </a:p>
          <a:p>
            <a:pPr marL="184150" indent="177800"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объема золотодобычи Красноярского края и </a:t>
            </a:r>
          </a:p>
          <a:p>
            <a:pPr marL="184150" indent="177800">
              <a:buFont typeface="Arial" charset="0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20 %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объема золотодобычи России;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численность постоянного населения составляет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8 572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человека;</a:t>
            </a: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уровень безработицы в районе является одним из самых низких в Красноярском крае </a:t>
            </a: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0,4%</a:t>
            </a: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 является </a:t>
            </a:r>
            <a:r>
              <a:rPr lang="ru-RU" sz="1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донорской территорией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основным налогоплательщиком в Красноярском крае;</a:t>
            </a: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обеспеченность на одного жителя - одна из самых высоких в Красноярском крае (расходы бюджета на одного жителя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 2022 год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225,03 тыс. руб.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184150" indent="17780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протяжении многих лет район занимает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лидирующие позиции по социальному обеспечению населения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района и </a:t>
            </a:r>
            <a:r>
              <a:rPr lang="ru-RU" sz="1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уровню достигнутых значений показателей деятельности органов местного самоуправления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среди муниципальных районов Красноярского края.</a:t>
            </a:r>
          </a:p>
          <a:p>
            <a:pPr marL="184150" indent="177800">
              <a:buFont typeface="Wingdings" pitchFamily="2" charset="2"/>
              <a:buChar char="Ø"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4150" indent="177800">
              <a:buFont typeface="Wingdings" pitchFamily="2" charset="2"/>
              <a:buChar char="Ø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84150" indent="177800">
              <a:buFont typeface="Wingdings" pitchFamily="2" charset="2"/>
              <a:buChar char="Ø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0" y="333375"/>
            <a:ext cx="5508625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Общие сведения о Северо-Енисейском районе</a:t>
            </a:r>
          </a:p>
        </p:txBody>
      </p:sp>
      <p:pic>
        <p:nvPicPr>
          <p:cNvPr id="8" name="Picture 7" descr="I:\_ОТДЕЛ ЭКОН АНАЛИЗА\данные Главе\Главе 2016\Итоги 2015\Фотоархив\Разное\IMG_6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3" y="908720"/>
            <a:ext cx="4644008" cy="325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7562C41B-F087-4CAF-9685-637AFB5FC490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6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9572" name="Прямоугольник 4"/>
          <p:cNvSpPr>
            <a:spLocks noChangeArrowheads="1"/>
          </p:cNvSpPr>
          <p:nvPr/>
        </p:nvSpPr>
        <p:spPr bwMode="auto">
          <a:xfrm>
            <a:off x="0" y="260648"/>
            <a:ext cx="914400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ИНВЕСТИЦИОННЫЕ ПРОЕКТЫ КРАСНОЯРСКОГО КРАЯ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3" name="Прямоугольник 5"/>
          <p:cNvSpPr>
            <a:spLocks noChangeArrowheads="1"/>
          </p:cNvSpPr>
          <p:nvPr/>
        </p:nvSpPr>
        <p:spPr bwMode="auto">
          <a:xfrm>
            <a:off x="4427984" y="692696"/>
            <a:ext cx="4320479" cy="265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1. «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автодорожного моста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р. Енисей в п. Высокогорский»</a:t>
            </a:r>
          </a:p>
          <a:p>
            <a:pPr algn="just"/>
            <a:endParaRPr lang="ru-RU" sz="12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Инвестор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Инвестиционный фонд РФ, бюджет Красноярского края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Суть проекта: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инфраструктурой развития как Нижнего Приангарья, так и усиления значения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Енисейского,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Лесосибирского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Северо-Енисейского транспортного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узла для увеличения производства золота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Срок реализации проекта: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2018-2023 годы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Объем инвестиций: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8,3 млрд. рублей.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9574" name="Picture 3" descr="C:\Users\KKO\Desktop\iCA5FEBH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620688"/>
            <a:ext cx="399846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fld id="{E5079A8B-D641-4F74-9981-2951F64B54F4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60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4427984" y="4077072"/>
            <a:ext cx="4392488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2. «Реконструкция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автомобильной дороги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«Епишино - Северо-Енисейский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Заказчик: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КГКУ «Управление автомобильных дорог по Красноярскому краю».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круглогодичной транспортной доступности месторождений золота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населенных пунктов муниципальных образований Енисейского и Северо-Енисейского районов края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2023-2027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годы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инвестиций: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3,018 млрд. рублей.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78" name="Picture 2" descr="C:\Users\SMA\Desktop\фото инвест\епи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933056"/>
            <a:ext cx="4032448" cy="262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LVA\Desktop\reit.jpg"/>
          <p:cNvPicPr>
            <a:picLocks noChangeAspect="1" noChangeArrowheads="1"/>
          </p:cNvPicPr>
          <p:nvPr/>
        </p:nvPicPr>
        <p:blipFill>
          <a:blip r:embed="rId2" cstate="screen">
            <a:lum bright="7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179512" y="764704"/>
            <a:ext cx="874846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357188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Определяющим фактором социально-экономического развития района является развитие золотодобывающей промышленности в рамках реализации </a:t>
            </a:r>
            <a:r>
              <a:rPr lang="ru-RU" sz="1400" b="1" u="sng" dirty="0" smtClean="0">
                <a:latin typeface="Times New Roman"/>
                <a:ea typeface="Times New Roman"/>
              </a:rPr>
              <a:t>комплексного инвестиционного проекта КИП «Енисейская Сибирь».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Основные  цели проекта – активизация социально-экономического развития региона, повышение их инвестиционной привлекательности, создание новых рабочих мест, рост налоговых поступлений и реальных доходов жителей Красноярского края.</a:t>
            </a:r>
            <a:endParaRPr lang="ru-RU" sz="1400" b="1" u="sng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indent="357188" algn="just"/>
            <a:r>
              <a:rPr lang="ru-RU" sz="1400" dirty="0" smtClean="0">
                <a:latin typeface="Times New Roman"/>
                <a:ea typeface="Times New Roman"/>
              </a:rPr>
              <a:t>В настоящее время </a:t>
            </a:r>
            <a:r>
              <a:rPr lang="ru-RU" sz="1400" b="1" u="sng" dirty="0" smtClean="0">
                <a:latin typeface="Times New Roman"/>
                <a:ea typeface="Times New Roman"/>
              </a:rPr>
              <a:t>комплексный инвестиционный проект «Енисейская Сибирь»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включает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инвестиционных проектов с общей заявленной инвестиционной стоимостью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свыше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3,08 </a:t>
            </a:r>
            <a:r>
              <a:rPr lang="ru-RU" sz="1400" b="1" u="sng" dirty="0" err="1" smtClean="0">
                <a:latin typeface="Times New Roman" pitchFamily="18" charset="0"/>
                <a:cs typeface="Times New Roman" pitchFamily="18" charset="0"/>
              </a:rPr>
              <a:t>трлн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 реализации КИП принимает участие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более 60 компаний-лидеров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мировых рынках промышленной продукции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/>
                <a:ea typeface="Times New Roman"/>
              </a:rPr>
              <a:t>на период 2019-2027 годы.</a:t>
            </a:r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229200"/>
            <a:ext cx="9036496" cy="11233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Рабочая группа по разработке буклета «Инвестиционный паспорт Северо-Енисейского района за 2022 год»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О. Н. Овчар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– заместитель главы района по экономике, анализу и прогнозированию;</a:t>
            </a:r>
          </a:p>
          <a:p>
            <a:r>
              <a:rPr lang="ru-RU" sz="1300" b="1" u="sng" dirty="0" err="1" smtClean="0">
                <a:latin typeface="Times New Roman" pitchFamily="18" charset="0"/>
                <a:cs typeface="Times New Roman" pitchFamily="18" charset="0"/>
              </a:rPr>
              <a:t>Дохторова</a:t>
            </a:r>
            <a:r>
              <a:rPr lang="ru-RU" sz="1300" b="1" u="sng" dirty="0" smtClean="0">
                <a:latin typeface="Times New Roman" pitchFamily="18" charset="0"/>
                <a:cs typeface="Times New Roman" pitchFamily="18" charset="0"/>
              </a:rPr>
              <a:t> Н.И.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– главный специалист отдела экономического анализа и прогнозирования администрации Северо-Енисейского района.</a:t>
            </a:r>
            <a:endParaRPr lang="ru-RU" sz="13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0" y="260648"/>
            <a:ext cx="914400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Перспективы развития Северо-Енисейского района</a:t>
            </a: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fld id="{E5079A8B-D641-4F74-9981-2951F64B54F4}" type="slidenum"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61</a:t>
            </a:fld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\\FILES-SERVER\Shares_Folder$\ОТДЕЛ ЭКОНОМИЧЕСКОГО АНАЛИЗА\КОНКУРСЫ\КОНКУРСЫ 2018\Лучшая орг работы с населением\ФОТО\с интернета\bV48xAqZo3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852936"/>
            <a:ext cx="9036496" cy="2343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9" name="Picture 1" descr="C:\МОЁ\фото с работы\23 февраля 2016\DSC_0332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3529308"/>
            <a:ext cx="5006352" cy="332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388" y="1989138"/>
            <a:ext cx="3097212" cy="11525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4 724 200, 00 Га.</a:t>
            </a:r>
          </a:p>
          <a:p>
            <a:pPr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Северо-Енисейского района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80063" y="4941888"/>
            <a:ext cx="3095625" cy="11509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Плотность населения составляет </a:t>
            </a:r>
          </a:p>
          <a:p>
            <a:pPr algn="ctr"/>
            <a:r>
              <a:rPr lang="ru-RU" sz="1400" b="1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0,18</a:t>
            </a: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чел./кв.км.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0113" y="404813"/>
            <a:ext cx="734377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Северо-Енисейский район расположен на Севере Красноярского края.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Территория района включает в себя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10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населённых пунктов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 районным центром – городской поселок Северо-Енисейский.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2" name="Рисунок 12"/>
          <p:cNvPicPr>
            <a:picLocks noChangeAspect="1" noChangeArrowheads="1"/>
          </p:cNvPicPr>
          <p:nvPr/>
        </p:nvPicPr>
        <p:blipFill>
          <a:blip r:embed="rId4" cstate="print"/>
          <a:srcRect l="19316" t="25342" r="31644" b="25548"/>
          <a:stretch>
            <a:fillRect/>
          </a:stretch>
        </p:blipFill>
        <p:spPr bwMode="auto">
          <a:xfrm>
            <a:off x="3419475" y="1412875"/>
            <a:ext cx="57245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7562C41B-F087-4CAF-9685-637AFB5FC490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7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33375"/>
            <a:ext cx="9144000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Основные социально-экономические показатели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8313" y="1268413"/>
            <a:ext cx="3810000" cy="11699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114,9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среднемесячная заработная плата работников предприятий, организаций и учреждений района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544" y="2708920"/>
            <a:ext cx="3810000" cy="739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35,1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минимальный размер оплаты труда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544" y="3717032"/>
            <a:ext cx="3810000" cy="7381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20,7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величина прожиточного минимума</a:t>
            </a:r>
          </a:p>
        </p:txBody>
      </p:sp>
      <p:sp>
        <p:nvSpPr>
          <p:cNvPr id="17414" name="TextBox 21"/>
          <p:cNvSpPr txBox="1">
            <a:spLocks noChangeArrowheads="1"/>
          </p:cNvSpPr>
          <p:nvPr/>
        </p:nvSpPr>
        <p:spPr bwMode="auto">
          <a:xfrm>
            <a:off x="4716463" y="1557338"/>
            <a:ext cx="410368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8288"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Развитие экономики района положительно отражается на уровне жизни населения Северо-Енисейского района.</a:t>
            </a:r>
          </a:p>
          <a:p>
            <a:pPr indent="268288"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268288"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Проводимая в Северо-Енисейском районе политика в области оплаты труда направлена на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повышение жизненного уровня работников всех сфер деятельности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68288"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268288"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лет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задолженность по заработной плате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территории  Северо-Енисейского района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отсутствует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268288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1026" name="Picture 2" descr="5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31" y="4725145"/>
            <a:ext cx="4802192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6" name="Прямоугольник 11"/>
          <p:cNvSpPr>
            <a:spLocks noChangeArrowheads="1"/>
          </p:cNvSpPr>
          <p:nvPr/>
        </p:nvSpPr>
        <p:spPr bwMode="auto">
          <a:xfrm>
            <a:off x="5072063" y="4643438"/>
            <a:ext cx="3643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60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агетная рамка 14"/>
          <p:cNvSpPr/>
          <p:nvPr/>
        </p:nvSpPr>
        <p:spPr>
          <a:xfrm>
            <a:off x="0" y="765175"/>
            <a:ext cx="7235825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жизни населения Северо-Енисейского района 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19700" y="4797425"/>
            <a:ext cx="3600450" cy="16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занимает Северо-Енисейский район в Красноярском крае по уровню среднемесячной заработной платы работников предприятий, организаций и учреждений района</a:t>
            </a:r>
          </a:p>
        </p:txBody>
      </p:sp>
      <p:sp>
        <p:nvSpPr>
          <p:cNvPr id="1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47AB6A72-EE70-4F2F-8155-61017EC0B0B3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8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I:\_ОТДЕЛ ЭКОН АНАЛИЗА\Касьянова\информ\pt16.jpg"/>
          <p:cNvPicPr>
            <a:picLocks noChangeAspect="1" noChangeArrowheads="1"/>
          </p:cNvPicPr>
          <p:nvPr/>
        </p:nvPicPr>
        <p:blipFill>
          <a:blip r:embed="rId2" cstate="screen">
            <a:lum bright="57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12"/>
          <p:cNvSpPr txBox="1">
            <a:spLocks noChangeArrowheads="1"/>
          </p:cNvSpPr>
          <p:nvPr/>
        </p:nvSpPr>
        <p:spPr bwMode="auto">
          <a:xfrm>
            <a:off x="323850" y="765175"/>
            <a:ext cx="838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Среднемесячная заработная плата работников предприятий, организаций и учреждений Северо-Енисейского района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388" y="1528763"/>
          <a:ext cx="8712969" cy="4932360"/>
        </p:xfrm>
        <a:graphic>
          <a:graphicData uri="http://schemas.openxmlformats.org/drawingml/2006/table">
            <a:tbl>
              <a:tblPr/>
              <a:tblGrid>
                <a:gridCol w="3630021"/>
                <a:gridCol w="1048673"/>
                <a:gridCol w="1048673"/>
                <a:gridCol w="1048673"/>
                <a:gridCol w="968005"/>
                <a:gridCol w="968924"/>
              </a:tblGrid>
              <a:tr h="2735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3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407" marR="4040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407" marR="4040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40407" marR="4040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0407" marR="4040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40407" marR="4040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</a:tr>
              <a:tr h="574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по району, руб.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91 777,6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91 076,4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104 930,1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107 458,6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114 928,5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</a:tr>
              <a:tr h="418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среднемесячной заработной платы, %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103,0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115,2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102,4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106,9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</a:tr>
              <a:tr h="574164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Сравнение среднемесячной заработной платы по району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аналогичным показателем по Красноярскому краю и по Российской Федерации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5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по  </a:t>
                      </a:r>
                      <a:r>
                        <a:rPr kumimoji="0" lang="ru-RU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Российской Федерации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 руб.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43 400,0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44 324,0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51 083,0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56 545,0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02235"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64191,0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среднемесячной заработной платы по </a:t>
                      </a:r>
                      <a:r>
                        <a:rPr kumimoji="0" lang="ru-RU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Северо-Енисейскому району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среднемесячной заработной плате по Российской Федерации 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2,1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 раза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 раза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 раза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1,8 раза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по </a:t>
                      </a:r>
                      <a:r>
                        <a:rPr kumimoji="0" lang="ru-RU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Красноярскому краю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руб.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45 635,3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48 425,1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60 107,4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66 411,1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70903,8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среднемесячной заработной платы по </a:t>
                      </a:r>
                      <a:r>
                        <a:rPr kumimoji="0" lang="ru-RU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Северо-Енисейскому району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среднемесячной заработной плате по Красноярскому краю</a:t>
                      </a:r>
                    </a:p>
                  </a:txBody>
                  <a:tcPr marL="40407" marR="4040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2,0 раза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 раза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1,7 раза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 раза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 раза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0"/>
            <a:ext cx="9144000" cy="2762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Инвестиционное развитие Северо-Енисейского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 txBox="1">
            <a:spLocks/>
          </p:cNvSpPr>
          <p:nvPr/>
        </p:nvSpPr>
        <p:spPr>
          <a:xfrm>
            <a:off x="8748464" y="6492875"/>
            <a:ext cx="395536" cy="365125"/>
          </a:xfrm>
          <a:prstGeom prst="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prstClr val="black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anchor="ctr"/>
          <a:lstStyle/>
          <a:p>
            <a:pPr algn="ctr">
              <a:defRPr/>
            </a:pPr>
            <a:fld id="{DB4DF0FE-BC44-4811-A28A-26EBC614492C}" type="slidenum">
              <a:rPr lang="ru-RU" sz="1400">
                <a:latin typeface="Times New Roman" pitchFamily="18" charset="0"/>
                <a:cs typeface="Times New Roman" pitchFamily="18" charset="0"/>
              </a:rPr>
              <a:pPr algn="ctr">
                <a:defRPr/>
              </a:pPr>
              <a:t>9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0" y="333375"/>
            <a:ext cx="4140200" cy="43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Среднемесячная заработная плата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30785</TotalTime>
  <Words>9364</Words>
  <Application>Microsoft Office PowerPoint</Application>
  <PresentationFormat>Экран (4:3)</PresentationFormat>
  <Paragraphs>1180</Paragraphs>
  <Slides>61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3" baseType="lpstr">
      <vt:lpstr>Тема Office</vt:lpstr>
      <vt:lpstr>Worksheet</vt:lpstr>
      <vt:lpstr>Инвестиционный паспорт  Северо-Енисейского района  за 2022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</vt:lpstr>
      <vt:lpstr> </vt:lpstr>
      <vt:lpstr>Слайд 27</vt:lpstr>
      <vt:lpstr>Слайд 28</vt:lpstr>
      <vt:lpstr>Слайд 29</vt:lpstr>
      <vt:lpstr>Слайд 30</vt:lpstr>
      <vt:lpstr>В городском поселке Северо-Енисейский построены следующие объекты:</vt:lpstr>
      <vt:lpstr>В городском поселке Северо-Енисейский построены следующие объекты:</vt:lpstr>
      <vt:lpstr>В поселке Тея построены следующие объекты:</vt:lpstr>
      <vt:lpstr>В поселке Вангаш построены следующие объекты:</vt:lpstr>
      <vt:lpstr>В поселке Новая Калами построены следующие объекты:</vt:lpstr>
      <vt:lpstr>В поселке Брянка построены следующие объекты:</vt:lpstr>
      <vt:lpstr>В поселке Вельмо построены следующие объекты:</vt:lpstr>
      <vt:lpstr>В Северо-Енисейском районе построены  следующие объекты гражданского назначения: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 ПАСПОРТ  Северо-Енисейский район  Красноярского края</dc:title>
  <dc:creator>Кобина Кристина Олеговна</dc:creator>
  <cp:lastModifiedBy>Максимова</cp:lastModifiedBy>
  <cp:revision>2838</cp:revision>
  <dcterms:created xsi:type="dcterms:W3CDTF">2016-03-14T04:24:11Z</dcterms:created>
  <dcterms:modified xsi:type="dcterms:W3CDTF">2023-08-02T10:11:07Z</dcterms:modified>
</cp:coreProperties>
</file>