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62"/>
  </p:notesMasterIdLst>
  <p:sldIdLst>
    <p:sldId id="324" r:id="rId2"/>
    <p:sldId id="325" r:id="rId3"/>
    <p:sldId id="326" r:id="rId4"/>
    <p:sldId id="327" r:id="rId5"/>
    <p:sldId id="463" r:id="rId6"/>
    <p:sldId id="329" r:id="rId7"/>
    <p:sldId id="330" r:id="rId8"/>
    <p:sldId id="400" r:id="rId9"/>
    <p:sldId id="453" r:id="rId10"/>
    <p:sldId id="485" r:id="rId11"/>
    <p:sldId id="464" r:id="rId12"/>
    <p:sldId id="471" r:id="rId13"/>
    <p:sldId id="465" r:id="rId14"/>
    <p:sldId id="468" r:id="rId15"/>
    <p:sldId id="467" r:id="rId16"/>
    <p:sldId id="508" r:id="rId17"/>
    <p:sldId id="509" r:id="rId18"/>
    <p:sldId id="510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506" r:id="rId29"/>
    <p:sldId id="507" r:id="rId30"/>
    <p:sldId id="488" r:id="rId31"/>
    <p:sldId id="489" r:id="rId32"/>
    <p:sldId id="490" r:id="rId33"/>
    <p:sldId id="491" r:id="rId34"/>
    <p:sldId id="455" r:id="rId35"/>
    <p:sldId id="456" r:id="rId36"/>
    <p:sldId id="457" r:id="rId37"/>
    <p:sldId id="492" r:id="rId38"/>
    <p:sldId id="498" r:id="rId39"/>
    <p:sldId id="499" r:id="rId40"/>
    <p:sldId id="458" r:id="rId41"/>
    <p:sldId id="459" r:id="rId42"/>
    <p:sldId id="500" r:id="rId43"/>
    <p:sldId id="501" r:id="rId44"/>
    <p:sldId id="502" r:id="rId45"/>
    <p:sldId id="413" r:id="rId46"/>
    <p:sldId id="460" r:id="rId47"/>
    <p:sldId id="461" r:id="rId48"/>
    <p:sldId id="462" r:id="rId49"/>
    <p:sldId id="493" r:id="rId50"/>
    <p:sldId id="503" r:id="rId51"/>
    <p:sldId id="474" r:id="rId52"/>
    <p:sldId id="475" r:id="rId53"/>
    <p:sldId id="472" r:id="rId54"/>
    <p:sldId id="473" r:id="rId55"/>
    <p:sldId id="494" r:id="rId56"/>
    <p:sldId id="495" r:id="rId57"/>
    <p:sldId id="511" r:id="rId58"/>
    <p:sldId id="497" r:id="rId59"/>
    <p:sldId id="504" r:id="rId60"/>
    <p:sldId id="505" r:id="rId6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266" autoAdjust="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image" Target="../media/image8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95332767903864"/>
          <c:y val="4.5394998198853564E-2"/>
          <c:w val="0.59204408633910366"/>
          <c:h val="0.92524357562964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5.448807404416673E-2"/>
                  <c:y val="7.482522985661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3413425</c:v>
                </c:pt>
                <c:pt idx="1">
                  <c:v>3492933.4</c:v>
                </c:pt>
                <c:pt idx="2">
                  <c:v>-79508.399999999907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74440689968703E-2"/>
                  <c:y val="0.11223500419145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11830392828991E-2"/>
                  <c:y val="0.10154595617322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83003875811465E-2"/>
                  <c:y val="0.10154784990219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3301813.8</c:v>
                </c:pt>
                <c:pt idx="1">
                  <c:v>2908379.9</c:v>
                </c:pt>
                <c:pt idx="2">
                  <c:v>393433.89999999991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95872"/>
        <c:axId val="108694336"/>
      </c:barChart>
      <c:catAx>
        <c:axId val="364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8694336"/>
        <c:crosses val="autoZero"/>
        <c:auto val="1"/>
        <c:lblAlgn val="ctr"/>
        <c:lblOffset val="100"/>
        <c:noMultiLvlLbl val="0"/>
      </c:catAx>
      <c:valAx>
        <c:axId val="1086943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6495872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79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факт</a:t>
            </a:r>
            <a:endParaRPr lang="ru-RU" dirty="0"/>
          </a:p>
        </c:rich>
      </c:tx>
      <c:layout>
        <c:manualLayout>
          <c:xMode val="edge"/>
          <c:yMode val="edge"/>
          <c:x val="0.16180940212992206"/>
          <c:y val="2.7987766329202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61336180037973E-2"/>
          <c:y val="0.31025592335595381"/>
          <c:w val="0.48338077170169497"/>
          <c:h val="0.29404391811980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2700602710809906"/>
                  <c:y val="-7.45166773671753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166521621054449E-2"/>
                  <c:y val="-6.552531172271333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39726141539829E-2"/>
                  <c:y val="4.74301883632335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351344.1</c:v>
                </c:pt>
                <c:pt idx="1">
                  <c:v>268634.7</c:v>
                </c:pt>
                <c:pt idx="2">
                  <c:v>5384.7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142987589823205"/>
          <c:y val="0.78261206517858584"/>
          <c:w val="0.59525934316476914"/>
          <c:h val="0.21713780737027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99747253815"/>
          <c:y val="3.9249326607398251E-2"/>
          <c:w val="0.6987367551278312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7.7160493827160568E-3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861 064,9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5493827160493825E-2"/>
                  <c:y val="-1.403038425192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777777777777776E-2"/>
                  <c:y val="4.770233428775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651960.5</c:v>
                </c:pt>
                <c:pt idx="1">
                  <c:v>585473.19999999995</c:v>
                </c:pt>
                <c:pt idx="2">
                  <c:v>644650.9</c:v>
                </c:pt>
                <c:pt idx="3">
                  <c:v>520341.8</c:v>
                </c:pt>
                <c:pt idx="4">
                  <c:v>787003.4</c:v>
                </c:pt>
                <c:pt idx="5">
                  <c:v>709485.4</c:v>
                </c:pt>
                <c:pt idx="6">
                  <c:v>831179</c:v>
                </c:pt>
                <c:pt idx="7">
                  <c:v>847599.7</c:v>
                </c:pt>
                <c:pt idx="8">
                  <c:v>845146.6</c:v>
                </c:pt>
                <c:pt idx="9">
                  <c:v>524771.19999999995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605E-2"/>
                  <c:y val="0.14591369836651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361625360171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53086419753133E-2"/>
                  <c:y val="0.1964222862626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382716049382831E-2"/>
                  <c:y val="0.18519815561903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037037037037056E-2"/>
                  <c:y val="0.14591369836651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864197530864231E-2"/>
                  <c:y val="0.1655559269927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32098765432098E-3"/>
                  <c:y val="3.6478424591628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828 183,7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7901234567901231E-2"/>
                  <c:y val="8.698701248772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29629629629743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637365.19999999995</c:v>
                </c:pt>
                <c:pt idx="1">
                  <c:v>575816.5</c:v>
                </c:pt>
                <c:pt idx="2">
                  <c:v>640565</c:v>
                </c:pt>
                <c:pt idx="3">
                  <c:v>518761.2</c:v>
                </c:pt>
                <c:pt idx="4">
                  <c:v>785209.2</c:v>
                </c:pt>
                <c:pt idx="5">
                  <c:v>697110</c:v>
                </c:pt>
                <c:pt idx="6">
                  <c:v>793699.3</c:v>
                </c:pt>
                <c:pt idx="7">
                  <c:v>801185.5</c:v>
                </c:pt>
                <c:pt idx="8">
                  <c:v>625919.9</c:v>
                </c:pt>
                <c:pt idx="9">
                  <c:v>511397.6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12960"/>
        <c:axId val="58860096"/>
      </c:barChart>
      <c:catAx>
        <c:axId val="12471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58860096"/>
        <c:crosses val="autoZero"/>
        <c:auto val="1"/>
        <c:lblAlgn val="ctr"/>
        <c:lblOffset val="100"/>
        <c:noMultiLvlLbl val="0"/>
      </c:catAx>
      <c:valAx>
        <c:axId val="588600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4712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2469066649332"/>
          <c:y val="3.5836764086227851E-2"/>
          <c:w val="0.61596066227943025"/>
          <c:h val="0.852095715436462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900704</c:v>
                </c:pt>
                <c:pt idx="1">
                  <c:v>411922</c:v>
                </c:pt>
                <c:pt idx="2">
                  <c:v>415124.6</c:v>
                </c:pt>
                <c:pt idx="3">
                  <c:v>511301.8</c:v>
                </c:pt>
                <c:pt idx="4">
                  <c:v>845393.2</c:v>
                </c:pt>
                <c:pt idx="5">
                  <c:v>570110.80000000005</c:v>
                </c:pt>
                <c:pt idx="6">
                  <c:v>591650.19999999995</c:v>
                </c:pt>
                <c:pt idx="7">
                  <c:v>450239.7</c:v>
                </c:pt>
                <c:pt idx="8">
                  <c:v>463414.6</c:v>
                </c:pt>
                <c:pt idx="9">
                  <c:v>1802656.5</c:v>
                </c:pt>
                <c:pt idx="10">
                  <c:v>1917017.9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474919</c:v>
                </c:pt>
                <c:pt idx="1">
                  <c:v>318237</c:v>
                </c:pt>
                <c:pt idx="2">
                  <c:v>400115.7</c:v>
                </c:pt>
                <c:pt idx="3">
                  <c:v>336391.3</c:v>
                </c:pt>
                <c:pt idx="4">
                  <c:v>390863.9</c:v>
                </c:pt>
                <c:pt idx="5">
                  <c:v>636727.19999999995</c:v>
                </c:pt>
                <c:pt idx="6">
                  <c:v>491779.8</c:v>
                </c:pt>
                <c:pt idx="7">
                  <c:v>531619.19999999995</c:v>
                </c:pt>
                <c:pt idx="8">
                  <c:v>554395.1</c:v>
                </c:pt>
                <c:pt idx="9">
                  <c:v>672150.1</c:v>
                </c:pt>
                <c:pt idx="10">
                  <c:v>700502.9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234297</c:v>
                </c:pt>
                <c:pt idx="1">
                  <c:v>51787</c:v>
                </c:pt>
                <c:pt idx="2">
                  <c:v>244773.4</c:v>
                </c:pt>
                <c:pt idx="3">
                  <c:v>45943.199999999997</c:v>
                </c:pt>
                <c:pt idx="4">
                  <c:v>50767.7</c:v>
                </c:pt>
                <c:pt idx="5">
                  <c:v>48987.9</c:v>
                </c:pt>
                <c:pt idx="6">
                  <c:v>58305.5</c:v>
                </c:pt>
                <c:pt idx="7">
                  <c:v>56841</c:v>
                </c:pt>
                <c:pt idx="8">
                  <c:v>61603.9</c:v>
                </c:pt>
                <c:pt idx="9" formatCode="0.0">
                  <c:v>59483</c:v>
                </c:pt>
                <c:pt idx="10" formatCode="0.0">
                  <c:v>92290.2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9516</c:v>
                </c:pt>
                <c:pt idx="1">
                  <c:v>8255</c:v>
                </c:pt>
                <c:pt idx="2">
                  <c:v>18040</c:v>
                </c:pt>
                <c:pt idx="3">
                  <c:v>53230.8</c:v>
                </c:pt>
                <c:pt idx="4">
                  <c:v>11978.3</c:v>
                </c:pt>
                <c:pt idx="5">
                  <c:v>7388.5</c:v>
                </c:pt>
                <c:pt idx="6">
                  <c:v>16949.3</c:v>
                </c:pt>
                <c:pt idx="7">
                  <c:v>32806.300000000003</c:v>
                </c:pt>
                <c:pt idx="8">
                  <c:v>30974.7</c:v>
                </c:pt>
                <c:pt idx="9">
                  <c:v>30696.6</c:v>
                </c:pt>
                <c:pt idx="10">
                  <c:v>31697.200000000001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собственные доходы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46382</c:v>
                </c:pt>
                <c:pt idx="1">
                  <c:v>26707</c:v>
                </c:pt>
                <c:pt idx="2">
                  <c:v>31332.7</c:v>
                </c:pt>
                <c:pt idx="3">
                  <c:v>23071.8</c:v>
                </c:pt>
                <c:pt idx="4">
                  <c:v>38858.6</c:v>
                </c:pt>
                <c:pt idx="5">
                  <c:v>48114.2</c:v>
                </c:pt>
                <c:pt idx="6">
                  <c:v>48436.800000000003</c:v>
                </c:pt>
                <c:pt idx="7">
                  <c:v>18803</c:v>
                </c:pt>
                <c:pt idx="8">
                  <c:v>31993.200000000001</c:v>
                </c:pt>
                <c:pt idx="9" formatCode="#,##0.00">
                  <c:v>36074.1</c:v>
                </c:pt>
                <c:pt idx="10" formatCode="#,##0.00">
                  <c:v>48908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cat>
            <c:numRef>
              <c:f>Лист1!$A$2:$A$12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291902</c:v>
                </c:pt>
                <c:pt idx="1">
                  <c:v>637365</c:v>
                </c:pt>
                <c:pt idx="2">
                  <c:v>575816.5</c:v>
                </c:pt>
                <c:pt idx="3">
                  <c:v>640565</c:v>
                </c:pt>
                <c:pt idx="4">
                  <c:v>518761.2</c:v>
                </c:pt>
                <c:pt idx="5">
                  <c:v>785209.2</c:v>
                </c:pt>
                <c:pt idx="6">
                  <c:v>697110</c:v>
                </c:pt>
                <c:pt idx="7">
                  <c:v>828183.7</c:v>
                </c:pt>
                <c:pt idx="8">
                  <c:v>801185.5</c:v>
                </c:pt>
                <c:pt idx="9">
                  <c:v>625919.9</c:v>
                </c:pt>
                <c:pt idx="10" formatCode="#,##0.00">
                  <c:v>511397.6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10912"/>
        <c:axId val="58862400"/>
      </c:lineChart>
      <c:catAx>
        <c:axId val="1247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862400"/>
        <c:crosses val="autoZero"/>
        <c:auto val="1"/>
        <c:lblAlgn val="ctr"/>
        <c:lblOffset val="100"/>
        <c:noMultiLvlLbl val="0"/>
      </c:catAx>
      <c:valAx>
        <c:axId val="5886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10912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>
        <c:manualLayout>
          <c:xMode val="edge"/>
          <c:yMode val="edge"/>
          <c:x val="0.75831496062992121"/>
          <c:y val="1.0278833980188898E-2"/>
          <c:w val="0.23354276027996501"/>
          <c:h val="0.9897211660198110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74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75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46317607734931"/>
          <c:y val="4.0964474511108649E-2"/>
          <c:w val="0.71371985553087913"/>
          <c:h val="0.841792724853055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1230.5999999999999</c:v>
                </c:pt>
                <c:pt idx="1">
                  <c:v>1848</c:v>
                </c:pt>
                <c:pt idx="2">
                  <c:v>2356.6</c:v>
                </c:pt>
                <c:pt idx="3">
                  <c:v>653.20000000000005</c:v>
                </c:pt>
                <c:pt idx="4">
                  <c:v>741.8</c:v>
                </c:pt>
                <c:pt idx="5">
                  <c:v>2901.6</c:v>
                </c:pt>
                <c:pt idx="6">
                  <c:v>2808.3</c:v>
                </c:pt>
                <c:pt idx="7" formatCode="#,##0.00">
                  <c:v>3901.2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803.1</c:v>
                </c:pt>
                <c:pt idx="1">
                  <c:v>1615.7</c:v>
                </c:pt>
                <c:pt idx="2">
                  <c:v>1667.1</c:v>
                </c:pt>
                <c:pt idx="3">
                  <c:v>1193.5</c:v>
                </c:pt>
                <c:pt idx="4">
                  <c:v>1270.5999999999999</c:v>
                </c:pt>
                <c:pt idx="5">
                  <c:v>1467.3</c:v>
                </c:pt>
                <c:pt idx="6">
                  <c:v>1357.4</c:v>
                </c:pt>
                <c:pt idx="7">
                  <c:v>1562.1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1607.8</c:v>
                </c:pt>
                <c:pt idx="1">
                  <c:v>1459.7</c:v>
                </c:pt>
                <c:pt idx="2">
                  <c:v>1667.8</c:v>
                </c:pt>
                <c:pt idx="3">
                  <c:v>1331.5</c:v>
                </c:pt>
                <c:pt idx="4">
                  <c:v>1665.4</c:v>
                </c:pt>
                <c:pt idx="5">
                  <c:v>1640.5</c:v>
                </c:pt>
                <c:pt idx="6">
                  <c:v>1642.6</c:v>
                </c:pt>
                <c:pt idx="7">
                  <c:v>1916.6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9240.7999999999993</c:v>
                </c:pt>
                <c:pt idx="1">
                  <c:v>10980.8</c:v>
                </c:pt>
                <c:pt idx="2">
                  <c:v>10873.5</c:v>
                </c:pt>
                <c:pt idx="3">
                  <c:v>11587.5</c:v>
                </c:pt>
                <c:pt idx="4">
                  <c:v>8155</c:v>
                </c:pt>
                <c:pt idx="5">
                  <c:v>9646.9</c:v>
                </c:pt>
                <c:pt idx="6">
                  <c:v>14656.2</c:v>
                </c:pt>
                <c:pt idx="7">
                  <c:v>15740.5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336391.3</c:v>
                </c:pt>
                <c:pt idx="1">
                  <c:v>390864</c:v>
                </c:pt>
                <c:pt idx="2">
                  <c:v>636727.19999999995</c:v>
                </c:pt>
                <c:pt idx="3">
                  <c:v>491779.8</c:v>
                </c:pt>
                <c:pt idx="4">
                  <c:v>531619.19999999995</c:v>
                </c:pt>
                <c:pt idx="5">
                  <c:v>554395.1</c:v>
                </c:pt>
                <c:pt idx="6">
                  <c:v>672150.1</c:v>
                </c:pt>
                <c:pt idx="7">
                  <c:v>700502.9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прибыль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511301.7</c:v>
                </c:pt>
                <c:pt idx="1">
                  <c:v>845393.2</c:v>
                </c:pt>
                <c:pt idx="2">
                  <c:v>570110.80000000005</c:v>
                </c:pt>
                <c:pt idx="3">
                  <c:v>591650.19999999995</c:v>
                </c:pt>
                <c:pt idx="4">
                  <c:v>450239.7</c:v>
                </c:pt>
                <c:pt idx="5">
                  <c:v>463414.6</c:v>
                </c:pt>
                <c:pt idx="6">
                  <c:v>1802656.6</c:v>
                </c:pt>
                <c:pt idx="7">
                  <c:v>1917017.9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gapDepth val="225"/>
        <c:shape val="box"/>
        <c:axId val="124904960"/>
        <c:axId val="100803712"/>
        <c:axId val="47441792"/>
      </c:bar3DChart>
      <c:catAx>
        <c:axId val="124904960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in"/>
        <c:tickLblPos val="low"/>
        <c:txPr>
          <a:bodyPr/>
          <a:lstStyle/>
          <a:p>
            <a:pPr>
              <a:defRPr sz="1100" b="1" i="0" u="none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03712"/>
        <c:crosses val="autoZero"/>
        <c:auto val="0"/>
        <c:lblAlgn val="ctr"/>
        <c:lblOffset val="80"/>
        <c:noMultiLvlLbl val="0"/>
      </c:catAx>
      <c:valAx>
        <c:axId val="1008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04960"/>
        <c:crosses val="autoZero"/>
        <c:crossBetween val="between"/>
      </c:valAx>
      <c:serAx>
        <c:axId val="47441792"/>
        <c:scaling>
          <c:orientation val="minMax"/>
        </c:scaling>
        <c:delete val="1"/>
        <c:axPos val="b"/>
        <c:majorTickMark val="out"/>
        <c:minorTickMark val="none"/>
        <c:tickLblPos val="none"/>
        <c:crossAx val="100803712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82759532085031562"/>
          <c:y val="3.8862334109644771E-2"/>
          <c:w val="0.17240467914968449"/>
          <c:h val="0.9181588481017337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170.1</c:v>
                </c:pt>
                <c:pt idx="3">
                  <c:v>223.4</c:v>
                </c:pt>
                <c:pt idx="7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административные платежи, штрафы, прочие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2469.9</c:v>
                </c:pt>
                <c:pt idx="1">
                  <c:v>928.3</c:v>
                </c:pt>
                <c:pt idx="2">
                  <c:v>4509.5</c:v>
                </c:pt>
                <c:pt idx="3">
                  <c:v>3790.4</c:v>
                </c:pt>
                <c:pt idx="4">
                  <c:v>10668.9</c:v>
                </c:pt>
                <c:pt idx="5">
                  <c:v>4490.7</c:v>
                </c:pt>
                <c:pt idx="6">
                  <c:v>5369</c:v>
                </c:pt>
                <c:pt idx="7">
                  <c:v>1485.1</c:v>
                </c:pt>
                <c:pt idx="8" formatCode="#,##0.00">
                  <c:v>3955.4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9968.7000000000007</c:v>
                </c:pt>
                <c:pt idx="1">
                  <c:v>2486.3000000000002</c:v>
                </c:pt>
                <c:pt idx="2">
                  <c:v>2703</c:v>
                </c:pt>
                <c:pt idx="3">
                  <c:v>3144</c:v>
                </c:pt>
                <c:pt idx="4">
                  <c:v>5375.4</c:v>
                </c:pt>
                <c:pt idx="5">
                  <c:v>6804.1</c:v>
                </c:pt>
                <c:pt idx="6">
                  <c:v>6128.6</c:v>
                </c:pt>
                <c:pt idx="7">
                  <c:v>7710.6</c:v>
                </c:pt>
                <c:pt idx="8">
                  <c:v>11373.1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18040</c:v>
                </c:pt>
                <c:pt idx="1">
                  <c:v>63230.8</c:v>
                </c:pt>
                <c:pt idx="2">
                  <c:v>11978</c:v>
                </c:pt>
                <c:pt idx="3">
                  <c:v>7390.2</c:v>
                </c:pt>
                <c:pt idx="4">
                  <c:v>16949.3</c:v>
                </c:pt>
                <c:pt idx="5">
                  <c:v>32806.300000000003</c:v>
                </c:pt>
                <c:pt idx="6">
                  <c:v>30974.7</c:v>
                </c:pt>
                <c:pt idx="7">
                  <c:v>30696.6</c:v>
                </c:pt>
                <c:pt idx="8">
                  <c:v>31697.200000000001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6955.9</c:v>
                </c:pt>
                <c:pt idx="1">
                  <c:v>6774.9</c:v>
                </c:pt>
                <c:pt idx="2">
                  <c:v>15745.4</c:v>
                </c:pt>
                <c:pt idx="3">
                  <c:v>25004.7</c:v>
                </c:pt>
                <c:pt idx="4">
                  <c:v>17626.8</c:v>
                </c:pt>
                <c:pt idx="5">
                  <c:v>-6294.8</c:v>
                </c:pt>
                <c:pt idx="6">
                  <c:v>4839.3</c:v>
                </c:pt>
                <c:pt idx="7">
                  <c:v>6412.7</c:v>
                </c:pt>
                <c:pt idx="8">
                  <c:v>31697.200000000001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имущества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2013 - 282 377,9</c:v>
                </c:pt>
                <c:pt idx="1">
                  <c:v>2014 - 119 363,5</c:v>
                </c:pt>
                <c:pt idx="2">
                  <c:v>2015 - 85 703,6</c:v>
                </c:pt>
                <c:pt idx="3">
                  <c:v>2016 - 93 947,2</c:v>
                </c:pt>
                <c:pt idx="4">
                  <c:v>2017-108 925,9</c:v>
                </c:pt>
                <c:pt idx="5">
                  <c:v>2018-94 647,3</c:v>
                </c:pt>
                <c:pt idx="6">
                  <c:v>2019-108 915,5</c:v>
                </c:pt>
                <c:pt idx="7">
                  <c:v>2020-105 789,1</c:v>
                </c:pt>
                <c:pt idx="8">
                  <c:v>2021-149 856,7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244773.3</c:v>
                </c:pt>
                <c:pt idx="1">
                  <c:v>45943.199999999997</c:v>
                </c:pt>
                <c:pt idx="2">
                  <c:v>50767.7</c:v>
                </c:pt>
                <c:pt idx="3">
                  <c:v>54394.5</c:v>
                </c:pt>
                <c:pt idx="4">
                  <c:v>58305.5</c:v>
                </c:pt>
                <c:pt idx="5">
                  <c:v>56841</c:v>
                </c:pt>
                <c:pt idx="6">
                  <c:v>61603.9</c:v>
                </c:pt>
                <c:pt idx="7">
                  <c:v>59483</c:v>
                </c:pt>
                <c:pt idx="8">
                  <c:v>92290.2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99232"/>
        <c:axId val="100805440"/>
        <c:axId val="47442432"/>
      </c:bar3DChart>
      <c:catAx>
        <c:axId val="4719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05440"/>
        <c:crosses val="autoZero"/>
        <c:auto val="1"/>
        <c:lblAlgn val="ctr"/>
        <c:lblOffset val="100"/>
        <c:noMultiLvlLbl val="0"/>
      </c:catAx>
      <c:valAx>
        <c:axId val="10080544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199232"/>
        <c:crosses val="autoZero"/>
        <c:crossBetween val="between"/>
        <c:minorUnit val="10000"/>
      </c:valAx>
      <c:serAx>
        <c:axId val="47442432"/>
        <c:scaling>
          <c:orientation val="minMax"/>
        </c:scaling>
        <c:delete val="1"/>
        <c:axPos val="b"/>
        <c:majorTickMark val="out"/>
        <c:minorTickMark val="none"/>
        <c:tickLblPos val="none"/>
        <c:crossAx val="100805440"/>
        <c:crosses val="autoZero"/>
      </c:serAx>
    </c:plotArea>
    <c:legend>
      <c:legendPos val="r"/>
      <c:layout>
        <c:manualLayout>
          <c:xMode val="edge"/>
          <c:yMode val="edge"/>
          <c:x val="0.65132854045418231"/>
          <c:y val="0"/>
          <c:w val="0.33390893846602532"/>
          <c:h val="0.9223744292237442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2626242233245E-2"/>
          <c:y val="2.7768858438149791E-2"/>
          <c:w val="0.59746423884513522"/>
          <c:h val="0.7256539807524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-4.1668853893263354E-3"/>
                  <c:y val="-0.1764927467564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24492451264096E-3"/>
                  <c:y val="-0.25430392262611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303474886152052E-2"/>
                  <c:y val="-0.249879912271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3350831147766E-3"/>
                  <c:y val="-0.3449338631960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92E-3"/>
                  <c:y val="-2.777777777777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564102564102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850371267694112E-2"/>
                  <c:y val="-0.26327922194657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9715099715099748E-3"/>
                  <c:y val="-0.34671538489195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01.01.2019</c:v>
                </c:pt>
                <c:pt idx="7">
                  <c:v>на 01.01.2020</c:v>
                </c:pt>
                <c:pt idx="8">
                  <c:v>на 01.01.2021</c:v>
                </c:pt>
                <c:pt idx="9">
                  <c:v>на 01.01.2022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155</c:v>
                </c:pt>
                <c:pt idx="1">
                  <c:v>280</c:v>
                </c:pt>
                <c:pt idx="2">
                  <c:v>256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285</c:v>
                </c:pt>
                <c:pt idx="7">
                  <c:v>390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47291392"/>
        <c:axId val="100807744"/>
      </c:barChart>
      <c:catAx>
        <c:axId val="47291392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ru-RU"/>
          </a:p>
        </c:txPr>
        <c:crossAx val="100807744"/>
        <c:crosses val="autoZero"/>
        <c:auto val="1"/>
        <c:lblAlgn val="ctr"/>
        <c:lblOffset val="100"/>
        <c:noMultiLvlLbl val="0"/>
      </c:catAx>
      <c:valAx>
        <c:axId val="100807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47291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8429571303589"/>
          <c:y val="3.0831228624714799E-2"/>
          <c:w val="0.85422681539807699"/>
          <c:h val="0.93833754275057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192606717844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0.11809214902149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-6.453853025311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2E-3"/>
                  <c:y val="-0.43670782814990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102E-3"/>
                  <c:y val="-0.20477843215505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132616523956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728395061728392E-3"/>
                  <c:y val="-0.1643616363349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592592592593767E-3"/>
                  <c:y val="-0.1158614813508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-141208.5</c:v>
                </c:pt>
                <c:pt idx="1">
                  <c:v>-114031</c:v>
                </c:pt>
                <c:pt idx="2">
                  <c:v>53676.800000000003</c:v>
                </c:pt>
                <c:pt idx="3">
                  <c:v>-704713.5</c:v>
                </c:pt>
                <c:pt idx="4">
                  <c:v>-356007.3</c:v>
                </c:pt>
                <c:pt idx="5">
                  <c:v>-123456.1</c:v>
                </c:pt>
                <c:pt idx="6">
                  <c:v>-256522.9</c:v>
                </c:pt>
                <c:pt idx="7">
                  <c:v>-57371.1</c:v>
                </c:pt>
                <c:pt idx="8">
                  <c:v>1113624.8</c:v>
                </c:pt>
                <c:pt idx="9">
                  <c:v>393433.9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903936"/>
        <c:axId val="100809472"/>
      </c:barChart>
      <c:catAx>
        <c:axId val="1249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09472"/>
        <c:crosses val="autoZero"/>
        <c:auto val="1"/>
        <c:lblAlgn val="ctr"/>
        <c:lblOffset val="100"/>
        <c:noMultiLvlLbl val="0"/>
      </c:catAx>
      <c:valAx>
        <c:axId val="10080947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490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бюджета Северо-Енисейского района на 2021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год по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отраслям (тыс. рублей)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1510323709536305"/>
          <c:w val="0.53511592300962385"/>
          <c:h val="0.713487897346165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2020 год по отраслям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5.0925337632080051E-17"/>
                  <c:y val="1.48148148148148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2.7777777777777809E-3"/>
                  <c:y val="3.70370370370370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- 327 373,4</c:v>
                </c:pt>
                <c:pt idx="1">
                  <c:v>Национальная оборона -529,9</c:v>
                </c:pt>
                <c:pt idx="2">
                  <c:v>Национальная безопасность и правоохранительная деятельность - 56 721,5</c:v>
                </c:pt>
                <c:pt idx="3">
                  <c:v>Национальная экономика -212 274,1</c:v>
                </c:pt>
                <c:pt idx="4">
                  <c:v>Жилищно-коммунальное хозяйство -1 009 886,3</c:v>
                </c:pt>
                <c:pt idx="5">
                  <c:v>Охрана окружающей среды - 1 521,4</c:v>
                </c:pt>
                <c:pt idx="6">
                  <c:v>Образование - 762 101,3</c:v>
                </c:pt>
                <c:pt idx="7">
                  <c:v>Культура - 159 852,9</c:v>
                </c:pt>
                <c:pt idx="8">
                  <c:v>Здравоохранение - 21 201,6</c:v>
                </c:pt>
                <c:pt idx="9">
                  <c:v>Социальная политика - 48 563,8</c:v>
                </c:pt>
                <c:pt idx="10">
                  <c:v>Физическая культура и спорт - 78 628,9</c:v>
                </c:pt>
                <c:pt idx="11">
                  <c:v>Средства массовой информации - 29 724,8</c:v>
                </c:pt>
                <c:pt idx="12">
                  <c:v>Межбюджетные трансферты общего характера бюджетам бюджетной системы Российской Федерации - 200 000,0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327373.40000000002</c:v>
                </c:pt>
                <c:pt idx="1">
                  <c:v>529.9</c:v>
                </c:pt>
                <c:pt idx="2">
                  <c:v>56721.5</c:v>
                </c:pt>
                <c:pt idx="3">
                  <c:v>212274.1</c:v>
                </c:pt>
                <c:pt idx="4">
                  <c:v>1009886.3</c:v>
                </c:pt>
                <c:pt idx="5">
                  <c:v>1521.4</c:v>
                </c:pt>
                <c:pt idx="6">
                  <c:v>762101.3</c:v>
                </c:pt>
                <c:pt idx="7">
                  <c:v>159852.9</c:v>
                </c:pt>
                <c:pt idx="8">
                  <c:v>21201.599999999999</c:v>
                </c:pt>
                <c:pt idx="9">
                  <c:v>48563.8</c:v>
                </c:pt>
                <c:pt idx="10">
                  <c:v>78628.899999999994</c:v>
                </c:pt>
                <c:pt idx="11">
                  <c:v>29724.799999999999</c:v>
                </c:pt>
                <c:pt idx="12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63320209973754"/>
          <c:y val="0.18486759988334794"/>
          <c:w val="0.44002646544181978"/>
          <c:h val="0.78735462233887432"/>
        </c:manualLayout>
      </c:layout>
      <c:overlay val="0"/>
      <c:txPr>
        <a:bodyPr/>
        <a:lstStyle/>
        <a:p>
          <a:pPr>
            <a:defRPr sz="1200" baseline="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9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84426946631728E-2"/>
          <c:y val="4.4499619283243995E-2"/>
          <c:w val="0.59205796150481149"/>
          <c:h val="0.74242782152230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(факт)</c:v>
                </c:pt>
                <c:pt idx="4">
                  <c:v>2020 (факт)</c:v>
                </c:pt>
                <c:pt idx="5">
                  <c:v>2021 (факт)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7.2</c:v>
                </c:pt>
                <c:pt idx="1">
                  <c:v>7.9</c:v>
                </c:pt>
                <c:pt idx="2">
                  <c:v>7.9</c:v>
                </c:pt>
                <c:pt idx="3">
                  <c:v>9.5</c:v>
                </c:pt>
                <c:pt idx="4">
                  <c:v>12</c:v>
                </c:pt>
                <c:pt idx="5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(факт)</c:v>
                </c:pt>
                <c:pt idx="4">
                  <c:v>2020 (факт)</c:v>
                </c:pt>
                <c:pt idx="5">
                  <c:v>2021 (факт)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92.8</c:v>
                </c:pt>
                <c:pt idx="1">
                  <c:v>92.1</c:v>
                </c:pt>
                <c:pt idx="2">
                  <c:v>92.1</c:v>
                </c:pt>
                <c:pt idx="3">
                  <c:v>90.5</c:v>
                </c:pt>
                <c:pt idx="4">
                  <c:v>88</c:v>
                </c:pt>
                <c:pt idx="5">
                  <c:v>90.3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274304"/>
        <c:axId val="50357376"/>
        <c:axId val="0"/>
      </c:bar3DChart>
      <c:catAx>
        <c:axId val="502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357376"/>
        <c:crosses val="autoZero"/>
        <c:auto val="1"/>
        <c:lblAlgn val="ctr"/>
        <c:lblOffset val="100"/>
        <c:noMultiLvlLbl val="0"/>
      </c:catAx>
      <c:valAx>
        <c:axId val="503573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64238845144354"/>
          <c:y val="0.44411931728827381"/>
          <c:w val="0.26848326771653541"/>
          <c:h val="0.103342046787204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0356517935406"/>
          <c:y val="9.8973103280667277E-3"/>
          <c:w val="0.56661865704286962"/>
          <c:h val="0.88787677473734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6.9444444444444458E-3"/>
                  <c:y val="9.0013817475367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Непрограммные расходы бюджета</c:v>
                </c:pt>
                <c:pt idx="1">
                  <c:v>МП "Развитие социальных отношений, рост благополучия и защищенности граждан в Северо-Енисейском районе"</c:v>
                </c:pt>
                <c:pt idx="2">
                  <c:v>МП "Развитие местного самоуправления" </c:v>
                </c:pt>
                <c:pt idx="3">
                  <c:v>МП "Содействие развитию гражданского общества"</c:v>
                </c:pt>
                <c:pt idx="4">
                  <c:v>МП "Защита населения и территории Северо-Енисейского района от чрезвычайных ситуаций природного и техногенного характера" </c:v>
                </c:pt>
                <c:pt idx="5">
                  <c:v>МП "Управление муниципальными финансами"</c:v>
                </c:pt>
                <c:pt idx="6">
                  <c:v>МП  "Благоустройство территории" </c:v>
                </c:pt>
                <c:pt idx="7">
                  <c:v>МП "Развитие физической культуры, спорта и молодежной политики" </c:v>
                </c:pt>
                <c:pt idx="8">
                  <c:v>МП "Развитие транспортной системы Северо-Енисейского района"</c:v>
                </c:pt>
                <c:pt idx="9">
                  <c:v>МП "Управление муниципальным имуществом"</c:v>
                </c:pt>
                <c:pt idx="10">
                  <c:v>МП  "Развитие культуры" </c:v>
                </c:pt>
                <c:pt idx="11">
                  <c:v>МП "Создание условий для обеспечения доступным и комфортным жильем граждан Северо-Енисейского района"</c:v>
                </c:pt>
                <c:pt idx="12">
                  <c:v>МП "Развитие образования"</c:v>
                </c:pt>
                <c:pt idx="13">
                  <c:v>МП "Реформирование и модернизация жилищно-коммунального хозяйства и повышение энергетической эффективности"</c:v>
                </c:pt>
              </c:strCache>
            </c:strRef>
          </c:cat>
          <c:val>
            <c:numRef>
              <c:f>Лист1!$B$2:$B$15</c:f>
              <c:numCache>
                <c:formatCode>#,##0.0</c:formatCode>
                <c:ptCount val="14"/>
                <c:pt idx="0">
                  <c:v>292929</c:v>
                </c:pt>
                <c:pt idx="1">
                  <c:v>23282.3</c:v>
                </c:pt>
                <c:pt idx="2">
                  <c:v>21474.1</c:v>
                </c:pt>
                <c:pt idx="3">
                  <c:v>29753.3</c:v>
                </c:pt>
                <c:pt idx="4">
                  <c:v>46974.5</c:v>
                </c:pt>
                <c:pt idx="5">
                  <c:v>239485</c:v>
                </c:pt>
                <c:pt idx="6">
                  <c:v>177150.5</c:v>
                </c:pt>
                <c:pt idx="7">
                  <c:v>93209.3</c:v>
                </c:pt>
                <c:pt idx="8">
                  <c:v>185805.6</c:v>
                </c:pt>
                <c:pt idx="9">
                  <c:v>137955.5</c:v>
                </c:pt>
                <c:pt idx="10">
                  <c:v>173818.3</c:v>
                </c:pt>
                <c:pt idx="11">
                  <c:v>484288.7</c:v>
                </c:pt>
                <c:pt idx="12">
                  <c:v>773529.8</c:v>
                </c:pt>
                <c:pt idx="13">
                  <c:v>813277.7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5.5555555555555558E-3"/>
                  <c:y val="-6.7510363106524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888888888889403E-3"/>
                  <c:y val="-1.35020726213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5555555555555558E-3"/>
                  <c:y val="-9.0013817475367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888888888888894E-3"/>
                  <c:y val="-4.5006908737683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888888888888894E-3"/>
                  <c:y val="-1.35020726213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Непрограммные расходы бюджета</c:v>
                </c:pt>
                <c:pt idx="1">
                  <c:v>МП "Развитие социальных отношений, рост благополучия и защищенности граждан в Северо-Енисейском районе"</c:v>
                </c:pt>
                <c:pt idx="2">
                  <c:v>МП "Развитие местного самоуправления" </c:v>
                </c:pt>
                <c:pt idx="3">
                  <c:v>МП "Содействие развитию гражданского общества"</c:v>
                </c:pt>
                <c:pt idx="4">
                  <c:v>МП "Защита населения и территории Северо-Енисейского района от чрезвычайных ситуаций природного и техногенного характера" </c:v>
                </c:pt>
                <c:pt idx="5">
                  <c:v>МП "Управление муниципальными финансами"</c:v>
                </c:pt>
                <c:pt idx="6">
                  <c:v>МП  "Благоустройство территории" </c:v>
                </c:pt>
                <c:pt idx="7">
                  <c:v>МП "Развитие физической культуры, спорта и молодежной политики" </c:v>
                </c:pt>
                <c:pt idx="8">
                  <c:v>МП "Развитие транспортной системы Северо-Енисейского района"</c:v>
                </c:pt>
                <c:pt idx="9">
                  <c:v>МП "Управление муниципальным имуществом"</c:v>
                </c:pt>
                <c:pt idx="10">
                  <c:v>МП  "Развитие культуры" </c:v>
                </c:pt>
                <c:pt idx="11">
                  <c:v>МП "Создание условий для обеспечения доступным и комфортным жильем граждан Северо-Енисейского района"</c:v>
                </c:pt>
                <c:pt idx="12">
                  <c:v>МП "Развитие образования"</c:v>
                </c:pt>
                <c:pt idx="13">
                  <c:v>МП "Реформирование и модернизация жилищно-коммунального хозяйства и повышение энергетической эффективности"</c:v>
                </c:pt>
              </c:strCache>
            </c:strRef>
          </c:cat>
          <c:val>
            <c:numRef>
              <c:f>Лист1!$C$2:$C$15</c:f>
              <c:numCache>
                <c:formatCode>#,##0.0</c:formatCode>
                <c:ptCount val="14"/>
                <c:pt idx="0">
                  <c:v>280814.8</c:v>
                </c:pt>
                <c:pt idx="1">
                  <c:v>23049.9</c:v>
                </c:pt>
                <c:pt idx="2">
                  <c:v>14774.5</c:v>
                </c:pt>
                <c:pt idx="3">
                  <c:v>29724.799999999999</c:v>
                </c:pt>
                <c:pt idx="4">
                  <c:v>46655.5</c:v>
                </c:pt>
                <c:pt idx="5">
                  <c:v>239454.3</c:v>
                </c:pt>
                <c:pt idx="6">
                  <c:v>125083.1</c:v>
                </c:pt>
                <c:pt idx="7">
                  <c:v>90521.8</c:v>
                </c:pt>
                <c:pt idx="8">
                  <c:v>176329.1</c:v>
                </c:pt>
                <c:pt idx="9">
                  <c:v>134774.9</c:v>
                </c:pt>
                <c:pt idx="10">
                  <c:v>171660.7</c:v>
                </c:pt>
                <c:pt idx="11">
                  <c:v>133696.70000000001</c:v>
                </c:pt>
                <c:pt idx="12">
                  <c:v>760669.5</c:v>
                </c:pt>
                <c:pt idx="13">
                  <c:v>681170.2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74816"/>
        <c:axId val="50359680"/>
      </c:barChart>
      <c:catAx>
        <c:axId val="50274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359680"/>
        <c:crosses val="autoZero"/>
        <c:auto val="1"/>
        <c:lblAlgn val="ctr"/>
        <c:lblOffset val="100"/>
        <c:noMultiLvlLbl val="0"/>
      </c:catAx>
      <c:valAx>
        <c:axId val="503596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27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00415684643675"/>
          <c:y val="0.5688333714331878"/>
          <c:w val="8.8259076990376203E-2"/>
          <c:h val="0.1158279375247405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615417855666"/>
          <c:y val="0.34632623124179623"/>
          <c:w val="0.84965094158162524"/>
          <c:h val="0.6338016846731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1829042398180858E-3"/>
                  <c:y val="5.037694714304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15070663634833E-3"/>
                  <c:y val="4.3547973407618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703124025635819E-2"/>
                  <c:y val="5.443530965695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54871271945426E-2"/>
                  <c:y val="6.096750566809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
114 031,0</c:v>
                </c:pt>
                <c:pt idx="1">
                  <c:v>2014
-53 676,8</c:v>
                </c:pt>
                <c:pt idx="2">
                  <c:v>2015
704 713,5</c:v>
                </c:pt>
                <c:pt idx="3">
                  <c:v>2016
356 007,3</c:v>
                </c:pt>
                <c:pt idx="4">
                  <c:v>2017                       20 954,5</c:v>
                </c:pt>
                <c:pt idx="5">
                  <c:v>2018                                                                                   256522,9</c:v>
                </c:pt>
                <c:pt idx="6">
                  <c:v>2019                         57 371,1</c:v>
                </c:pt>
                <c:pt idx="7">
                  <c:v>2020                               -1 113 624,8</c:v>
                </c:pt>
                <c:pt idx="8">
                  <c:v>2021                                  -393 433,9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-10969</c:v>
                </c:pt>
                <c:pt idx="1">
                  <c:v>29676.799999999999</c:v>
                </c:pt>
                <c:pt idx="2">
                  <c:v>-408232.1</c:v>
                </c:pt>
                <c:pt idx="3">
                  <c:v>356007.3</c:v>
                </c:pt>
                <c:pt idx="4">
                  <c:v>20954.5</c:v>
                </c:pt>
                <c:pt idx="5">
                  <c:v>-28477.1</c:v>
                </c:pt>
                <c:pt idx="6">
                  <c:v>-47628.9</c:v>
                </c:pt>
                <c:pt idx="7">
                  <c:v>-723624.8</c:v>
                </c:pt>
                <c:pt idx="8">
                  <c:v>-393433.9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полученные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9715070663634833E-3"/>
                  <c:y val="4.6511627906977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463233918544694E-2"/>
                  <c:y val="-4.354797340761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31616959272347E-2"/>
                  <c:y val="-6.5321960111427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86028265453919E-3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
114 031,0</c:v>
                </c:pt>
                <c:pt idx="1">
                  <c:v>2014
-53 676,8</c:v>
                </c:pt>
                <c:pt idx="2">
                  <c:v>2015
704 713,5</c:v>
                </c:pt>
                <c:pt idx="3">
                  <c:v>2016
356 007,3</c:v>
                </c:pt>
                <c:pt idx="4">
                  <c:v>2017                       20 954,5</c:v>
                </c:pt>
                <c:pt idx="5">
                  <c:v>2018                                                                                   256522,9</c:v>
                </c:pt>
                <c:pt idx="6">
                  <c:v>2019                         57 371,1</c:v>
                </c:pt>
                <c:pt idx="7">
                  <c:v>2020                               -1 113 624,8</c:v>
                </c:pt>
                <c:pt idx="8">
                  <c:v>2021                                  -393 433,9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380000</c:v>
                </c:pt>
                <c:pt idx="1">
                  <c:v>467000</c:v>
                </c:pt>
                <c:pt idx="2">
                  <c:v>30000</c:v>
                </c:pt>
                <c:pt idx="3">
                  <c:v>0</c:v>
                </c:pt>
                <c:pt idx="5">
                  <c:v>380000</c:v>
                </c:pt>
                <c:pt idx="6">
                  <c:v>390000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погашенные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7315545999619E-2"/>
                  <c:y val="9.3023255813953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20219785817888E-2"/>
                  <c:y val="9.3023255813953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08822612363225E-2"/>
                  <c:y val="5.198496463355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772056530907829E-3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731616959272447E-2"/>
                  <c:y val="-1.306439202228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25918372545041E-2"/>
                  <c:y val="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
114 031,0</c:v>
                </c:pt>
                <c:pt idx="1">
                  <c:v>2014
-53 676,8</c:v>
                </c:pt>
                <c:pt idx="2">
                  <c:v>2015
704 713,5</c:v>
                </c:pt>
                <c:pt idx="3">
                  <c:v>2016
356 007,3</c:v>
                </c:pt>
                <c:pt idx="4">
                  <c:v>2017                       20 954,5</c:v>
                </c:pt>
                <c:pt idx="5">
                  <c:v>2018                                                                                   256522,9</c:v>
                </c:pt>
                <c:pt idx="6">
                  <c:v>2019                         57 371,1</c:v>
                </c:pt>
                <c:pt idx="7">
                  <c:v>2020                               -1 113 624,8</c:v>
                </c:pt>
                <c:pt idx="8">
                  <c:v>2021                                  -393 433,9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255000</c:v>
                </c:pt>
                <c:pt idx="1">
                  <c:v>491000</c:v>
                </c:pt>
                <c:pt idx="2">
                  <c:v>286000</c:v>
                </c:pt>
                <c:pt idx="3">
                  <c:v>0</c:v>
                </c:pt>
                <c:pt idx="5">
                  <c:v>95000</c:v>
                </c:pt>
                <c:pt idx="6">
                  <c:v>285000</c:v>
                </c:pt>
                <c:pt idx="7">
                  <c:v>390000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от продажи акций и иных форм участия в капитале, находящихся в муниципальной собственности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6010989290887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43014132726956E-2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
114 031,0</c:v>
                </c:pt>
                <c:pt idx="1">
                  <c:v>2014
-53 676,8</c:v>
                </c:pt>
                <c:pt idx="2">
                  <c:v>2015
704 713,5</c:v>
                </c:pt>
                <c:pt idx="3">
                  <c:v>2016
356 007,3</c:v>
                </c:pt>
                <c:pt idx="4">
                  <c:v>2017                       20 954,5</c:v>
                </c:pt>
                <c:pt idx="5">
                  <c:v>2018                                                                                   256522,9</c:v>
                </c:pt>
                <c:pt idx="6">
                  <c:v>2019                         57 371,1</c:v>
                </c:pt>
                <c:pt idx="7">
                  <c:v>2020                               -1 113 624,8</c:v>
                </c:pt>
                <c:pt idx="8">
                  <c:v>2021                                  -393 433,9</c:v>
                </c:pt>
              </c:strCache>
            </c:strRef>
          </c:cat>
          <c:val>
            <c:numRef>
              <c:f>Лист1!$E$2:$E$10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1368945.6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61472"/>
        <c:axId val="108697216"/>
      </c:barChart>
      <c:catAx>
        <c:axId val="435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697216"/>
        <c:crosses val="autoZero"/>
        <c:auto val="1"/>
        <c:lblAlgn val="ctr"/>
        <c:lblOffset val="100"/>
        <c:noMultiLvlLbl val="0"/>
      </c:catAx>
      <c:valAx>
        <c:axId val="1086972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356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737922275710701E-2"/>
          <c:y val="2.2663119735667231E-2"/>
          <c:w val="0.94925566262034144"/>
          <c:h val="0.318448452664349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91983836087063"/>
          <c:y val="9.6931330253931983E-2"/>
          <c:w val="0.5675780287263168"/>
          <c:h val="0.82765700032872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146"/>
          <c:dLbls>
            <c:dLbl>
              <c:idx val="4"/>
              <c:layout>
                <c:manualLayout>
                  <c:x val="-7.0835054941230324E-2"/>
                  <c:y val="9.68384737646528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9750723075316739E-2"/>
                  <c:y val="0.1162061685175834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9252169225950209E-2"/>
                  <c:y val="0.1032943720156297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1711611416067486E-2"/>
                  <c:y val="0.10114240593197076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102283588309784"/>
                  <c:y val="6.886291467708648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6203323603088096"/>
                  <c:y val="1.506376258561266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7537666401025914"/>
                  <c:y val="-2.7975559087566382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9.9169076917722462E-2"/>
                  <c:y val="-2.367162692024847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9029702747100598E-3"/>
                  <c:y val="-3.2279491254884288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Комфортная городская среда
1%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21250692988956216"/>
                  <c:y val="2.367162692024847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Развитие социальных отношений, рост благополучия и защищенности граждан в Северо-Енисейском районе
1%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Развитие образования</c:v>
                </c:pt>
                <c:pt idx="1">
                  <c:v>Реформирование и модернизация жилищно-коммунального хозяйства и повышение энергетической эффективности</c:v>
                </c:pt>
                <c:pt idx="2">
                  <c:v>Защита населения от чрезвычайных ситуаций природного и техногенного характера</c:v>
                </c:pt>
                <c:pt idx="3">
                  <c:v>Развитие культуры</c:v>
                </c:pt>
                <c:pt idx="4">
                  <c:v>Развитие физической культуры, спорта и молодежной политики</c:v>
                </c:pt>
                <c:pt idx="5">
                  <c:v>Развитие транспортной системы Северо-Енисейского района</c:v>
                </c:pt>
                <c:pt idx="6">
                  <c:v>Развитие местного самоуправления</c:v>
                </c:pt>
                <c:pt idx="7">
                  <c:v>Создание условий для обеспечения доступным и комфортным жильем граждан Северо-Енисейского района</c:v>
                </c:pt>
                <c:pt idx="8">
                  <c:v>Управление муниципальными финансами</c:v>
                </c:pt>
                <c:pt idx="9">
                  <c:v>Содействие развитию гражданского общества</c:v>
                </c:pt>
                <c:pt idx="10">
                  <c:v>Управление муниципальным имуществом</c:v>
                </c:pt>
                <c:pt idx="11">
                  <c:v>Благоустройство территории</c:v>
                </c:pt>
                <c:pt idx="12">
                  <c:v>Развитие социальных отношений, рост благополучия и защищенности граждан в Северо-Енисейском районе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760669.5</c:v>
                </c:pt>
                <c:pt idx="1">
                  <c:v>681170.2</c:v>
                </c:pt>
                <c:pt idx="2">
                  <c:v>46656.5</c:v>
                </c:pt>
                <c:pt idx="3">
                  <c:v>171660.7</c:v>
                </c:pt>
                <c:pt idx="4">
                  <c:v>90521.8</c:v>
                </c:pt>
                <c:pt idx="5">
                  <c:v>176329.1</c:v>
                </c:pt>
                <c:pt idx="6">
                  <c:v>14774.5</c:v>
                </c:pt>
                <c:pt idx="7">
                  <c:v>133696.70000000001</c:v>
                </c:pt>
                <c:pt idx="8">
                  <c:v>239454.3</c:v>
                </c:pt>
                <c:pt idx="9">
                  <c:v>29724.799999999999</c:v>
                </c:pt>
                <c:pt idx="10">
                  <c:v>134774.9</c:v>
                </c:pt>
                <c:pt idx="11">
                  <c:v>125083.1</c:v>
                </c:pt>
                <c:pt idx="12">
                  <c:v>23049.9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9837089329352"/>
          <c:y val="3.1256175698625932E-2"/>
          <c:w val="0.74428036473889025"/>
          <c:h val="0.87774316813339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5.172413793103448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7241379310345E-2"/>
                  <c:y val="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19540229885055E-2"/>
                  <c:y val="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045977011494761E-2"/>
                  <c:y val="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850574712643695E-2"/>
                  <c:y val="-3.431372549019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540229885057472E-2"/>
                  <c:y val="3.18627450980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229885057471368E-2"/>
                  <c:y val="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482758620689655E-2"/>
                  <c:y val="2.941176470588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1454272.7</c:v>
                </c:pt>
                <c:pt idx="1">
                  <c:v>1685202.9</c:v>
                </c:pt>
                <c:pt idx="2">
                  <c:v>1620503.9</c:v>
                </c:pt>
                <c:pt idx="3">
                  <c:v>1856622.9</c:v>
                </c:pt>
                <c:pt idx="4">
                  <c:v>2096537.8</c:v>
                </c:pt>
                <c:pt idx="5">
                  <c:v>1904231.6</c:v>
                </c:pt>
                <c:pt idx="6">
                  <c:v>1918492.9</c:v>
                </c:pt>
                <c:pt idx="7">
                  <c:v>1943567</c:v>
                </c:pt>
                <c:pt idx="8">
                  <c:v>3226980.2</c:v>
                </c:pt>
                <c:pt idx="9">
                  <c:v>3301813.8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5.1724137931034489E-2"/>
                  <c:y val="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9310344827589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287356321839075E-2"/>
                  <c:y val="-5.147078122587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471264367816112E-2"/>
                  <c:y val="-5.392176161803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88505747126492E-2"/>
                  <c:y val="-3.676470588235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72413793103512E-2"/>
                  <c:y val="-3.431372549019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3563218390805E-3"/>
                  <c:y val="-3.431372549019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1595481.2</c:v>
                </c:pt>
                <c:pt idx="1">
                  <c:v>1799233.9</c:v>
                </c:pt>
                <c:pt idx="2">
                  <c:v>1566827.1</c:v>
                </c:pt>
                <c:pt idx="3">
                  <c:v>2561336.4</c:v>
                </c:pt>
                <c:pt idx="4">
                  <c:v>2452545.1</c:v>
                </c:pt>
                <c:pt idx="5">
                  <c:v>2027687.7</c:v>
                </c:pt>
                <c:pt idx="6">
                  <c:v>2175015.7999999998</c:v>
                </c:pt>
                <c:pt idx="7">
                  <c:v>2000938.1</c:v>
                </c:pt>
                <c:pt idx="8">
                  <c:v>2113355.4</c:v>
                </c:pt>
                <c:pt idx="9">
                  <c:v>2908379.9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60960"/>
        <c:axId val="108697792"/>
      </c:lineChart>
      <c:catAx>
        <c:axId val="435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697792"/>
        <c:crosses val="autoZero"/>
        <c:auto val="1"/>
        <c:lblAlgn val="ctr"/>
        <c:lblOffset val="100"/>
        <c:noMultiLvlLbl val="0"/>
      </c:catAx>
      <c:valAx>
        <c:axId val="10869779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56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08333333333322"/>
          <c:y val="0"/>
          <c:w val="0.11073275862068974"/>
          <c:h val="0.136054886521537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7953005221643"/>
          <c:y val="2.6187217936745812E-2"/>
          <c:w val="0.62260859904455146"/>
          <c:h val="0.76229311608019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утвержденный первоначальный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516021367996142E-2"/>
                  <c:y val="-1.191684407438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67185127578421E-2"/>
                  <c:y val="-9.5334752595056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106673332592677E-2"/>
                  <c:y val="-9.5334752595057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7441025071285E-3"/>
                  <c:y val="-9.5334752595057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безвозмездные                                                                 поступления</c:v>
                </c:pt>
                <c:pt idx="3">
                  <c:v>налоговые и  неналоговые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2514083.6</c:v>
                </c:pt>
                <c:pt idx="1">
                  <c:v>2514083.6</c:v>
                </c:pt>
                <c:pt idx="2">
                  <c:v>439666.2</c:v>
                </c:pt>
                <c:pt idx="3">
                  <c:v>2074417.4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4882050142578E-3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152834870199551E-2"/>
                  <c:y val="-2.145031933388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87205125356463E-3"/>
                  <c:y val="-2.383368814876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668740510313696E-2"/>
                  <c:y val="-7.1501064446292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безвозмездные                                                                 поступления</c:v>
                </c:pt>
                <c:pt idx="3">
                  <c:v>налоговые и  неналоговые расходы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3301813.8</c:v>
                </c:pt>
                <c:pt idx="1">
                  <c:v>2908379.9</c:v>
                </c:pt>
                <c:pt idx="2">
                  <c:v>511397.6</c:v>
                </c:pt>
                <c:pt idx="3">
                  <c:v>2790416.2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66080"/>
        <c:axId val="56035584"/>
        <c:axId val="0"/>
      </c:bar3DChart>
      <c:catAx>
        <c:axId val="4356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035584"/>
        <c:crosses val="autoZero"/>
        <c:auto val="1"/>
        <c:lblAlgn val="ctr"/>
        <c:lblOffset val="100"/>
        <c:noMultiLvlLbl val="0"/>
      </c:catAx>
      <c:valAx>
        <c:axId val="560355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56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10403473688139"/>
          <c:y val="0.26939668114954218"/>
          <c:w val="0.22589596526311886"/>
          <c:h val="0.42068936784801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85507246376812E-3"/>
          <c:y val="4.6844310787663955E-2"/>
          <c:w val="0.58404918406938267"/>
          <c:h val="0.87038977474701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67796610169491"/>
                  <c:y val="0.10386060045615847"/>
                </c:manualLayout>
              </c:layout>
              <c:tx>
                <c:rich>
                  <a:bodyPr/>
                  <a:lstStyle/>
                  <a:p>
                    <a:pPr>
                      <a:defRPr lang="ru-RU"/>
                    </a:pPr>
                    <a:r>
                      <a:rPr lang="ru-RU" dirty="0" smtClean="0"/>
                      <a:t>38,5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pattFill prst="dotDmnd">
                  <a:fgClr>
                    <a:schemeClr val="accent1"/>
                  </a:fgClr>
                  <a:bgClr>
                    <a:schemeClr val="bg1"/>
                  </a:bgClr>
                </a:patt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248587570621469E-3"/>
                  <c:y val="0.281043936294660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06378175185729"/>
                  <c:y val="-1.0116931452060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062680724231504"/>
                  <c:y val="-2.58224984805609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621468926553152E-3"/>
                  <c:y val="-2.58224984805609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4787468303750136E-2"/>
                  <c:y val="-1.39647473810099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dotDmnd">
                <a:fgClr>
                  <a:schemeClr val="accent1"/>
                </a:fgClr>
                <a:bgClr>
                  <a:schemeClr val="bg1"/>
                </a:bgClr>
              </a:pattFill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ГРБС - Администрация Северо-Енисейского района - 188 146,3</c:v>
                </c:pt>
                <c:pt idx="1">
                  <c:v>ГРБС -Управление образования администрации Северо-Енисейского района - 298 733,5</c:v>
                </c:pt>
                <c:pt idx="2">
                  <c:v>ГРБС - Отдел культуры администрации Северо-Енисейского района- 448,1</c:v>
                </c:pt>
                <c:pt idx="3">
                  <c:v>ГРБС - Отдел физической культуры, спорта и молодежной политики администрации Северо-Енисейского района - 1021,9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188146.3</c:v>
                </c:pt>
                <c:pt idx="1">
                  <c:v>298733.5</c:v>
                </c:pt>
                <c:pt idx="2">
                  <c:v>448.1</c:v>
                </c:pt>
                <c:pt idx="3">
                  <c:v>1021.9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10345211085899"/>
          <c:y val="0"/>
          <c:w val="0.29712253658970594"/>
          <c:h val="0.9622711014461755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факт</a:t>
            </a:r>
            <a:endParaRPr lang="ru-RU" dirty="0"/>
          </a:p>
        </c:rich>
      </c:tx>
      <c:layout>
        <c:manualLayout>
          <c:xMode val="edge"/>
          <c:yMode val="edge"/>
          <c:x val="0.14192362464776642"/>
          <c:y val="2.65066477230467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  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393937.9</c:v>
                </c:pt>
                <c:pt idx="1">
                  <c:v>398879.1</c:v>
                </c:pt>
                <c:pt idx="2">
                  <c:v>11289.7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7460128093049163"/>
          <c:y val="0.79442958638790839"/>
          <c:w val="0.65079743813901925"/>
          <c:h val="0.205570413612091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факт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349191.7</c:v>
                </c:pt>
                <c:pt idx="1">
                  <c:v>325269.8</c:v>
                </c:pt>
                <c:pt idx="2">
                  <c:v>5921.7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7472892479170671"/>
          <c:y val="0.77691510543940723"/>
          <c:w val="0.65054190300053938"/>
          <c:h val="0.2230848945605937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факт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719500973321804"/>
                  <c:y val="-1.87868866615450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582547591330432"/>
                  <c:y val="8.508870665165889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256222738536295E-2"/>
                  <c:y val="7.0375544180617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  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362056.9</c:v>
                </c:pt>
                <c:pt idx="1">
                  <c:v>430270.5</c:v>
                </c:pt>
                <c:pt idx="2">
                  <c:v>1371.9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7460128093049174"/>
          <c:y val="0.79472244515408563"/>
          <c:w val="0.6507974381390198"/>
          <c:h val="0.2052775548459151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факт</a:t>
            </a:r>
            <a:endParaRPr lang="ru-RU" dirty="0"/>
          </a:p>
        </c:rich>
      </c:tx>
      <c:layout>
        <c:manualLayout>
          <c:xMode val="edge"/>
          <c:yMode val="edge"/>
          <c:x val="0.18070611201929945"/>
          <c:y val="3.71952819819793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61336180037973E-2"/>
          <c:y val="0.31025592335595381"/>
          <c:w val="0.48338077170169497"/>
          <c:h val="0.29404391811980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2700602710809906"/>
                  <c:y val="-7.45166773671753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166521621054449E-2"/>
                  <c:y val="-6.552531172271333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39726141539829E-2"/>
                  <c:y val="4.74301883632335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351344.1</c:v>
                </c:pt>
                <c:pt idx="1">
                  <c:v>268634.7</c:v>
                </c:pt>
                <c:pt idx="2">
                  <c:v>5384.7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142987589823205"/>
          <c:y val="0.78261206517858584"/>
          <c:w val="0.59525934316476914"/>
          <c:h val="0.21713780737027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1559C-5E00-465B-9AA4-774A0B356D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07517-7E05-4DA5-A31D-5CCBFC38848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70 % стоимости набора продуктов питания для 354 детей, 100 % стоимости набора продуктов 186 детям(средства субвенции)  </a:t>
          </a:r>
        </a:p>
        <a:p>
          <a:r>
            <a:rPr lang="ru-RU" sz="800" dirty="0" smtClean="0">
              <a:solidFill>
                <a:schemeClr val="tx1"/>
              </a:solidFill>
            </a:rPr>
            <a:t>1 757,3</a:t>
          </a:r>
          <a:endParaRPr lang="ru-RU" sz="800" dirty="0">
            <a:solidFill>
              <a:schemeClr val="tx1"/>
            </a:solidFill>
          </a:endParaRPr>
        </a:p>
      </dgm:t>
    </dgm:pt>
    <dgm:pt modelId="{4DC8CCB3-BF3D-4035-A8F3-B391022B254D}" type="parTrans" cxnId="{C94606BB-C613-4946-85C2-2F88C393C0F3}">
      <dgm:prSet/>
      <dgm:spPr/>
      <dgm:t>
        <a:bodyPr/>
        <a:lstStyle/>
        <a:p>
          <a:endParaRPr lang="ru-RU"/>
        </a:p>
      </dgm:t>
    </dgm:pt>
    <dgm:pt modelId="{F280D8A3-8E65-4AE7-BD36-682FE227CE9D}" type="sibTrans" cxnId="{C94606BB-C613-4946-85C2-2F88C393C0F3}">
      <dgm:prSet/>
      <dgm:spPr/>
      <dgm:t>
        <a:bodyPr/>
        <a:lstStyle/>
        <a:p>
          <a:endParaRPr lang="ru-RU"/>
        </a:p>
      </dgm:t>
    </dgm:pt>
    <dgm:pt modelId="{57E41C16-AFB0-4B1F-B049-764A80EBE82E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30 % стоимости набора продуктов питания для 354 детей (средства бюджета района) </a:t>
          </a:r>
        </a:p>
        <a:p>
          <a:r>
            <a:rPr lang="ru-RU" sz="800" dirty="0" smtClean="0">
              <a:solidFill>
                <a:schemeClr val="tx1"/>
              </a:solidFill>
            </a:rPr>
            <a:t>884,9</a:t>
          </a:r>
          <a:endParaRPr lang="ru-RU" sz="800" dirty="0">
            <a:solidFill>
              <a:schemeClr val="tx1"/>
            </a:solidFill>
          </a:endParaRPr>
        </a:p>
      </dgm:t>
    </dgm:pt>
    <dgm:pt modelId="{A1444918-3E1C-4C6F-BC37-02B3814470A2}" type="parTrans" cxnId="{015DAEE4-9787-4132-8B21-B44E95D530B6}">
      <dgm:prSet/>
      <dgm:spPr/>
      <dgm:t>
        <a:bodyPr/>
        <a:lstStyle/>
        <a:p>
          <a:endParaRPr lang="ru-RU"/>
        </a:p>
      </dgm:t>
    </dgm:pt>
    <dgm:pt modelId="{8AB34DE9-9062-4541-A550-9C3434D51287}" type="sibTrans" cxnId="{015DAEE4-9787-4132-8B21-B44E95D530B6}">
      <dgm:prSet/>
      <dgm:spPr/>
      <dgm:t>
        <a:bodyPr/>
        <a:lstStyle/>
        <a:p>
          <a:endParaRPr lang="ru-RU"/>
        </a:p>
      </dgm:t>
    </dgm:pt>
    <dgm:pt modelId="{255F6712-5F73-4E6F-A91B-B14184089DFC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100 % стоимости набора продуктов питания для 20 детей (средства бюджета района) </a:t>
          </a:r>
        </a:p>
        <a:p>
          <a:r>
            <a:rPr lang="ru-RU" sz="800" dirty="0" smtClean="0">
              <a:solidFill>
                <a:schemeClr val="tx1"/>
              </a:solidFill>
            </a:rPr>
            <a:t>113,2</a:t>
          </a:r>
          <a:endParaRPr lang="ru-RU" sz="800" dirty="0">
            <a:solidFill>
              <a:schemeClr val="tx1"/>
            </a:solidFill>
          </a:endParaRPr>
        </a:p>
      </dgm:t>
    </dgm:pt>
    <dgm:pt modelId="{6383491A-2D38-4399-8E57-87F619170556}" type="parTrans" cxnId="{128064C3-BC5F-4947-A5AD-1DA56658A033}">
      <dgm:prSet/>
      <dgm:spPr/>
      <dgm:t>
        <a:bodyPr/>
        <a:lstStyle/>
        <a:p>
          <a:endParaRPr lang="ru-RU"/>
        </a:p>
      </dgm:t>
    </dgm:pt>
    <dgm:pt modelId="{850702EC-25A5-4866-9FF4-EB265D2DA7FA}" type="sibTrans" cxnId="{128064C3-BC5F-4947-A5AD-1DA56658A033}">
      <dgm:prSet/>
      <dgm:spPr/>
      <dgm:t>
        <a:bodyPr/>
        <a:lstStyle/>
        <a:p>
          <a:endParaRPr lang="ru-RU"/>
        </a:p>
      </dgm:t>
    </dgm:pt>
    <dgm:pt modelId="{84601F56-77CE-458A-B070-C6F9D4CC3461}">
      <dgm:prSet phldrT="[Текст]"/>
      <dgm:spPr/>
      <dgm:t>
        <a:bodyPr/>
        <a:lstStyle/>
        <a:p>
          <a:r>
            <a:rPr lang="ru-RU" b="1" dirty="0" smtClean="0"/>
            <a:t>560 детей </a:t>
          </a:r>
          <a:r>
            <a:rPr lang="ru-RU" dirty="0" smtClean="0"/>
            <a:t>получили питание в лагерях с дневным пребыванием детей на общую сумму 2 755,4</a:t>
          </a:r>
          <a:endParaRPr lang="ru-RU" dirty="0"/>
        </a:p>
      </dgm:t>
    </dgm:pt>
    <dgm:pt modelId="{B6D78FB0-F9EF-4229-957E-4E9E2F33C2AC}" type="parTrans" cxnId="{2BCCA448-F89F-4987-9C53-EDF7FAD76590}">
      <dgm:prSet/>
      <dgm:spPr/>
      <dgm:t>
        <a:bodyPr/>
        <a:lstStyle/>
        <a:p>
          <a:endParaRPr lang="ru-RU"/>
        </a:p>
      </dgm:t>
    </dgm:pt>
    <dgm:pt modelId="{ACD7EA65-279F-4165-A262-12FEC11D5AA6}" type="sibTrans" cxnId="{2BCCA448-F89F-4987-9C53-EDF7FAD76590}">
      <dgm:prSet/>
      <dgm:spPr/>
      <dgm:t>
        <a:bodyPr/>
        <a:lstStyle/>
        <a:p>
          <a:endParaRPr lang="ru-RU"/>
        </a:p>
      </dgm:t>
    </dgm:pt>
    <dgm:pt modelId="{91860B70-E28D-447B-9DC5-2C404CD6C640}">
      <dgm:prSet phldrT="[Текст]"/>
      <dgm:spPr/>
      <dgm:t>
        <a:bodyPr/>
        <a:lstStyle/>
        <a:p>
          <a:endParaRPr lang="ru-RU" dirty="0"/>
        </a:p>
      </dgm:t>
    </dgm:pt>
    <dgm:pt modelId="{736F361E-3E3B-4800-B877-69D72882A53E}" type="parTrans" cxnId="{993AD87C-C246-4BD2-9B3F-504F9D720874}">
      <dgm:prSet/>
      <dgm:spPr/>
      <dgm:t>
        <a:bodyPr/>
        <a:lstStyle/>
        <a:p>
          <a:endParaRPr lang="ru-RU"/>
        </a:p>
      </dgm:t>
    </dgm:pt>
    <dgm:pt modelId="{DE1A705F-9884-4E2D-8EF4-AD81C32DE946}" type="sibTrans" cxnId="{993AD87C-C246-4BD2-9B3F-504F9D720874}">
      <dgm:prSet/>
      <dgm:spPr/>
      <dgm:t>
        <a:bodyPr/>
        <a:lstStyle/>
        <a:p>
          <a:endParaRPr lang="ru-RU"/>
        </a:p>
      </dgm:t>
    </dgm:pt>
    <dgm:pt modelId="{6E2F88D3-2CA2-4A5C-8D6A-6B736E7A2306}" type="pres">
      <dgm:prSet presAssocID="{F2C1559C-5E00-465B-9AA4-774A0B356D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8CE5B-BCA4-43F8-8186-D0913823EFAE}" type="pres">
      <dgm:prSet presAssocID="{F2C1559C-5E00-465B-9AA4-774A0B356DB5}" presName="ellipse" presStyleLbl="trBgShp" presStyleIdx="0" presStyleCnt="1" custLinFactNeighborX="6435" custLinFactNeighborY="-10817"/>
      <dgm:spPr/>
    </dgm:pt>
    <dgm:pt modelId="{3D881280-47A5-400D-8499-DB5BE17C5672}" type="pres">
      <dgm:prSet presAssocID="{F2C1559C-5E00-465B-9AA4-774A0B356DB5}" presName="arrow1" presStyleLbl="fgShp" presStyleIdx="0" presStyleCnt="1" custLinFactNeighborX="6078" custLinFactNeighborY="39272"/>
      <dgm:spPr/>
    </dgm:pt>
    <dgm:pt modelId="{C3AB5EFE-1E22-4DE9-B6F6-80E25AB98893}" type="pres">
      <dgm:prSet presAssocID="{F2C1559C-5E00-465B-9AA4-774A0B356DB5}" presName="rectangle" presStyleLbl="revTx" presStyleIdx="0" presStyleCnt="1" custScaleX="144882" custScaleY="98206" custLinFactNeighborX="822" custLinFactNeighborY="-2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959ED-EBB0-46DD-A823-1D3197754E51}" type="pres">
      <dgm:prSet presAssocID="{57E41C16-AFB0-4B1F-B049-764A80EBE82E}" presName="item1" presStyleLbl="node1" presStyleIdx="0" presStyleCnt="3" custScaleX="149825" custScaleY="93357" custLinFactNeighborX="-10584" custLinFactNeighborY="-8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F3546-25CB-446D-9BF8-8B4C04B7B34D}" type="pres">
      <dgm:prSet presAssocID="{255F6712-5F73-4E6F-A91B-B14184089DFC}" presName="item2" presStyleLbl="node1" presStyleIdx="1" presStyleCnt="3" custScaleX="157398" custScaleY="102974" custLinFactX="56262" custLinFactNeighborX="100000" custLinFactNeighborY="-39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917D-6845-4B68-B8CA-40BC71757EA1}" type="pres">
      <dgm:prSet presAssocID="{84601F56-77CE-458A-B070-C6F9D4CC3461}" presName="item3" presStyleLbl="node1" presStyleIdx="2" presStyleCnt="3" custScaleX="152466" custScaleY="96499" custLinFactX="-14352" custLinFactNeighborX="-100000" custLinFactNeighborY="-1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051EA-4146-43AA-9321-E8288F3FD45F}" type="pres">
      <dgm:prSet presAssocID="{F2C1559C-5E00-465B-9AA4-774A0B356DB5}" presName="funnel" presStyleLbl="trAlignAcc1" presStyleIdx="0" presStyleCnt="1" custScaleX="123422" custScaleY="112885" custLinFactNeighborX="1858" custLinFactNeighborY="-1013"/>
      <dgm:spPr/>
    </dgm:pt>
  </dgm:ptLst>
  <dgm:cxnLst>
    <dgm:cxn modelId="{2BCCA448-F89F-4987-9C53-EDF7FAD76590}" srcId="{F2C1559C-5E00-465B-9AA4-774A0B356DB5}" destId="{84601F56-77CE-458A-B070-C6F9D4CC3461}" srcOrd="3" destOrd="0" parTransId="{B6D78FB0-F9EF-4229-957E-4E9E2F33C2AC}" sibTransId="{ACD7EA65-279F-4165-A262-12FEC11D5AA6}"/>
    <dgm:cxn modelId="{C94606BB-C613-4946-85C2-2F88C393C0F3}" srcId="{F2C1559C-5E00-465B-9AA4-774A0B356DB5}" destId="{CD407517-7E05-4DA5-A31D-5CCBFC388484}" srcOrd="0" destOrd="0" parTransId="{4DC8CCB3-BF3D-4035-A8F3-B391022B254D}" sibTransId="{F280D8A3-8E65-4AE7-BD36-682FE227CE9D}"/>
    <dgm:cxn modelId="{84EC9270-6DD2-46CD-8535-47FE7EE9EA6D}" type="presOf" srcId="{CD407517-7E05-4DA5-A31D-5CCBFC388484}" destId="{F377917D-6845-4B68-B8CA-40BC71757EA1}" srcOrd="0" destOrd="0" presId="urn:microsoft.com/office/officeart/2005/8/layout/funnel1"/>
    <dgm:cxn modelId="{11188F4F-C58D-454C-AEEE-78301482F622}" type="presOf" srcId="{57E41C16-AFB0-4B1F-B049-764A80EBE82E}" destId="{4D6F3546-25CB-446D-9BF8-8B4C04B7B34D}" srcOrd="0" destOrd="0" presId="urn:microsoft.com/office/officeart/2005/8/layout/funnel1"/>
    <dgm:cxn modelId="{21799835-9B58-4016-9CEF-90E4E0D8898A}" type="presOf" srcId="{255F6712-5F73-4E6F-A91B-B14184089DFC}" destId="{39D959ED-EBB0-46DD-A823-1D3197754E51}" srcOrd="0" destOrd="0" presId="urn:microsoft.com/office/officeart/2005/8/layout/funnel1"/>
    <dgm:cxn modelId="{13715C9B-8776-4F62-9F08-A1406488E553}" type="presOf" srcId="{F2C1559C-5E00-465B-9AA4-774A0B356DB5}" destId="{6E2F88D3-2CA2-4A5C-8D6A-6B736E7A2306}" srcOrd="0" destOrd="0" presId="urn:microsoft.com/office/officeart/2005/8/layout/funnel1"/>
    <dgm:cxn modelId="{128064C3-BC5F-4947-A5AD-1DA56658A033}" srcId="{F2C1559C-5E00-465B-9AA4-774A0B356DB5}" destId="{255F6712-5F73-4E6F-A91B-B14184089DFC}" srcOrd="2" destOrd="0" parTransId="{6383491A-2D38-4399-8E57-87F619170556}" sibTransId="{850702EC-25A5-4866-9FF4-EB265D2DA7FA}"/>
    <dgm:cxn modelId="{015DAEE4-9787-4132-8B21-B44E95D530B6}" srcId="{F2C1559C-5E00-465B-9AA4-774A0B356DB5}" destId="{57E41C16-AFB0-4B1F-B049-764A80EBE82E}" srcOrd="1" destOrd="0" parTransId="{A1444918-3E1C-4C6F-BC37-02B3814470A2}" sibTransId="{8AB34DE9-9062-4541-A550-9C3434D51287}"/>
    <dgm:cxn modelId="{993AD87C-C246-4BD2-9B3F-504F9D720874}" srcId="{F2C1559C-5E00-465B-9AA4-774A0B356DB5}" destId="{91860B70-E28D-447B-9DC5-2C404CD6C640}" srcOrd="4" destOrd="0" parTransId="{736F361E-3E3B-4800-B877-69D72882A53E}" sibTransId="{DE1A705F-9884-4E2D-8EF4-AD81C32DE946}"/>
    <dgm:cxn modelId="{A11F45B6-85F5-4627-8119-B7FF6B5D18C1}" type="presOf" srcId="{84601F56-77CE-458A-B070-C6F9D4CC3461}" destId="{C3AB5EFE-1E22-4DE9-B6F6-80E25AB98893}" srcOrd="0" destOrd="0" presId="urn:microsoft.com/office/officeart/2005/8/layout/funnel1"/>
    <dgm:cxn modelId="{97F57B5E-B21A-460F-8AB4-779999C10998}" type="presParOf" srcId="{6E2F88D3-2CA2-4A5C-8D6A-6B736E7A2306}" destId="{9218CE5B-BCA4-43F8-8186-D0913823EFAE}" srcOrd="0" destOrd="0" presId="urn:microsoft.com/office/officeart/2005/8/layout/funnel1"/>
    <dgm:cxn modelId="{D9A28590-4F41-46F1-85BA-298C04204BD2}" type="presParOf" srcId="{6E2F88D3-2CA2-4A5C-8D6A-6B736E7A2306}" destId="{3D881280-47A5-400D-8499-DB5BE17C5672}" srcOrd="1" destOrd="0" presId="urn:microsoft.com/office/officeart/2005/8/layout/funnel1"/>
    <dgm:cxn modelId="{59EF568D-938E-412A-B252-B4C7A71DC4EE}" type="presParOf" srcId="{6E2F88D3-2CA2-4A5C-8D6A-6B736E7A2306}" destId="{C3AB5EFE-1E22-4DE9-B6F6-80E25AB98893}" srcOrd="2" destOrd="0" presId="urn:microsoft.com/office/officeart/2005/8/layout/funnel1"/>
    <dgm:cxn modelId="{349F7220-5214-4B02-8BCD-0357B582F202}" type="presParOf" srcId="{6E2F88D3-2CA2-4A5C-8D6A-6B736E7A2306}" destId="{39D959ED-EBB0-46DD-A823-1D3197754E51}" srcOrd="3" destOrd="0" presId="urn:microsoft.com/office/officeart/2005/8/layout/funnel1"/>
    <dgm:cxn modelId="{168CD947-3522-4A34-9EAE-49FE8B4C36ED}" type="presParOf" srcId="{6E2F88D3-2CA2-4A5C-8D6A-6B736E7A2306}" destId="{4D6F3546-25CB-446D-9BF8-8B4C04B7B34D}" srcOrd="4" destOrd="0" presId="urn:microsoft.com/office/officeart/2005/8/layout/funnel1"/>
    <dgm:cxn modelId="{444D784C-0E3E-41D2-A6DA-37A152FD7BE2}" type="presParOf" srcId="{6E2F88D3-2CA2-4A5C-8D6A-6B736E7A2306}" destId="{F377917D-6845-4B68-B8CA-40BC71757EA1}" srcOrd="5" destOrd="0" presId="urn:microsoft.com/office/officeart/2005/8/layout/funnel1"/>
    <dgm:cxn modelId="{5831A3B8-5CF0-4C20-972B-404B34383244}" type="presParOf" srcId="{6E2F88D3-2CA2-4A5C-8D6A-6B736E7A2306}" destId="{453051EA-4146-43AA-9321-E8288F3FD4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FBA66-1760-4968-9AC6-3DDFE4CD06C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AA6F1-D800-41F8-8985-7B36961E1B5E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70 % стоимости 42 путевок (средства субвенции) </a:t>
          </a:r>
        </a:p>
        <a:p>
          <a:r>
            <a:rPr lang="ru-RU" sz="800" dirty="0" smtClean="0">
              <a:solidFill>
                <a:schemeClr val="tx1"/>
              </a:solidFill>
            </a:rPr>
            <a:t>803,4</a:t>
          </a:r>
          <a:endParaRPr lang="ru-RU" sz="800" dirty="0">
            <a:solidFill>
              <a:schemeClr val="tx1"/>
            </a:solidFill>
          </a:endParaRPr>
        </a:p>
      </dgm:t>
    </dgm:pt>
    <dgm:pt modelId="{8C92D883-3905-4679-A89C-34109AC19C5B}" type="parTrans" cxnId="{5F319DA1-2909-464E-B2EB-7528D2ED3818}">
      <dgm:prSet/>
      <dgm:spPr/>
      <dgm:t>
        <a:bodyPr/>
        <a:lstStyle/>
        <a:p>
          <a:endParaRPr lang="ru-RU"/>
        </a:p>
      </dgm:t>
    </dgm:pt>
    <dgm:pt modelId="{7E38949D-BE21-4CDE-B97E-6602B19FA82C}" type="sibTrans" cxnId="{5F319DA1-2909-464E-B2EB-7528D2ED3818}">
      <dgm:prSet/>
      <dgm:spPr/>
      <dgm:t>
        <a:bodyPr/>
        <a:lstStyle/>
        <a:p>
          <a:endParaRPr lang="ru-RU"/>
        </a:p>
      </dgm:t>
    </dgm:pt>
    <dgm:pt modelId="{6F895060-456D-4C9D-A183-376688E2856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30 % стоимости 42 путевок (средства бюджета района)  329,3</a:t>
          </a:r>
          <a:endParaRPr lang="ru-RU" sz="800" dirty="0">
            <a:solidFill>
              <a:schemeClr val="tx1"/>
            </a:solidFill>
          </a:endParaRPr>
        </a:p>
      </dgm:t>
    </dgm:pt>
    <dgm:pt modelId="{24804EFC-7031-4B13-A7F8-510D3B178460}" type="parTrans" cxnId="{3E2881CF-9320-4459-A701-F5D7F33CA060}">
      <dgm:prSet/>
      <dgm:spPr/>
      <dgm:t>
        <a:bodyPr/>
        <a:lstStyle/>
        <a:p>
          <a:endParaRPr lang="ru-RU"/>
        </a:p>
      </dgm:t>
    </dgm:pt>
    <dgm:pt modelId="{77E8521D-03B8-432B-B35B-357768D9311B}" type="sibTrans" cxnId="{3E2881CF-9320-4459-A701-F5D7F33CA060}">
      <dgm:prSet/>
      <dgm:spPr/>
      <dgm:t>
        <a:bodyPr/>
        <a:lstStyle/>
        <a:p>
          <a:endParaRPr lang="ru-RU"/>
        </a:p>
      </dgm:t>
    </dgm:pt>
    <dgm:pt modelId="{108FDD71-6F0C-45AF-ACD2-E34CEA2727A1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100 % стоимости 3 путевок детям-сиротам (средства субвенции) </a:t>
          </a:r>
        </a:p>
        <a:p>
          <a:r>
            <a:rPr lang="ru-RU" sz="800" dirty="0" smtClean="0">
              <a:solidFill>
                <a:schemeClr val="tx1"/>
              </a:solidFill>
            </a:rPr>
            <a:t>79,7</a:t>
          </a:r>
          <a:endParaRPr lang="ru-RU" sz="800" dirty="0">
            <a:solidFill>
              <a:schemeClr val="tx1"/>
            </a:solidFill>
          </a:endParaRPr>
        </a:p>
      </dgm:t>
    </dgm:pt>
    <dgm:pt modelId="{7316FA63-C69B-47ED-B4FE-28F53D0ACB9C}" type="parTrans" cxnId="{411A5D34-17A0-405D-B01C-3D4EC6AC5002}">
      <dgm:prSet/>
      <dgm:spPr/>
      <dgm:t>
        <a:bodyPr/>
        <a:lstStyle/>
        <a:p>
          <a:endParaRPr lang="ru-RU"/>
        </a:p>
      </dgm:t>
    </dgm:pt>
    <dgm:pt modelId="{64FC4C30-DD91-4627-BDCD-99C5937D4524}" type="sibTrans" cxnId="{411A5D34-17A0-405D-B01C-3D4EC6AC5002}">
      <dgm:prSet/>
      <dgm:spPr/>
      <dgm:t>
        <a:bodyPr/>
        <a:lstStyle/>
        <a:p>
          <a:endParaRPr lang="ru-RU"/>
        </a:p>
      </dgm:t>
    </dgm:pt>
    <dgm:pt modelId="{AEB210AD-A686-442C-9B20-3729FEEDE109}">
      <dgm:prSet phldrT="[Текст]"/>
      <dgm:spPr/>
      <dgm:t>
        <a:bodyPr/>
        <a:lstStyle/>
        <a:p>
          <a:r>
            <a:rPr lang="ru-RU" b="1" dirty="0" smtClean="0"/>
            <a:t>45 детей </a:t>
          </a:r>
          <a:r>
            <a:rPr lang="ru-RU" dirty="0" smtClean="0"/>
            <a:t>отдохнули в загородных оздоровительных лагерях  на общую сумму 1 212,4</a:t>
          </a:r>
        </a:p>
        <a:p>
          <a:endParaRPr lang="ru-RU" dirty="0"/>
        </a:p>
      </dgm:t>
    </dgm:pt>
    <dgm:pt modelId="{54394A38-014A-4EDA-BEA8-8ADA629EE46C}" type="parTrans" cxnId="{4651633E-3B3D-4199-BF63-25E406AC4FA4}">
      <dgm:prSet/>
      <dgm:spPr/>
      <dgm:t>
        <a:bodyPr/>
        <a:lstStyle/>
        <a:p>
          <a:endParaRPr lang="ru-RU"/>
        </a:p>
      </dgm:t>
    </dgm:pt>
    <dgm:pt modelId="{4C378992-4487-4154-AEBD-14FCFFFD3968}" type="sibTrans" cxnId="{4651633E-3B3D-4199-BF63-25E406AC4FA4}">
      <dgm:prSet/>
      <dgm:spPr/>
      <dgm:t>
        <a:bodyPr/>
        <a:lstStyle/>
        <a:p>
          <a:endParaRPr lang="ru-RU"/>
        </a:p>
      </dgm:t>
    </dgm:pt>
    <dgm:pt modelId="{C10F536F-F559-4F2E-9C95-4F3A3E8C19E6}">
      <dgm:prSet phldrT="[Текст]" custLinFactNeighborX="-11494" custLinFactNeighborY="-68123"/>
      <dgm:spPr/>
      <dgm:t>
        <a:bodyPr/>
        <a:lstStyle/>
        <a:p>
          <a:endParaRPr lang="ru-RU" dirty="0"/>
        </a:p>
      </dgm:t>
    </dgm:pt>
    <dgm:pt modelId="{2916787A-8BBB-4387-B63A-E7422ECADDD9}" type="parTrans" cxnId="{296E0466-44AB-4AEF-A38F-446CE79332C9}">
      <dgm:prSet/>
      <dgm:spPr/>
      <dgm:t>
        <a:bodyPr/>
        <a:lstStyle/>
        <a:p>
          <a:endParaRPr lang="ru-RU"/>
        </a:p>
      </dgm:t>
    </dgm:pt>
    <dgm:pt modelId="{500A18C3-29C6-4870-8D8D-143CD848AC43}" type="sibTrans" cxnId="{296E0466-44AB-4AEF-A38F-446CE79332C9}">
      <dgm:prSet/>
      <dgm:spPr/>
      <dgm:t>
        <a:bodyPr/>
        <a:lstStyle/>
        <a:p>
          <a:endParaRPr lang="ru-RU"/>
        </a:p>
      </dgm:t>
    </dgm:pt>
    <dgm:pt modelId="{706985E9-03D4-4F21-A65E-D531DFA8B307}">
      <dgm:prSet phldrT="[Текст]" custLinFactNeighborX="-11494" custLinFactNeighborY="-68123"/>
      <dgm:spPr/>
      <dgm:t>
        <a:bodyPr/>
        <a:lstStyle/>
        <a:p>
          <a:endParaRPr lang="ru-RU"/>
        </a:p>
      </dgm:t>
    </dgm:pt>
    <dgm:pt modelId="{0E38A55C-E21C-4AFA-A9F7-71D4D754DA43}" type="parTrans" cxnId="{2C378560-7030-4260-AEF6-CAA046B23E76}">
      <dgm:prSet/>
      <dgm:spPr/>
      <dgm:t>
        <a:bodyPr/>
        <a:lstStyle/>
        <a:p>
          <a:endParaRPr lang="ru-RU"/>
        </a:p>
      </dgm:t>
    </dgm:pt>
    <dgm:pt modelId="{7C12E004-EC3D-401C-A0D4-E7E7DB58CCFF}" type="sibTrans" cxnId="{2C378560-7030-4260-AEF6-CAA046B23E76}">
      <dgm:prSet/>
      <dgm:spPr/>
      <dgm:t>
        <a:bodyPr/>
        <a:lstStyle/>
        <a:p>
          <a:endParaRPr lang="ru-RU"/>
        </a:p>
      </dgm:t>
    </dgm:pt>
    <dgm:pt modelId="{E7F1F793-A5E4-4A1E-BC15-91334AFF1350}">
      <dgm:prSet phldrT="[Текст]"/>
      <dgm:spPr/>
      <dgm:t>
        <a:bodyPr/>
        <a:lstStyle/>
        <a:p>
          <a:endParaRPr lang="ru-RU" dirty="0"/>
        </a:p>
      </dgm:t>
    </dgm:pt>
    <dgm:pt modelId="{77D1DD71-80E7-4E66-8EDA-98F22FBD036D}" type="parTrans" cxnId="{0FB4B7C4-E598-4715-84FD-15C1EF112032}">
      <dgm:prSet/>
      <dgm:spPr/>
      <dgm:t>
        <a:bodyPr/>
        <a:lstStyle/>
        <a:p>
          <a:endParaRPr lang="ru-RU"/>
        </a:p>
      </dgm:t>
    </dgm:pt>
    <dgm:pt modelId="{FA9B0D5E-17C6-43F7-9C8C-5DAE8466890D}" type="sibTrans" cxnId="{0FB4B7C4-E598-4715-84FD-15C1EF112032}">
      <dgm:prSet/>
      <dgm:spPr/>
      <dgm:t>
        <a:bodyPr/>
        <a:lstStyle/>
        <a:p>
          <a:endParaRPr lang="ru-RU"/>
        </a:p>
      </dgm:t>
    </dgm:pt>
    <dgm:pt modelId="{A90E2479-37F6-4B11-A751-950D1937500A}" type="pres">
      <dgm:prSet presAssocID="{038FBA66-1760-4968-9AC6-3DDFE4CD06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3414A-B03C-48C7-A14C-B7AA868F9465}" type="pres">
      <dgm:prSet presAssocID="{038FBA66-1760-4968-9AC6-3DDFE4CD06C9}" presName="ellipse" presStyleLbl="trBgShp" presStyleIdx="0" presStyleCnt="1" custLinFactNeighborX="-633" custLinFactNeighborY="17819"/>
      <dgm:spPr/>
    </dgm:pt>
    <dgm:pt modelId="{69E2DC90-CAD4-4F61-A2F5-612ACAB84B34}" type="pres">
      <dgm:prSet presAssocID="{038FBA66-1760-4968-9AC6-3DDFE4CD06C9}" presName="arrow1" presStyleLbl="fgShp" presStyleIdx="0" presStyleCnt="1" custLinFactNeighborX="-40638" custLinFactNeighborY="88330"/>
      <dgm:spPr/>
    </dgm:pt>
    <dgm:pt modelId="{845DDBBD-07DB-4071-BB51-7622BBEEB450}" type="pres">
      <dgm:prSet presAssocID="{038FBA66-1760-4968-9AC6-3DDFE4CD06C9}" presName="rectangle" presStyleLbl="revTx" presStyleIdx="0" presStyleCnt="1" custScaleX="138826" custLinFactNeighborX="-4598" custLinFactNeighborY="5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A2964-E0E4-424D-90CB-6857DA9CD47E}" type="pres">
      <dgm:prSet presAssocID="{6F895060-456D-4C9D-A183-376688E28564}" presName="item1" presStyleLbl="node1" presStyleIdx="0" presStyleCnt="3" custScaleX="175862" custLinFactX="-1385" custLinFactY="-266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803F-4469-44E7-9851-69C27449B4DE}" type="pres">
      <dgm:prSet presAssocID="{108FDD71-6F0C-45AF-ACD2-E34CEA2727A1}" presName="item2" presStyleLbl="node1" presStyleIdx="1" presStyleCnt="3" custScaleX="133271" custScaleY="74707" custLinFactY="50646" custLinFactNeighborX="38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9576-43C4-4D74-A6B9-A723F955D0EB}" type="pres">
      <dgm:prSet presAssocID="{AEB210AD-A686-442C-9B20-3729FEEDE109}" presName="item3" presStyleLbl="node1" presStyleIdx="2" presStyleCnt="3" custScaleX="176852" custScaleY="94158" custLinFactNeighborX="8029" custLinFactNeighborY="-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22642-677B-497D-B4CC-0020D582DE33}" type="pres">
      <dgm:prSet presAssocID="{038FBA66-1760-4968-9AC6-3DDFE4CD06C9}" presName="funnel" presStyleLbl="trAlignAcc1" presStyleIdx="0" presStyleCnt="1" custScaleX="116749" custScaleY="112409" custLinFactNeighborX="-4347" custLinFactNeighborY="7028"/>
      <dgm:spPr/>
    </dgm:pt>
  </dgm:ptLst>
  <dgm:cxnLst>
    <dgm:cxn modelId="{411A5D34-17A0-405D-B01C-3D4EC6AC5002}" srcId="{038FBA66-1760-4968-9AC6-3DDFE4CD06C9}" destId="{108FDD71-6F0C-45AF-ACD2-E34CEA2727A1}" srcOrd="2" destOrd="0" parTransId="{7316FA63-C69B-47ED-B4FE-28F53D0ACB9C}" sibTransId="{64FC4C30-DD91-4627-BDCD-99C5937D4524}"/>
    <dgm:cxn modelId="{C70FFB04-A36B-4F60-8B45-C63F9BB1E1B2}" type="presOf" srcId="{AEB210AD-A686-442C-9B20-3729FEEDE109}" destId="{845DDBBD-07DB-4071-BB51-7622BBEEB450}" srcOrd="0" destOrd="0" presId="urn:microsoft.com/office/officeart/2005/8/layout/funnel1"/>
    <dgm:cxn modelId="{3E2881CF-9320-4459-A701-F5D7F33CA060}" srcId="{038FBA66-1760-4968-9AC6-3DDFE4CD06C9}" destId="{6F895060-456D-4C9D-A183-376688E28564}" srcOrd="1" destOrd="0" parTransId="{24804EFC-7031-4B13-A7F8-510D3B178460}" sibTransId="{77E8521D-03B8-432B-B35B-357768D9311B}"/>
    <dgm:cxn modelId="{2C378560-7030-4260-AEF6-CAA046B23E76}" srcId="{038FBA66-1760-4968-9AC6-3DDFE4CD06C9}" destId="{706985E9-03D4-4F21-A65E-D531DFA8B307}" srcOrd="6" destOrd="0" parTransId="{0E38A55C-E21C-4AFA-A9F7-71D4D754DA43}" sibTransId="{7C12E004-EC3D-401C-A0D4-E7E7DB58CCFF}"/>
    <dgm:cxn modelId="{4651633E-3B3D-4199-BF63-25E406AC4FA4}" srcId="{038FBA66-1760-4968-9AC6-3DDFE4CD06C9}" destId="{AEB210AD-A686-442C-9B20-3729FEEDE109}" srcOrd="3" destOrd="0" parTransId="{54394A38-014A-4EDA-BEA8-8ADA629EE46C}" sibTransId="{4C378992-4487-4154-AEBD-14FCFFFD3968}"/>
    <dgm:cxn modelId="{A3FAEEB7-BB98-4A08-9F55-38C4EE424061}" type="presOf" srcId="{108FDD71-6F0C-45AF-ACD2-E34CEA2727A1}" destId="{F43A2964-E0E4-424D-90CB-6857DA9CD47E}" srcOrd="0" destOrd="0" presId="urn:microsoft.com/office/officeart/2005/8/layout/funnel1"/>
    <dgm:cxn modelId="{5F319DA1-2909-464E-B2EB-7528D2ED3818}" srcId="{038FBA66-1760-4968-9AC6-3DDFE4CD06C9}" destId="{641AA6F1-D800-41F8-8985-7B36961E1B5E}" srcOrd="0" destOrd="0" parTransId="{8C92D883-3905-4679-A89C-34109AC19C5B}" sibTransId="{7E38949D-BE21-4CDE-B97E-6602B19FA82C}"/>
    <dgm:cxn modelId="{FE32FE00-2AA9-4A3C-A016-3D1AFF051E21}" type="presOf" srcId="{641AA6F1-D800-41F8-8985-7B36961E1B5E}" destId="{51F69576-43C4-4D74-A6B9-A723F955D0EB}" srcOrd="0" destOrd="0" presId="urn:microsoft.com/office/officeart/2005/8/layout/funnel1"/>
    <dgm:cxn modelId="{10D64145-AF83-4F8B-85EE-D904899A5A66}" type="presOf" srcId="{038FBA66-1760-4968-9AC6-3DDFE4CD06C9}" destId="{A90E2479-37F6-4B11-A751-950D1937500A}" srcOrd="0" destOrd="0" presId="urn:microsoft.com/office/officeart/2005/8/layout/funnel1"/>
    <dgm:cxn modelId="{0FB4B7C4-E598-4715-84FD-15C1EF112032}" srcId="{038FBA66-1760-4968-9AC6-3DDFE4CD06C9}" destId="{E7F1F793-A5E4-4A1E-BC15-91334AFF1350}" srcOrd="4" destOrd="0" parTransId="{77D1DD71-80E7-4E66-8EDA-98F22FBD036D}" sibTransId="{FA9B0D5E-17C6-43F7-9C8C-5DAE8466890D}"/>
    <dgm:cxn modelId="{1457F665-CF13-45A1-8E91-83D01652D967}" type="presOf" srcId="{6F895060-456D-4C9D-A183-376688E28564}" destId="{B709803F-4469-44E7-9851-69C27449B4DE}" srcOrd="0" destOrd="0" presId="urn:microsoft.com/office/officeart/2005/8/layout/funnel1"/>
    <dgm:cxn modelId="{296E0466-44AB-4AEF-A38F-446CE79332C9}" srcId="{038FBA66-1760-4968-9AC6-3DDFE4CD06C9}" destId="{C10F536F-F559-4F2E-9C95-4F3A3E8C19E6}" srcOrd="5" destOrd="0" parTransId="{2916787A-8BBB-4387-B63A-E7422ECADDD9}" sibTransId="{500A18C3-29C6-4870-8D8D-143CD848AC43}"/>
    <dgm:cxn modelId="{97330336-838F-4A91-9B5C-0A983BC9DD79}" type="presParOf" srcId="{A90E2479-37F6-4B11-A751-950D1937500A}" destId="{7D63414A-B03C-48C7-A14C-B7AA868F9465}" srcOrd="0" destOrd="0" presId="urn:microsoft.com/office/officeart/2005/8/layout/funnel1"/>
    <dgm:cxn modelId="{81A6B977-B82D-48C6-9693-96A12337F3A9}" type="presParOf" srcId="{A90E2479-37F6-4B11-A751-950D1937500A}" destId="{69E2DC90-CAD4-4F61-A2F5-612ACAB84B34}" srcOrd="1" destOrd="0" presId="urn:microsoft.com/office/officeart/2005/8/layout/funnel1"/>
    <dgm:cxn modelId="{B90798EF-4EBA-41BB-B730-050F5226F0D4}" type="presParOf" srcId="{A90E2479-37F6-4B11-A751-950D1937500A}" destId="{845DDBBD-07DB-4071-BB51-7622BBEEB450}" srcOrd="2" destOrd="0" presId="urn:microsoft.com/office/officeart/2005/8/layout/funnel1"/>
    <dgm:cxn modelId="{A4BDA5F7-DDAA-4B19-A1EA-4639BA7C0D17}" type="presParOf" srcId="{A90E2479-37F6-4B11-A751-950D1937500A}" destId="{F43A2964-E0E4-424D-90CB-6857DA9CD47E}" srcOrd="3" destOrd="0" presId="urn:microsoft.com/office/officeart/2005/8/layout/funnel1"/>
    <dgm:cxn modelId="{4054B303-3B10-47F4-863A-A3CEB73FC6A2}" type="presParOf" srcId="{A90E2479-37F6-4B11-A751-950D1937500A}" destId="{B709803F-4469-44E7-9851-69C27449B4DE}" srcOrd="4" destOrd="0" presId="urn:microsoft.com/office/officeart/2005/8/layout/funnel1"/>
    <dgm:cxn modelId="{6F4E400B-58F4-414F-A2DC-38C8C47C01B9}" type="presParOf" srcId="{A90E2479-37F6-4B11-A751-950D1937500A}" destId="{51F69576-43C4-4D74-A6B9-A723F955D0EB}" srcOrd="5" destOrd="0" presId="urn:microsoft.com/office/officeart/2005/8/layout/funnel1"/>
    <dgm:cxn modelId="{C01CE1F1-D24E-4363-B24C-C6DDDCA9E531}" type="presParOf" srcId="{A90E2479-37F6-4B11-A751-950D1937500A}" destId="{31922642-677B-497D-B4CC-0020D582DE33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CE5B-BCA4-43F8-8186-D0913823EFAE}">
      <dsp:nvSpPr>
        <dsp:cNvPr id="0" name=""/>
        <dsp:cNvSpPr/>
      </dsp:nvSpPr>
      <dsp:spPr>
        <a:xfrm>
          <a:off x="1039084" y="123859"/>
          <a:ext cx="2960878" cy="1028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81280-47A5-400D-8499-DB5BE17C5672}">
      <dsp:nvSpPr>
        <dsp:cNvPr id="0" name=""/>
        <dsp:cNvSpPr/>
      </dsp:nvSpPr>
      <dsp:spPr>
        <a:xfrm>
          <a:off x="2081551" y="2897205"/>
          <a:ext cx="573813" cy="3672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5EFE-1E22-4DE9-B6F6-80E25AB98893}">
      <dsp:nvSpPr>
        <dsp:cNvPr id="0" name=""/>
        <dsp:cNvSpPr/>
      </dsp:nvSpPr>
      <dsp:spPr>
        <a:xfrm>
          <a:off x="360975" y="2880318"/>
          <a:ext cx="3990493" cy="67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560 детей </a:t>
          </a:r>
          <a:r>
            <a:rPr lang="ru-RU" sz="1300" kern="1200" dirty="0" smtClean="0"/>
            <a:t>получили питание в лагерях с дневным пребыванием детей на общую сумму 2 755,4</a:t>
          </a:r>
          <a:endParaRPr lang="ru-RU" sz="1300" kern="1200" dirty="0"/>
        </a:p>
      </dsp:txBody>
      <dsp:txXfrm>
        <a:off x="360975" y="2880318"/>
        <a:ext cx="3990493" cy="676223"/>
      </dsp:txXfrm>
    </dsp:sp>
    <dsp:sp modelId="{39D959ED-EBB0-46DD-A823-1D3197754E51}">
      <dsp:nvSpPr>
        <dsp:cNvPr id="0" name=""/>
        <dsp:cNvSpPr/>
      </dsp:nvSpPr>
      <dsp:spPr>
        <a:xfrm>
          <a:off x="1558395" y="1290034"/>
          <a:ext cx="1547489" cy="96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100 % стоимости набора продуктов питания для 20 детей (средства бюджета района)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113,2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785020" y="1431245"/>
        <a:ext cx="1094239" cy="681829"/>
      </dsp:txXfrm>
    </dsp:sp>
    <dsp:sp modelId="{4D6F3546-25CB-446D-9BF8-8B4C04B7B34D}">
      <dsp:nvSpPr>
        <dsp:cNvPr id="0" name=""/>
        <dsp:cNvSpPr/>
      </dsp:nvSpPr>
      <dsp:spPr>
        <a:xfrm>
          <a:off x="2503507" y="144012"/>
          <a:ext cx="1625708" cy="1063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30 % стоимости набора продуктов питания для 354 детей (средства бюджета района)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884,9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741586" y="299770"/>
        <a:ext cx="1149550" cy="752066"/>
      </dsp:txXfrm>
    </dsp:sp>
    <dsp:sp modelId="{F377917D-6845-4B68-B8CA-40BC71757EA1}">
      <dsp:nvSpPr>
        <dsp:cNvPr id="0" name=""/>
        <dsp:cNvSpPr/>
      </dsp:nvSpPr>
      <dsp:spPr>
        <a:xfrm>
          <a:off x="789718" y="216020"/>
          <a:ext cx="1574767" cy="996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70 % стоимости набора продуктов питания для 354 детей, 100 % стоимости набора продуктов 186 детям(средства субвенции)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1 757,3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020337" y="361984"/>
        <a:ext cx="1113529" cy="704776"/>
      </dsp:txXfrm>
    </dsp:sp>
    <dsp:sp modelId="{453051EA-4146-43AA-9321-E8288F3FD45F}">
      <dsp:nvSpPr>
        <dsp:cNvPr id="0" name=""/>
        <dsp:cNvSpPr/>
      </dsp:nvSpPr>
      <dsp:spPr>
        <a:xfrm>
          <a:off x="410291" y="-56767"/>
          <a:ext cx="3965989" cy="29019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414A-B03C-48C7-A14C-B7AA868F9465}">
      <dsp:nvSpPr>
        <dsp:cNvPr id="0" name=""/>
        <dsp:cNvSpPr/>
      </dsp:nvSpPr>
      <dsp:spPr>
        <a:xfrm>
          <a:off x="782171" y="716954"/>
          <a:ext cx="2926045" cy="101617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DC90-CAD4-4F61-A2F5-612ACAB84B34}">
      <dsp:nvSpPr>
        <dsp:cNvPr id="0" name=""/>
        <dsp:cNvSpPr/>
      </dsp:nvSpPr>
      <dsp:spPr>
        <a:xfrm>
          <a:off x="1754277" y="3344721"/>
          <a:ext cx="567063" cy="36292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DBBD-07DB-4071-BB51-7622BBEEB450}">
      <dsp:nvSpPr>
        <dsp:cNvPr id="0" name=""/>
        <dsp:cNvSpPr/>
      </dsp:nvSpPr>
      <dsp:spPr>
        <a:xfrm>
          <a:off x="253744" y="3567996"/>
          <a:ext cx="3778708" cy="68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45 детей </a:t>
          </a:r>
          <a:r>
            <a:rPr lang="ru-RU" sz="1000" kern="1200" dirty="0" smtClean="0"/>
            <a:t>отдохнули в загородных оздоровительных лагерях  на общую сумму 1 212,4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53744" y="3567996"/>
        <a:ext cx="3778708" cy="680475"/>
      </dsp:txXfrm>
    </dsp:sp>
    <dsp:sp modelId="{F43A2964-E0E4-424D-90CB-6857DA9CD47E}">
      <dsp:nvSpPr>
        <dsp:cNvPr id="0" name=""/>
        <dsp:cNvSpPr/>
      </dsp:nvSpPr>
      <dsp:spPr>
        <a:xfrm>
          <a:off x="442486" y="582624"/>
          <a:ext cx="1795046" cy="1020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100 % стоимости 3 путевок детям-сиротам (средства субвенции)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79,7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705364" y="732104"/>
        <a:ext cx="1269290" cy="721753"/>
      </dsp:txXfrm>
    </dsp:sp>
    <dsp:sp modelId="{B709803F-4469-44E7-9851-69C27449B4DE}">
      <dsp:nvSpPr>
        <dsp:cNvPr id="0" name=""/>
        <dsp:cNvSpPr/>
      </dsp:nvSpPr>
      <dsp:spPr>
        <a:xfrm>
          <a:off x="1357646" y="2531526"/>
          <a:ext cx="1360314" cy="762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30 % стоимости 42 путевок (средства бюджета района)  329,3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556859" y="2643198"/>
        <a:ext cx="961888" cy="539200"/>
      </dsp:txXfrm>
    </dsp:sp>
    <dsp:sp modelId="{51F69576-43C4-4D74-A6B9-A723F955D0EB}">
      <dsp:nvSpPr>
        <dsp:cNvPr id="0" name=""/>
        <dsp:cNvSpPr/>
      </dsp:nvSpPr>
      <dsp:spPr>
        <a:xfrm>
          <a:off x="1867255" y="582624"/>
          <a:ext cx="1805152" cy="961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70 % стоимости 42 путевок (средства субвенции)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803,4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131613" y="723371"/>
        <a:ext cx="1276436" cy="679589"/>
      </dsp:txXfrm>
    </dsp:sp>
    <dsp:sp modelId="{31922642-677B-497D-B4CC-0020D582DE33}">
      <dsp:nvSpPr>
        <dsp:cNvPr id="0" name=""/>
        <dsp:cNvSpPr/>
      </dsp:nvSpPr>
      <dsp:spPr>
        <a:xfrm>
          <a:off x="276497" y="432048"/>
          <a:ext cx="3707426" cy="28556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0.13298</cdr:x>
      <cdr:y>0.05551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215957" cy="350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0.21759</cdr:x>
      <cdr:y>0.13246</cdr:y>
    </cdr:from>
    <cdr:to>
      <cdr:x>0.78009</cdr:x>
      <cdr:y>0.18454</cdr:y>
    </cdr:to>
    <cdr:sp macro="" textlink="">
      <cdr:nvSpPr>
        <cdr:cNvPr id="2" name="Блок-схема: процесс 1"/>
        <cdr:cNvSpPr/>
      </cdr:nvSpPr>
      <cdr:spPr>
        <a:xfrm xmlns:a="http://schemas.openxmlformats.org/drawingml/2006/main">
          <a:off x="1989666" y="908379"/>
          <a:ext cx="5143500" cy="357165"/>
        </a:xfrm>
        <a:prstGeom xmlns:a="http://schemas.openxmlformats.org/drawingml/2006/main" prst="flowChartProcess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– 3 492 933,4		      ФАКТ – 2 908 379,9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BFF50EF-8F90-43FE-BC96-03925E4ABBF6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AB99E33-D248-4A11-B666-3DC17938C5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9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ЦСР 2220080623,</a:t>
            </a:r>
            <a:r>
              <a:rPr lang="ru-RU" baseline="0" dirty="0" smtClean="0"/>
              <a:t> 2220080634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48C1-FC9B-43CD-B918-A78F0FAF2EB1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1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22200*7410, 2220080308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48C1-FC9B-43CD-B918-A78F0FAF2EB1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4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1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3DCB-FA09-4432-A4AA-F87F7D7C846B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8329-32E9-4BFC-9F63-F9F240862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25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205942"/>
            <a:ext cx="4969494" cy="540296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РАЙОН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186" y="145730"/>
            <a:ext cx="1715464" cy="177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07719" y="4509120"/>
            <a:ext cx="4284761" cy="143617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ОТЧЕТУ ОБ ИСПОЛНЕНИИ БЮДЖЕТА СЕВЕРО-ЕНИСЕЙСКОГО РАЙОНА ЗА 2021 ГОД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6215082"/>
            <a:ext cx="2214578" cy="5000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 Северо-Енисейский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996952"/>
            <a:ext cx="338437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solidFill>
                <a:srgbClr val="9900CC"/>
              </a:solidFill>
            </a:endParaRPr>
          </a:p>
        </p:txBody>
      </p:sp>
      <p:pic>
        <p:nvPicPr>
          <p:cNvPr id="1026" name="Picture 2" descr="C:\Users\user\Pictures\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" y="21448"/>
            <a:ext cx="3467710" cy="43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95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8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межбюджетных трансфертов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2017-2021 годы 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0087865"/>
              </p:ext>
            </p:extLst>
          </p:nvPr>
        </p:nvGraphicFramePr>
        <p:xfrm>
          <a:off x="3563888" y="1412776"/>
          <a:ext cx="18002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8712718"/>
              </p:ext>
            </p:extLst>
          </p:nvPr>
        </p:nvGraphicFramePr>
        <p:xfrm>
          <a:off x="0" y="1447800"/>
          <a:ext cx="169168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115863"/>
              </p:ext>
            </p:extLst>
          </p:nvPr>
        </p:nvGraphicFramePr>
        <p:xfrm>
          <a:off x="1763688" y="1484784"/>
          <a:ext cx="16561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68828829"/>
              </p:ext>
            </p:extLst>
          </p:nvPr>
        </p:nvGraphicFramePr>
        <p:xfrm>
          <a:off x="5364088" y="1340768"/>
          <a:ext cx="201622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800602"/>
              </p:ext>
            </p:extLst>
          </p:nvPr>
        </p:nvGraphicFramePr>
        <p:xfrm>
          <a:off x="7130868" y="1412776"/>
          <a:ext cx="201622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88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доходам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Северо-Енисейского район (тыс. рублей)</a:t>
            </a:r>
          </a:p>
        </p:txBody>
      </p:sp>
      <p:graphicFrame>
        <p:nvGraphicFramePr>
          <p:cNvPr id="1241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276"/>
              </p:ext>
            </p:extLst>
          </p:nvPr>
        </p:nvGraphicFramePr>
        <p:xfrm>
          <a:off x="142845" y="836712"/>
          <a:ext cx="9001155" cy="5749264"/>
        </p:xfrm>
        <a:graphic>
          <a:graphicData uri="http://schemas.openxmlformats.org/drawingml/2006/table">
            <a:tbl>
              <a:tblPr/>
              <a:tblGrid>
                <a:gridCol w="362918"/>
                <a:gridCol w="4358999"/>
                <a:gridCol w="1012679"/>
                <a:gridCol w="1161443"/>
                <a:gridCol w="1088853"/>
                <a:gridCol w="1016263"/>
              </a:tblGrid>
              <a:tr h="80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п.п.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 2021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 доходов: (стр. 2 + стр.5)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3 226 980,2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3 413 425,0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3 301 813,8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(стр.3+ стр.4):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2 601 060,3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2 888 653,8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2 790 416,2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2 495 271,2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2 737 879,5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2 640 559,5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 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1 802 656,5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2 013 707,0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1 917 017,9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672 150,1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700 500,0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700 502,9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1 357,4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1 515,8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14 656,2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16 355,8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15 740,5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2 033,3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2 858,2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2 887,3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92CA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1 642,6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1 916,6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105 789,1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150 774,2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149 856,7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59 483,0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92 927,9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92 290,2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22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6 412,7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11 167,0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10 540,8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 от оказания платных услуг (работ) и компенсации затрат государства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7 710,6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11 263,9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11 373,1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30 696,6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31 341,2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31 697,2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2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платежи и сборы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15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38732" marR="387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8732" marR="387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1 435,3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3 969,3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3 849,9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58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(МБТ)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625 919,9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524 771,2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511 397,6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4993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Северо-Енисейского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12629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исполнения по доходам бюджета 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Северо-Енисейского района (тыс. рублей)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330216"/>
              </p:ext>
            </p:extLst>
          </p:nvPr>
        </p:nvGraphicFramePr>
        <p:xfrm>
          <a:off x="35496" y="1295400"/>
          <a:ext cx="8879904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613165"/>
              </p:ext>
            </p:extLst>
          </p:nvPr>
        </p:nvGraphicFramePr>
        <p:xfrm>
          <a:off x="152400" y="1295400"/>
          <a:ext cx="8812088" cy="544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Северо-Енисейского района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0854930"/>
              </p:ext>
            </p:extLst>
          </p:nvPr>
        </p:nvGraphicFramePr>
        <p:xfrm>
          <a:off x="152400" y="10668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0400" y="6477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млн. рублей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80975" y="1095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59" y="351210"/>
            <a:ext cx="8136904" cy="18582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3100" dirty="0" smtClean="0">
                <a:solidFill>
                  <a:srgbClr val="9933FF"/>
                </a:solidFill>
              </a:rPr>
              <a:t>СТРУКТУРА МУНИЦИПАЛЬНОГО ДОЛГА </a:t>
            </a:r>
            <a:br>
              <a:rPr lang="ru-RU" altLang="ru-RU" sz="3100" dirty="0" smtClean="0">
                <a:solidFill>
                  <a:srgbClr val="9933FF"/>
                </a:solidFill>
              </a:rPr>
            </a:br>
            <a:r>
              <a:rPr lang="ru-RU" altLang="ru-RU" sz="3100" dirty="0" smtClean="0">
                <a:solidFill>
                  <a:srgbClr val="9933FF"/>
                </a:solidFill>
              </a:rPr>
              <a:t>В 2021 ГОДУ </a:t>
            </a:r>
            <a:br>
              <a:rPr lang="ru-RU" altLang="ru-RU" sz="3100" dirty="0" smtClean="0">
                <a:solidFill>
                  <a:srgbClr val="9933FF"/>
                </a:solidFill>
              </a:rPr>
            </a:br>
            <a:r>
              <a:rPr lang="ru-RU" altLang="ru-RU" sz="3100" dirty="0" smtClean="0">
                <a:solidFill>
                  <a:srgbClr val="9933FF"/>
                </a:solidFill>
              </a:rPr>
              <a:t> </a:t>
            </a:r>
            <a:r>
              <a:rPr lang="ru-RU" altLang="ru-RU" sz="32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ВСЕГО: 0,0 тыс. рублей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6203" y="2420887"/>
            <a:ext cx="5544616" cy="7292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9933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Бюджетные кредиты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01.01.2022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28184" y="2203796"/>
            <a:ext cx="2520280" cy="9371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933FF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Банковские кредиты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  <a:p>
            <a:pPr marL="0" lvl="0" indent="0" algn="ctr">
              <a:buNone/>
            </a:pPr>
            <a:r>
              <a:rPr lang="ru-RU" sz="27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01.01.2022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403648" y="3140968"/>
            <a:ext cx="2519832" cy="881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2"/>
              </a:avLst>
            </a:prstTxWarp>
          </a:bodyPr>
          <a:lstStyle/>
          <a:p>
            <a:pPr algn="ctr">
              <a:defRPr/>
            </a:pP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FADA7A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romdevelop.ru/wp-content/uploads/2017/12/bank-deposit-withdrawals-rise-not-alarmingly-w-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7453"/>
            <a:ext cx="2520279" cy="31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0-tub-ru.yandex.net/i?id=07abbe4d768f3d5a56f6779796f8fad6&amp;n=33&amp;w=226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5375"/>
            <a:ext cx="1368152" cy="8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367453"/>
            <a:ext cx="5544616" cy="314975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755576" y="5509093"/>
            <a:ext cx="51845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На 01.01.2022 муниципальное образование 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– Северо-Енисейский район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 долговых обязательств  не имеет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3294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дефицита (профицита)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1514952"/>
              </p:ext>
            </p:extLst>
          </p:nvPr>
        </p:nvGraphicFramePr>
        <p:xfrm>
          <a:off x="-9954" y="34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80975" y="1095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812212" cy="974725"/>
          </a:xfr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 исполнения бюджета Северо-Енисейского района за 2021 год (тыс.рублей)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000125" y="1196752"/>
            <a:ext cx="3455988" cy="12961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931353" y="1196752"/>
            <a:ext cx="3567113" cy="122413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208249" y="2780928"/>
            <a:ext cx="4643472" cy="1368152"/>
          </a:xfrm>
          <a:prstGeom prst="flowChartTerminator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547664" y="1280319"/>
            <a:ext cx="2304554" cy="3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2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Доходы</a:t>
            </a:r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771800" y="2924944"/>
            <a:ext cx="3528392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Профицит</a:t>
            </a:r>
            <a:endParaRPr lang="ru-RU" sz="2000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364088" y="1340768"/>
            <a:ext cx="2808312" cy="3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4"/>
              </a:avLst>
            </a:prstTxWarp>
          </a:bodyPr>
          <a:lstStyle/>
          <a:p>
            <a:pPr algn="ctr"/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Расходы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1331640" y="1916832"/>
            <a:ext cx="273630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2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3 301 813,8</a:t>
            </a:r>
            <a:endParaRPr lang="ru-RU" sz="2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095836" y="3717032"/>
            <a:ext cx="2880319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393 433,9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5303549" y="1916832"/>
            <a:ext cx="30963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6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2 908 379,9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user\Document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66967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0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0269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Северо-Енисейского района по разделам и подразделам классификации расходов бюджетов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45733"/>
              </p:ext>
            </p:extLst>
          </p:nvPr>
        </p:nvGraphicFramePr>
        <p:xfrm>
          <a:off x="107505" y="1124745"/>
          <a:ext cx="8928991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92"/>
                <a:gridCol w="2340923"/>
                <a:gridCol w="1154567"/>
                <a:gridCol w="1154567"/>
                <a:gridCol w="1021429"/>
                <a:gridCol w="1094390"/>
                <a:gridCol w="1386223"/>
              </a:tblGrid>
              <a:tr h="7414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0100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235 997,6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313 375,7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339 470,9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327 373,4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96,4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114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Функционирование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11 771,4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12 096,8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7 785,1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7 671,7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98,5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991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Функционирование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 187,8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6 717,4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4 282,6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4 282,6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026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173 952,0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223 924,2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276 379,8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269 949,6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97,7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28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66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30 639,0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35 042,1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42 521,7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42 491,1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4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0107 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770,8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2 400,0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84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0111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Резервные фонды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5 000,0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75285"/>
              </p:ext>
            </p:extLst>
          </p:nvPr>
        </p:nvGraphicFramePr>
        <p:xfrm>
          <a:off x="0" y="121210"/>
          <a:ext cx="8928993" cy="67011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3238"/>
                <a:gridCol w="2356124"/>
                <a:gridCol w="1179846"/>
                <a:gridCol w="1179846"/>
                <a:gridCol w="1139956"/>
                <a:gridCol w="1019369"/>
                <a:gridCol w="1310614"/>
              </a:tblGrid>
              <a:tr h="6561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4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13 668,0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33 186,2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493,3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578,3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578,3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5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29 239,3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37 794,7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57 040,6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56 721,5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44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27 473,0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35 545,2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54 226,4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53 907,4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1 174,0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1 280,4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2 318,2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2 318,1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7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592,3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969,1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169 820,8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155 265,4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229 630,2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212 274,1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23 613,7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18 755,4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24 271,6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23 230,5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72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71 963,8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85 831,2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161 534,0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098,6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73 343,3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50 036,4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43 129,4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35 249,8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627 585,2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689 483,5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1 545 833,7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1 009 886,3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48 559,0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69 011,6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458 735,2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107 243,5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516 888,0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530 561,9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881 424,5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749 316,9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1405"/>
              </p:ext>
            </p:extLst>
          </p:nvPr>
        </p:nvGraphicFramePr>
        <p:xfrm>
          <a:off x="1" y="44623"/>
          <a:ext cx="9143999" cy="64533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6460"/>
                <a:gridCol w="2429735"/>
                <a:gridCol w="1192490"/>
                <a:gridCol w="1192490"/>
                <a:gridCol w="1302101"/>
                <a:gridCol w="1047859"/>
                <a:gridCol w="1212864"/>
              </a:tblGrid>
              <a:tr h="781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/>
                </a:tc>
              </a:tr>
              <a:tr h="3709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39 118,2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53 632,1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175 833,4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780,1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23 020,0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36 277,9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29 840,6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29 545,8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1 663,2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1 535,5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1 521,4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1 317,1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1 303,0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1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595 381,4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619 198,6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772 686,3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762 101,3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3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156 208,0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161 163,8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182 698,1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264 755,3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283 024,3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383 192,3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377 164,2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0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99 171,8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104 342,6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116 264,3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115 299,0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0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17 628,9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10 899,3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18 784,0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18 600,6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6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57 617,4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59 768,6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71 747,6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70 582,5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0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147 424,0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139 689,0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161 625,3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159 852,9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9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99 690,3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87 826,3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100 232,7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98 995,3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0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47 733,7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51 862,7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61 392,6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60 857,6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69980"/>
              </p:ext>
            </p:extLst>
          </p:nvPr>
        </p:nvGraphicFramePr>
        <p:xfrm>
          <a:off x="0" y="1"/>
          <a:ext cx="9143999" cy="682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2372580"/>
                <a:gridCol w="1236915"/>
                <a:gridCol w="1236915"/>
                <a:gridCol w="1122902"/>
                <a:gridCol w="1011225"/>
                <a:gridCol w="1335878"/>
              </a:tblGrid>
              <a:tr h="878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0900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/>
                        </a:rPr>
                        <a:t>ЗДРАВООХРАНЕНИЕ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9 484,9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22 007,2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21 201,6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96,3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0901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Стационарная медицинская помощь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9 484,9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22 007,2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21 201,6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96,3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87 152,0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40 767,3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51 464,6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48 563,8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94,4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3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1 407,6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2 008,4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2 569,4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2 549,4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7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35 646,1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77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26 468,3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24 820,2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32 063,5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29 585,6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65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4 394,1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672,6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1 061,1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869,8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82,0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0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19 235,9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13 266,1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15 770,6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15 539,0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98,5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72 429,3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77 984,6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81 307,7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78 628,9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96,7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40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56 442,7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60 696,8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62 077,0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59 456,4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95,8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1103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Спорт высших достижений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469,1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284,7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404,7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360,3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1105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15 517,5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17 003,1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18 826,0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18 812,2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22 090,0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24 263,9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29 753,3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29 724,8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99,9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1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22 090,0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24 263,9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29 753,3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29 724,9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27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1400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12 862,4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3 837,9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1403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12 862,4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3 837,9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20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2 000 938,1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2 113 355,4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3 492 933,4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2 908 379,9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83,3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156" y="2674938"/>
            <a:ext cx="62296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Северо-Енисейского района в разрезе видов расходов (тыс.рублей)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33751"/>
              </p:ext>
            </p:extLst>
          </p:nvPr>
        </p:nvGraphicFramePr>
        <p:xfrm>
          <a:off x="0" y="1000108"/>
          <a:ext cx="9144000" cy="5899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4783"/>
                <a:gridCol w="2326738"/>
                <a:gridCol w="1166617"/>
                <a:gridCol w="1166617"/>
                <a:gridCol w="1080927"/>
                <a:gridCol w="1297113"/>
                <a:gridCol w="1441205"/>
              </a:tblGrid>
              <a:tr h="835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КВР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  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2021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22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390 586,9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435 458,3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533 641,9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528 205,6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67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265 944,8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319 982,8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526 981,1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486 795,9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25 435,6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53 268,9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53 866,1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53 842,1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недвижимого имущества государственной (муниципальной) собственности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53 573,8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78 957,4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641 133,7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155 337,2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4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705 559,1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680 648,2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784 713,0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771 773,7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1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12 862,4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3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546 975,5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541 201,8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752 597,5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712 425,3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36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2 000 938,1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2 113 355,4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3 492 933,4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2 908 379,9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4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308368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программных и непрограммных расходов в структуре бюджета Северо-Енисейского района (%)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3134429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и непрограммных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Северо-Енисейского района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15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229600" cy="71437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бюджета Северо-Енисейского района в 2021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5409028"/>
              </p:ext>
            </p:extLst>
          </p:nvPr>
        </p:nvGraphicFramePr>
        <p:xfrm>
          <a:off x="179388" y="836613"/>
          <a:ext cx="8964612" cy="590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419872" y="2780928"/>
            <a:ext cx="2664296" cy="18556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Программные расходы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2 627 565,1 тыс. рублей</a:t>
            </a:r>
          </a:p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Непрограммные расходы 280 814,8 тыс. рублей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85833"/>
              </p:ext>
            </p:extLst>
          </p:nvPr>
        </p:nvGraphicFramePr>
        <p:xfrm>
          <a:off x="107504" y="764704"/>
          <a:ext cx="8856982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71"/>
                <a:gridCol w="1704468"/>
                <a:gridCol w="1905284"/>
                <a:gridCol w="1199623"/>
                <a:gridCol w="1129057"/>
                <a:gridCol w="1199623"/>
                <a:gridCol w="1129056"/>
              </a:tblGrid>
              <a:tr h="32998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450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для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оздания (обновления) материально-технической базы для реализации основных и дополнительных общеобразовательных программ цифрового и гуманитарного профилей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«Цифровая образовательная среда»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«Культурная среда» на создание модельных муниципальных библиотек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«Жилье» на благоустройство дворовых и общественных территорий муниципальных образований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«Спорт – норма жизни»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96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298,9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229,9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5 000,0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 – ФБ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3 618,8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2 993,1 – ФБ*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157,5 – КБ*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468,2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211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1483,0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1 366,6 – ФБ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71,9 – КБ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44,5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 из них: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379,5 – КБ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524,8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5 350,5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4 930,5 – ФБ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259,5 – КБ         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160,5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511,6 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132,4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3970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Северо-Енисейского района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национальных проектов (тыс. рублей)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25344"/>
            <a:ext cx="9144000" cy="286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ФБ* - Федеральный бюджет КБ*- краевой бюджет МБ* - местный бюджет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28140"/>
              </p:ext>
            </p:extLst>
          </p:nvPr>
        </p:nvGraphicFramePr>
        <p:xfrm>
          <a:off x="179512" y="908720"/>
          <a:ext cx="8640961" cy="58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85"/>
                <a:gridCol w="2880320"/>
                <a:gridCol w="1986428"/>
                <a:gridCol w="198642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для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оздания (обновления) материально-технической базы для реализации основных и дополнительных общеобразовательных программ цифрового и гуманитарного профилей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(024Е151690)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1 483,0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(Ноутбуки и оргтехника,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мебель, инструменты, тренажеры и пр.)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Северо-Енисейского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–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5 350,5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приобретены цифровые лаборатории, комплекты посуды и оборудования для опытов, демонстрационные комплекты влажных препаратов, комплекты гербариев, комплекты химических реактивов, демонстрационное оборудование для химии, физики, биологии, наборы механики, МФУ, ноутбуки, образовательные конструкторы блочного программирования, комплекты коллекций по химии)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31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900" dirty="0" smtClean="0"/>
                        <a:t>(</a:t>
                      </a:r>
                      <a:r>
                        <a:rPr lang="en-US" sz="900" dirty="0" smtClean="0"/>
                        <a:t>123R310601)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(Асфальтирование</a:t>
                      </a: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бетонного покрытия ул. Гоголя, ул. Карла-Маркса)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511,6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замена и установка недостающей дорожно-знаковой информации,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установка искусственного освещения на пешеходных переходах,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установка и замена светофорных объектов</a:t>
                      </a: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6 833,5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5 862,1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92899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Участие муниципальных учреждений Северо-Енисейского района </a:t>
            </a:r>
          </a:p>
          <a:p>
            <a:pPr algn="ctr"/>
            <a:r>
              <a:rPr lang="ru-RU" sz="1600" dirty="0" smtClean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в национальных проектах (тыс. рублей)</a:t>
            </a:r>
            <a:endParaRPr lang="ru-RU" sz="1600" dirty="0">
              <a:solidFill>
                <a:srgbClr val="3B3B3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9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Северо-Енисейского района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год (тыс. рублей)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62000" y="2362200"/>
            <a:ext cx="1752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62000" y="5029200"/>
            <a:ext cx="1752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Дефицит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Профицит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62000" y="3733800"/>
            <a:ext cx="1752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0400" y="13716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0" y="13716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1400" y="1371600"/>
            <a:ext cx="1219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895600" y="2499062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3 413 425,0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7162800" y="25908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96,7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105400" y="25908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3 301 813,8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2895600" y="39624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3 492 933,4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5105400" y="39624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2 908 379,9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7162800" y="39624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83,3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2971800" y="51816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- 79 508,4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5181600" y="5181600"/>
            <a:ext cx="167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393 433,9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Рисунок 22" descr="0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372998"/>
            <a:ext cx="1638300" cy="7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256"/>
            <a:ext cx="7272808" cy="54867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1" y="1693100"/>
            <a:ext cx="9024765" cy="486077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86227"/>
            <a:ext cx="8884096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rabota\Мои документы\картинки к бюд\2016-17\щож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-1"/>
            <a:ext cx="1600200" cy="91440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71378"/>
              </p:ext>
            </p:extLst>
          </p:nvPr>
        </p:nvGraphicFramePr>
        <p:xfrm>
          <a:off x="38380" y="1078834"/>
          <a:ext cx="9070795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71"/>
                <a:gridCol w="2052826"/>
                <a:gridCol w="2267699"/>
                <a:gridCol w="2267699"/>
              </a:tblGrid>
              <a:tr h="2162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781 072,7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767 697,9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Блок-схема: память с посл. доступом 10"/>
          <p:cNvSpPr/>
          <p:nvPr/>
        </p:nvSpPr>
        <p:spPr>
          <a:xfrm>
            <a:off x="0" y="3573016"/>
            <a:ext cx="1043608" cy="92278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57 322,1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0" y="2348880"/>
            <a:ext cx="1187624" cy="792088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609 932,2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-38123" y="6266858"/>
            <a:ext cx="1225747" cy="501352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70 582,5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-19062" y="5594865"/>
            <a:ext cx="1187624" cy="57606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559,2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-14028" y="5040489"/>
            <a:ext cx="1201652" cy="45621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29 301,8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100940" y="2723208"/>
            <a:ext cx="8036022" cy="265000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жизнедеятельности образовательных учреждений </a:t>
            </a:r>
          </a:p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ремонты: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«Северо-Енисейская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школа № 1 имени Е.С. Белинского», ул. 40 лет Победы, 12 А, гп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Северо-Енисейский-13 664,0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«Северо-Енисейская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школа № 2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- 6 576,3тыс.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школьных мастерских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«Новокаламинская средняя школа № 6», ул. Дражников, 14, п. Новая Калами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-8 962,4 тыс. руб., здания МБ ДОУ «Северо-Енисейский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3», ул. Суворова, 8, гп Северо-Енисейский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-2 580,6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«Северо-Енисейский детский сад № 5», ул. 40 лет Победы, 10, гп Северо-Енисейский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2012,0 тыс.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«Брянковская средняя школа № 5», ул. Школьная, 42, п. Брянка в части замены 46-ти оконных деревянных блоков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1 622,5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и автоматической пожарной сигнализации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«Северо-Енисейский детский сад №1»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724,2 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автоматической пожарной сигнализации в здании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ДО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«Северо-Енисейский детско-юношеский центр»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-467,2 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автоматической пожарной сигнализации в здании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 ДОУ комбинированного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 «Северо-Енисейский детский сад № 4 «Жарки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- 269,1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автономной пожарной сигнализации в здании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«Вангашская средняя общеобразовательная школа №8», ул. Студенческая, 1, п.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Вангаш – 63,7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автономной пожарной сигнализации в здании спортивного зала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«Вангашская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8», ул. Студенческая, 1 А, п.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Вангаш – 38,6 тыс. 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текущие ремонты 14 учреждений на сумму 14 663,7 тыс.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комплектов технологического оборудования для пищеблоков МБДОУ №4, МБДОУ №5, МБОУ ССШ №1, МБОУ ССШ №2, МБОУ ТСШ №3, МБОУ БСШ №5 и МБОУ ВСШ №8 на сумму 406,1 тыс.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руб.;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окон и входных дверей в МБОУ НСШ №6 (18 дверей) и МБОУ ДО ДЮСШ – в бассейн (20 дверей) на сумму 969,6 тыс.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руб., 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текущие ремонты создание и обеспечение функционирования центров образования естественно-научной и технологической направленностей в помещений МБОУ ССШ №2, МБОУ ТСШ №3 и МБОУ НСШ №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6- 3 340,3 тыс. рублей;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ремонтов,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проверку достоверности определения сметной стоимости капитального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ремонта -  762,1 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272283" y="2050594"/>
            <a:ext cx="7746405" cy="10081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дошкольного, общего и дополнительного образования </a:t>
            </a: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542 ребенка обучались по основным общеобразовательным программам дошкольного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образования, 481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обучался по основным общеобразовательным программам начального общего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детей обучались по основным общеобразовательным программам начального общего образования (проходящие обучение по состоянию здоровья на дому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593 детей  обучались по основным общеобразовательным программам основного общего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детей обучались по основным общеобразовательным программам основного общего образования (проходящие обучение по состоянию здоровья на дому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детей обучались по основным общеобразовательным программам основного общего образования по очно-заочная форма обучения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dirty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300050" y="5013176"/>
            <a:ext cx="7718638" cy="72008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Питанием обеспечены 12671 учащийся. Обеспечены молоком 632 учащихся с 1 по 5 классы.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259632" y="5498936"/>
            <a:ext cx="7753419" cy="76792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одаренных детей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615 одаренных детей в олимпиадах и конкурсах различного уровня, обеспечение необходимым материально-техническим оборудованием.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1226287" y="6231192"/>
            <a:ext cx="7786763" cy="64536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Управления образования администрации Северо-Енисейского района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6021"/>
              </p:ext>
            </p:extLst>
          </p:nvPr>
        </p:nvGraphicFramePr>
        <p:xfrm>
          <a:off x="0" y="1207452"/>
          <a:ext cx="9144000" cy="577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  <a:gridCol w="609600"/>
                <a:gridCol w="685800"/>
              </a:tblGrid>
              <a:tr h="432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1485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 в общей численности обучающихся по программам общего образования,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231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оздоровленных детей школьного возраста,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5896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1,5 до 3 лет, которым предоставлена возможность получать услуги дошкольного образования, в общей численности детей в возрасте от 1,5 до 3 лет (с учетом групп кратковременного пребывания),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9203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6181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жителей района качеством предоставления муниципальных  услуг по отрасли образования,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ЕГЭ по русскому языку и математике, в общей численности выпускников общеобразовательных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муниципальной формы собственности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участвовавших в ЕГЭ по данным предметам,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набравших более 50 баллов по результатам ЕГЭ (в расчете на 1 предмет) в общей численности выпускников, сдавших ЕГЭ,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231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учреждений (с числом обучающихся более 50), в которых действуют управляющие советы,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8855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с ограниченными возможностями здоровья, обучающихся в общеобразовательных учреждениях, имеющих лицензию и аккредитованных по программам специальных (коррекционных) образовательных учреждений, от количества детей данной категории, обучающихся в общеобразовательных учреждениях,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8463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37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мероприятий, проводимых с целью обеспечения непрерывности профессионального мастерства педагогических работников, шт.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37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съездивших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загородные стационарные лагеря, санатории, дома отдыха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144072" cy="91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«Развитие образования»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rabota\Мои документы\картинки к бюд\2016-17\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32324"/>
              </p:ext>
            </p:extLst>
          </p:nvPr>
        </p:nvGraphicFramePr>
        <p:xfrm>
          <a:off x="179512" y="692696"/>
          <a:ext cx="8778117" cy="5795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297"/>
                <a:gridCol w="680012"/>
                <a:gridCol w="648072"/>
                <a:gridCol w="6624736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4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4 194,2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4 194,1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районе, всего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85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2 640,3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и обеспечению отдыха и оздоровления детей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 (в соответствии с Законом края от 19 апреля 2018 года № 5-1533  «О наделении органов местного самоуправления муниципальных районов и городских округов края государственными полномочиями по организации и обеспечению отдыха и оздоровления детей»),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29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803,4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70 % стоимости 42 путевок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100 % стоимости 3 путевок детям-сиротам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1 757,3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1 757,2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70 % стоимости набора продуктов питания для 354 детей, оплата  100 % стоимости набора продуктов питания для 186 детей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0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 финансовое обеспечение решения Северо-Енисейского районного Совета депутатов от 02.11.2020 № 21-3 «О дополнительном финансовом обеспечении переданных Красноярским краем отдельных государственных полномочий в сфере организации и обеспечения отдыха и оздоровления детей, финансовом обеспечении дополнительных мероприятий по обеспечению безопасности их жизни и здоровья в 2021 году»,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2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средней стоимости 42 путевок в краевые загородные лагеря, расположенные на территории Красноярского края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набора продуктов питания или готовых блюд и их транспортировки в лагеря с дневным пребыванием детей для 354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100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набора продуктов питания или готовых блюд и их транспортировки в лагеря с дневным пребыванием детей для 20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содержания 3,5 ставок педагогов дополнительного образования, исполняющих функции по сопровождению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20980" cy="3384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организации отдыха и оздоровления детей в 2021 году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2516" y="455128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noFill/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2289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6616807"/>
              </p:ext>
            </p:extLst>
          </p:nvPr>
        </p:nvGraphicFramePr>
        <p:xfrm>
          <a:off x="4249970" y="908720"/>
          <a:ext cx="46671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9698034"/>
              </p:ext>
            </p:extLst>
          </p:nvPr>
        </p:nvGraphicFramePr>
        <p:xfrm>
          <a:off x="229936" y="1556792"/>
          <a:ext cx="45365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/>
          <p:cNvSpPr/>
          <p:nvPr/>
        </p:nvSpPr>
        <p:spPr>
          <a:xfrm>
            <a:off x="1547664" y="3080202"/>
            <a:ext cx="1728191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100 % стоимости 7 путевок (средства бюджета района)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0</a:t>
            </a:r>
            <a:r>
              <a:rPr lang="ru-RU" sz="800" dirty="0" smtClean="0">
                <a:solidFill>
                  <a:schemeClr val="tx1"/>
                </a:solidFill>
              </a:rPr>
              <a:t>,0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* Путевки в краевые загородные оздоровительные лагеря, расположенные на территории Красноярского края для детей в возрасте от 7 до 18 лет, являющихся гражданами РФ, проживающих на территории Северо-Енисейского района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48680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* Набор продуктов питания или готовых блюд и их транспортировки в лагеря с дневным пребыванием детей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0066" y="4954752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* Содержание 3,5 ставок педагогов дополнительного образования, исполняющих функции по сопровождению детей за счет средств местного бюджета в сумме  226,4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270493"/>
            <a:ext cx="151216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Тыс. рублей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3\Documents\organizacija_letnego_otdykh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05872"/>
            <a:ext cx="146271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1600" y="6237312"/>
            <a:ext cx="3096344" cy="549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том числе</a:t>
            </a:r>
            <a:r>
              <a:rPr lang="ru-RU" sz="1200" dirty="0">
                <a:solidFill>
                  <a:schemeClr val="tx1"/>
                </a:solidFill>
              </a:rPr>
              <a:t> з</a:t>
            </a:r>
            <a:r>
              <a:rPr lang="ru-RU" sz="1200" dirty="0" smtClean="0">
                <a:solidFill>
                  <a:schemeClr val="tx1"/>
                </a:solidFill>
              </a:rPr>
              <a:t>а </a:t>
            </a:r>
            <a:r>
              <a:rPr lang="ru-RU" sz="1200" dirty="0">
                <a:solidFill>
                  <a:schemeClr val="tx1"/>
                </a:solidFill>
              </a:rPr>
              <a:t>счет средств 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краевого бюджета – 883,1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местного бюджета – 329,3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0259" y="4365104"/>
            <a:ext cx="394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 том числе за счет средств :</a:t>
            </a:r>
          </a:p>
          <a:p>
            <a:pPr algn="ctr"/>
            <a:r>
              <a:rPr lang="ru-RU" sz="1200" dirty="0"/>
              <a:t>краевого бюджета – </a:t>
            </a:r>
            <a:r>
              <a:rPr lang="ru-RU" sz="1200" dirty="0" smtClean="0"/>
              <a:t>1 757,3</a:t>
            </a:r>
            <a:endParaRPr lang="ru-RU" sz="1200" dirty="0"/>
          </a:p>
          <a:p>
            <a:pPr algn="ctr"/>
            <a:r>
              <a:rPr lang="ru-RU" sz="1200" dirty="0"/>
              <a:t>местного бюджета – </a:t>
            </a:r>
            <a:r>
              <a:rPr lang="ru-RU" sz="1200" dirty="0" smtClean="0"/>
              <a:t>998,1</a:t>
            </a:r>
            <a:endParaRPr lang="ru-RU" sz="1200" dirty="0"/>
          </a:p>
        </p:txBody>
      </p:sp>
      <p:pic>
        <p:nvPicPr>
          <p:cNvPr id="11" name="Picture 2" descr="C:\Users\User3\Documents\344da0fbf7ea9039a13fa403aada9e0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96191"/>
            <a:ext cx="2385160" cy="13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51" y="5496192"/>
            <a:ext cx="1788149" cy="13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76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10662"/>
              </p:ext>
            </p:extLst>
          </p:nvPr>
        </p:nvGraphicFramePr>
        <p:xfrm>
          <a:off x="35495" y="1241850"/>
          <a:ext cx="9108505" cy="73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/>
                <a:gridCol w="2835128"/>
                <a:gridCol w="1583613"/>
                <a:gridCol w="1403648"/>
              </a:tblGrid>
              <a:tr h="244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813 277,7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681 170,2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1628800"/>
            <a:ext cx="737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rivetsochi.ru/uploads/images/00/39/40/2011/07/16/3a5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" y="202671"/>
            <a:ext cx="118762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882" y="619529"/>
            <a:ext cx="793011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населения района качественными жилищно-коммунальными услугами в условиях развития рыночных отношений в отрасли и ограниченного роста оплаты жилищно-коммунальных услуг; формирование целостности и эффективной системы управления энергосбережением и повышением энергетической эффективности; обеспечение населения и организаций района топливом для нужд отопления и лесоматериалом для проведения ремонтно-строительных работ.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4625"/>
            <a:ext cx="7704856" cy="648071"/>
          </a:xfrm>
          <a:noFill/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Северо-Енисейского района «Реформирование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модернизация жилищно-коммунального хозяйства и повышение энергетической эффективности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23847"/>
              </p:ext>
            </p:extLst>
          </p:nvPr>
        </p:nvGraphicFramePr>
        <p:xfrm>
          <a:off x="179512" y="2026215"/>
          <a:ext cx="9143999" cy="4791863"/>
        </p:xfrm>
        <a:graphic>
          <a:graphicData uri="http://schemas.openxmlformats.org/drawingml/2006/table">
            <a:tbl>
              <a:tblPr firstRow="1" bandRow="1"/>
              <a:tblGrid>
                <a:gridCol w="720080"/>
                <a:gridCol w="8423919"/>
              </a:tblGrid>
              <a:tr h="38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128 462,7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«Модернизация,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9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28 743,2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расходного склада нефтепродуктов, п. Енашимо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539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ПСД линейного объекта жилищно-коммунального хозяйства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участка системы водоотведения, ул. Суворова, 4, гп Северо-Енисейский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502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организацией в границах района водоснабжения населения в части выполнения общестроительных работ по демонтажу емкости объемом 25 куб.м. и монтажу емкости 20 куб.м. в нежилом здании водозаборной скважины, расположенного по адресу: Красноярский край, Северо-Енисейский район, п. Тея, ул. Северная, зд. 1 «Г»,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9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Кадастровые работы по объекту незавершенного строительства тепловой сети от ТК-131 до ТПС №3, ул. Донского,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80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1 562,5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технологического оборудования для нужд коммунального хозяйства в населенных пунктах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9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14 917,7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тепловой сети от ТК-131 до ТПС №3, ул. Донского, гп Северо-Енисейский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8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15 923,8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многоквартирных домов индивидуальными тепловыми пунктами с разработкой проектной документации, регулировка и настройка сетей теплоснабжения п. Новая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Калами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Вангаш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п. Брянка для оптимизации режима распределения тепловой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9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62 750,2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техники и запасных частей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988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участка сети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тепловодоснабжения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ТК-106 А до ДОУ № 1 ул. Карла Маркса, 24,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Северо-Енисейский, приобретен стабилизатор напряжения для ДЭС п.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Вельмо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счет субсидии бюджетам муниципальных образований на финансирование расходов по капитальному ремонту, реконструкции находящихся в муниципальной собственности объектов коммунальной инфраструктуры, источников тепловой энергии и тепловых сетей, объектов электросетевого хозяйства и источников электрической энергии, а также на приобретение технологического оборудования, спецтехники для обеспечения функционирования систем теплоснабжения, электроснабжения, водоснабжения, водоотведения и очистки сточных вод -730,0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245,6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03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водогрейного котла в комплекте с горелкой и комплектующим оборудованием для котельной, п.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Вельмо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8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подготовке проектов капитальных ремонтов объектов муниципальной собственности Северо-Енисейского района, на проверку достоверности определения сметной стоимости капитального ремонта объектов муниципальной собственности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36892"/>
              </p:ext>
            </p:extLst>
          </p:nvPr>
        </p:nvGraphicFramePr>
        <p:xfrm>
          <a:off x="107503" y="476672"/>
          <a:ext cx="8928993" cy="5382692"/>
        </p:xfrm>
        <a:graphic>
          <a:graphicData uri="http://schemas.openxmlformats.org/drawingml/2006/table">
            <a:tbl>
              <a:tblPr firstRow="1" bandRow="1"/>
              <a:tblGrid>
                <a:gridCol w="737810"/>
                <a:gridCol w="8191183"/>
              </a:tblGrid>
              <a:tr h="17253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«Чистая вода Северо-Енисейского района»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4453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водозабора подземных вод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44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545 884,2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«Доступность коммунально-бытовых услуг для населения Северо-Енисейского района»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101 031,8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реализацию отдельных мер по обеспечению ограничения платы граждан за коммунальные услуги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6 834</a:t>
                      </a:r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9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обеспечением жителей района услугами бытового обслуживания в части возмещения части затрат в связи с оказанием бытовых услуг общих отделений бань  гп Северо-Енисейский , п. Тея, п. Вангаш, п. Новая Калами, п. Енашимо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6 170,0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гп Северо-Енисейский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8 415,2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 по организации в границах района теплоснабжения населения в части хранения нефти, находящейся в муниципальной собственности Северо-Енисейского района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8 095,1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доставки жидкого котельно-печного топлива от его места хранения в Северо-Енисейском районе до котельных Северо-Енисейского района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383 355,7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финансовое обеспечение затрат, связанных с организацией в границах района теплоснабжения населения в части затрат по приобретению (закупу) котельно-печного топлива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492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теплоснабжающим и энергосбытовым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котельно-печного топлива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«Энергосбережение и повышение энергетической эффективности в Северо-Енисейском районе»</a:t>
                      </a:r>
                      <a:endParaRPr lang="ru-RU" sz="9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 энергоснабжающих организаций, связанных с применением государственных регулируемых цен (тарифов) на электрическую энергию, вырабатываемую дизельными электростанциями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«Участие в организации деятельности по обращению с твердыми коммунальными отходами на территории Северо-Енисейского района»</a:t>
                      </a:r>
                      <a:endParaRPr lang="ru-RU" sz="9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вертикального </a:t>
                      </a:r>
                      <a:r>
                        <a:rPr lang="ru-RU" sz="9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пакетировочного</a:t>
                      </a:r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пресса для твердых коммунальных отходов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550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муниципальных образований на организацию (строительство) мест (площадок) накопления отходов потребления и приобретение контейнерного оборудования в рамках подпрограммы «Обращение с отходами» государственной программы Красноярского края «Охрана окружающей среды, воспроизводство природных ресурсов» (субсидия – 215,1; софинансирование – 3,4)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4042"/>
          </a:xfrm>
        </p:spPr>
        <p:txBody>
          <a:bodyPr>
            <a:normAutofit/>
          </a:bodyPr>
          <a:lstStyle/>
          <a:p>
            <a:pPr algn="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06065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46850"/>
              </p:ext>
            </p:extLst>
          </p:nvPr>
        </p:nvGraphicFramePr>
        <p:xfrm>
          <a:off x="0" y="1447798"/>
          <a:ext cx="9144000" cy="284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928"/>
                <a:gridCol w="1404156"/>
                <a:gridCol w="1529916"/>
              </a:tblGrid>
              <a:tr h="456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695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Объем котельно-печного топлива, необходимый для теплоснабжения района, тн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10 266,3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10 278,1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695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водоразборных колонок, обеспечивающих население неблагоустроенного сектора питьевой водой, ед.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2349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оличество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посещений муниципальных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бань, чел.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8651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бъем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топлива твердого (швырок всех групп пород), необходимый для теплоснабжения населения, проживающего в неблагоустроенном секторе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района, куб.м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094"/>
            <a:ext cx="7440488" cy="13026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pic>
        <p:nvPicPr>
          <p:cNvPr id="1026" name="Picture 2" descr="http://ptm.tomsk.ru/userfiles/kotelnoye_oborud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781"/>
            <a:ext cx="222555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2.imgsmail.ru/imgpreview?key=7b6fcf61cf967c62&amp;mb=imgdb_preview_18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51" y="4941168"/>
            <a:ext cx="242264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z.all.biz/img/kz/catalog/middle/3970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39" y="4941168"/>
            <a:ext cx="2286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2.imgsmail.ru/imgpreview?key=1dfce7fbdca77710&amp;mb=imgdb_preview_19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51" y="4941168"/>
            <a:ext cx="22098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rivetsochi.ru/uploads/images/00/39/40/2011/07/16/3a57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6802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Северо-Енисейского района от чрезвычайных ситуаций природного и техногенного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 и обеспечение профилактики правонарушений»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повышение эффективности защиты территории и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Северо-Енисейского района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49155"/>
              </p:ext>
            </p:extLst>
          </p:nvPr>
        </p:nvGraphicFramePr>
        <p:xfrm>
          <a:off x="-1" y="1571611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144889"/>
                <a:gridCol w="2032000"/>
                <a:gridCol w="2144889"/>
              </a:tblGrid>
              <a:tr h="4018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46 974,5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46 655,5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285992"/>
            <a:ext cx="482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направления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2021 году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56602"/>
              </p:ext>
            </p:extLst>
          </p:nvPr>
        </p:nvGraphicFramePr>
        <p:xfrm>
          <a:off x="0" y="2629028"/>
          <a:ext cx="9144000" cy="84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8143900"/>
              </a:tblGrid>
              <a:tr h="29591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43 841,4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печение предупреждения возникновения и развития чрезвычайных ситуаций природного и техногенного характера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72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2 318,1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первичных мер пожарной безопасности в населенных пунктах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72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правонарушений в районе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0" y="1000108"/>
            <a:ext cx="910850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20486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53619"/>
              </p:ext>
            </p:extLst>
          </p:nvPr>
        </p:nvGraphicFramePr>
        <p:xfrm>
          <a:off x="0" y="3532537"/>
          <a:ext cx="9036496" cy="1830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3065"/>
                <a:gridCol w="1012961"/>
                <a:gridCol w="1270470"/>
              </a:tblGrid>
              <a:tr h="24740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Предотвращение гибели людей при пожарах и ЧС природного и техногенного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характера, человек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числа пострадавших в районе при пожарах и ЧС природного и техногенного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характера, человек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района, оповещаемого с помощью электросирен С-40 и средствами громкоговорящей связи от числа населения района, 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Профилактическое обслуживание минерализованных защитных противопожарных полос, штук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обслуживаемых</a:t>
                      </a:r>
                      <a:r>
                        <a:rPr lang="ru-RU" sz="1000" baseline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 видеонаблюдения, установленных в общественных местах, единиц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 descr="\\KORNILOVA\Users\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53234"/>
            <a:ext cx="2520280" cy="1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ORNILOVA\Users\20130830-kotel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53233"/>
            <a:ext cx="2809962" cy="1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KORNILOVA\Users\5f2e55abbcd9ac15e3a29587dcfe98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2287141" cy="13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8208912" cy="5859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и сохранение благоприятных условий для устойчивого развития сферы культуры, создание единого культурного пространства и сохранения культурного наследия, развитие культурного и духовного потенциала населения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5850"/>
              </p:ext>
            </p:extLst>
          </p:nvPr>
        </p:nvGraphicFramePr>
        <p:xfrm>
          <a:off x="1" y="1219871"/>
          <a:ext cx="9071991" cy="74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97"/>
                <a:gridCol w="2127998"/>
                <a:gridCol w="2015998"/>
                <a:gridCol w="2127998"/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174 198,3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171 992,9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43042" y="2143117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1990126"/>
            <a:ext cx="495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92317"/>
              </p:ext>
            </p:extLst>
          </p:nvPr>
        </p:nvGraphicFramePr>
        <p:xfrm>
          <a:off x="38100" y="2322379"/>
          <a:ext cx="9144000" cy="477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62"/>
                <a:gridCol w="8332838"/>
              </a:tblGrid>
              <a:tr h="42672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60 943,5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Централизованная клубная система Северо-Енисейского района»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018">
                <a:tc>
                  <a:txBody>
                    <a:bodyPr/>
                    <a:lstStyle/>
                    <a:p>
                      <a:pPr algn="r"/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37 600,0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казенного учреждения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 обслуживания муниципальных учреждений Северо-Енисейского района» 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746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26 210,7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Централизованная библиотечная система Северо-Енисейского района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16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23 257,6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Отдела культуры администрации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016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807,8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дополнительного образования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«Северо-Енисейская детская школа искусств»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016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6 877,5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«Муниципальный музей»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2 421,5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СДК поселка Вангаш муниципального бюджетного учреждения «Централизованная клубная система Северо-Енисейского района» ул. Центральная, 21, п. Вангаш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монтаж сценического комплекса СДК п. Брянка, ул. Школьная, 42, п. Брянка за счет безвозмездных поступлений в бюджет Северо-Енисейского района от общества с ограниченной ответственностью горно-рудная компания «Амикан»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надворных туалетов (включая демонтаж старых туалетов) СДК, ул. Центральная,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21, п. Вангаш, ул. Юбилейная, 47, п. Новая Калами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обследованию здания муниципального бюджетного учреждения «Централизованная библиотечная система Северо-Енисейского района», ул. Ленина, 52, гп Северо-Енисейский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подготовке проектов капитальных ремонтов объектов –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150,0, расходы на проверку достоверности определения сметной стоимости – 168,0,  выполнение работ по изменению сметных расчетов -  70,0, расходы на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проверку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сметной стоимости – 99,8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-20126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программа «Развитие культуры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рублей)</a:t>
            </a:r>
            <a:b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4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27973"/>
              </p:ext>
            </p:extLst>
          </p:nvPr>
        </p:nvGraphicFramePr>
        <p:xfrm>
          <a:off x="0" y="285728"/>
          <a:ext cx="9144001" cy="491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1399303"/>
                <a:gridCol w="748149"/>
                <a:gridCol w="748149"/>
              </a:tblGrid>
              <a:tr h="3986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представленных (во всех формах) музейных предметов от общего количества предметов основного фонда музея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71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(индивидуальные посещения, экскурсионные посещения, мероприятия музея)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9 102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книговыдач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225 505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227 737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68 539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библиотек, подключенных к сети интернет в общем количестве библиотек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83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зарегистрированных пользователей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7 887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3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объема электронного каталога библиотек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поступлений новой литературы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3 760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книжного фонда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105 502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5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эксплуатационно-технического обслуживания объектов и помещений,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 так же содержание указанных объектов, помещений и прилегающей территории в надлежаще состоянии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22 646,3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22 646,3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концертов, концертных программ, выставок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иных зрелищных мероприятий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1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сроков предоставления отчетности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83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постановок народного театра «Самородок»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систематически обучающихся учащихся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3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сроков предоставления форм бюджетной отчетности по всем обслуживаемым учреждениям в вышестоящие организации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57192"/>
            <a:ext cx="3059832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09" y="5157192"/>
            <a:ext cx="2592288" cy="1700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3475809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Северо-Енисейского района за 2021 год (тыс. рублей)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494722"/>
              </p:ext>
            </p:extLst>
          </p:nvPr>
        </p:nvGraphicFramePr>
        <p:xfrm>
          <a:off x="179512" y="1988840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8244408" cy="7647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культуры, спорта и молодежной политики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78" y="764704"/>
            <a:ext cx="892899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22804"/>
              </p:ext>
            </p:extLst>
          </p:nvPr>
        </p:nvGraphicFramePr>
        <p:xfrm>
          <a:off x="112777" y="1484784"/>
          <a:ext cx="8928993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653"/>
                <a:gridCol w="2871770"/>
                <a:gridCol w="1440160"/>
                <a:gridCol w="1229410"/>
              </a:tblGrid>
              <a:tr h="279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объем расходов по программе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93 209,3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90 521,8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2778" y="1734209"/>
            <a:ext cx="3451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году: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4\Documents\Картинки\iнре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69168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4\Documents\Картинки\prev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83569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4\Documents\Картинки\трнн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248"/>
            <a:ext cx="223224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77475"/>
            <a:ext cx="1728192" cy="11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1248"/>
            <a:ext cx="1800200" cy="12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4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3346"/>
              </p:ext>
            </p:extLst>
          </p:nvPr>
        </p:nvGraphicFramePr>
        <p:xfrm>
          <a:off x="182876" y="2132855"/>
          <a:ext cx="8885030" cy="3472846"/>
        </p:xfrm>
        <a:graphic>
          <a:graphicData uri="http://schemas.openxmlformats.org/drawingml/2006/table">
            <a:tbl>
              <a:tblPr firstRow="1" bandRow="1"/>
              <a:tblGrid>
                <a:gridCol w="858822"/>
                <a:gridCol w="8026208"/>
              </a:tblGrid>
              <a:tr h="58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56 649,2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деятельности муниципального казенного учреждения «Спортивный комплекс Северо-Енисейского района «Нерика» -54 153,3, организации и проведения всероссийских, районных спортивных мероприятий, акций, участие в официальных физкультурных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спортивных мероприятиях Красноярского края – 2 495,9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19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18 812,2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Отдела физической культуры,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и молодежной политики администрации Северо-Енисейского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19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12 253,1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«Молодежный центр «АУРУМ» Северо-Енисейского района»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419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246,4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обработке периметра битумной мастикой и облицовка листовым железом хоккейной коробки , ул. Ленина, 9 А, гп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  <a:tr h="288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277,2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и доставка комплекта футбольных ворот для поселкового стадиона, ул. Фабричная, 1, гп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288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основания для монтажа спортивно-технологического оборудования для создания малой спортивной площадки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  <a:tr h="254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душевых и раздевалок в бассейне «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Аяхта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ул. Фабричная,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748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 с получением положительного заключения государственной экспертизы, проведением государственной экспертизы проектной документации и результатов инженерных изысканий и проведение государственной экспертизы достоверности определения сметной стоимости на реконструкцию крыши здания крытого плавательного бассейна по ул. Фабричная, 1Б,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50806"/>
              </p:ext>
            </p:extLst>
          </p:nvPr>
        </p:nvGraphicFramePr>
        <p:xfrm>
          <a:off x="35495" y="1556792"/>
          <a:ext cx="6696745" cy="51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93"/>
                <a:gridCol w="1055078"/>
                <a:gridCol w="1205074"/>
              </a:tblGrid>
              <a:tr h="4559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413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Северо-Енисейского района, систематически занимающегося физической культурой и спортом от общей численности населения района,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официальных физкультурных мероприятий и спортивных соревнований, проводимых на территории Северо-Енисейского района, согласно календарному плану физкультурно-спортивных мероприятий Северо-Енисейского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официальных физкультурных мероприятий и спортивных соревнований, проводимых Красноярского края, согласно календарному плану физкультурно-спортивных мероприятий Красноярского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края,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 и взрослого населения района систематически занимающегося физической культурой и спортом в спортивных клубах по месту жительства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молодежным центром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мероприятий /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участников,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/ 3600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/ 3600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2656"/>
            <a:ext cx="8143900" cy="8103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«Развитие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культуры, спорта и молодежной политики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4\Documents\Картинки\201213v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77" y="4804961"/>
            <a:ext cx="227079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78" y="2957736"/>
            <a:ext cx="2262884" cy="18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92" y="1268760"/>
            <a:ext cx="2257425" cy="17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3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58611"/>
              </p:ext>
            </p:extLst>
          </p:nvPr>
        </p:nvGraphicFramePr>
        <p:xfrm>
          <a:off x="107504" y="1916830"/>
          <a:ext cx="8812028" cy="439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745"/>
                <a:gridCol w="728283"/>
              </a:tblGrid>
              <a:tr h="34785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2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улично-дорожной сети, гп Северо-Енисейский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21 927,3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Тея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9 194,3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545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чно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-дорожной сети, п. Новая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Калами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Енашимо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1 944,4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545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Брянка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1 649,2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45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Вельмо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456">
                <a:tc>
                  <a:txBody>
                    <a:bodyPr/>
                    <a:lstStyle/>
                    <a:p>
                      <a:pPr lvl="0" rtl="0"/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Содержание муниципального имущества (водоотводные канавы, водопропускные трубы,</a:t>
                      </a:r>
                      <a:r>
                        <a:rPr lang="ru-RU" sz="1000" b="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замена и ремонт остановочных павильонов)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8 749,6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5767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содержание автомобильных дорог общего пользования местного значения за счет средств дорожного фонда в сумме 20 488,3 тыс. рублей 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субсидии в сумме 5 025,1 тыс.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25 513,4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 4-х единиц техники (погрузчика фронтального,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минипогрузчика, бульдозера, экскаватора колесного)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37 825,3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6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бюджетам муниципальных образований на капитальный ремонт и ремонт автомобильных дорог общего пользования местного значения за счет средств дорожного фонда в сумме 9 685,2 тыс. рублей 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субсидии в сумме 3 736,1 тыс. рублей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13 421,3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05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субсидии на возмещение фактически понесенных затрат, связанных с организацией в границах района теплоснабжения населения в части выполнения работ по строительству, эксплуатации линейных объектов (строительство и эксплуатация автозимника «27 км Автомобильной дороги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Епишино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Северо-Енисейский» до Юрубчено-Тохомского месторождения нефти» протяженностью 238,5 км, связанного с доставкой в район котельно-печного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топлива)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30 002,6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2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повышение безопасности дорожного движения: п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риобретение и установка дорожных знаков, вывесок с расписанием автобусного движения, замена барьерных ограждений, нанесение дорожной разметки, устройство выносных стоек с дорожными знаками,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устройство освещения дорог, стоянок, снос зеленых насаждений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ru-RU" sz="1000" b="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150,4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8866">
                <a:tc>
                  <a:txBody>
                    <a:bodyPr/>
                    <a:lstStyle/>
                    <a:p>
                      <a:pPr lvl="0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повышение безопасности дорожного движения: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установка недостающей дорожно-знаковой информации,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искусственного освещения на пешеходных переходах,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и замена светофорных объектов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511,6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457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Северо-Енисейского района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050982"/>
              </p:ext>
            </p:extLst>
          </p:nvPr>
        </p:nvGraphicFramePr>
        <p:xfrm>
          <a:off x="226203" y="1124744"/>
          <a:ext cx="856895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2952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9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185 805,6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176 329,1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9554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муниципальной программы-развитие современной и эффективной транспортной инфраструктуры; повышение комплексной  безопасности дорожного движения; повышение доступности транспортных услуг для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41453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108637"/>
              </p:ext>
            </p:extLst>
          </p:nvPr>
        </p:nvGraphicFramePr>
        <p:xfrm>
          <a:off x="207384" y="656893"/>
          <a:ext cx="8697227" cy="400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8863"/>
                <a:gridCol w="898364"/>
              </a:tblGrid>
              <a:tr h="3891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7938"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 бюджетам муниципальных образований на финансовое обеспечение расходных обязательств муниципальных образований Красноярского края, связанных с возмещением юридическим лицам (за исключением государственных и муниципальных учреждений) и индивидуальным предпринимателям, осуществляющим регулярные перевозки пассажиров автомобильным и городским наземным электрическим транспортом по муниципальным маршрутам, части фактически понесенных затрат на топливо и (или) электроэнергию на движение, проведение профилактических мероприятий и дезинфекции подвижного состава общественного транспорта в целях недопущения распространения новой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инфекции, вызванной 2019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nCoV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11,9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793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мероприятий, связанных с предотвращением влияния ухудшения экономической ситуации на развитие отраслей экономики, с профилактикой и устранением последствий распространения коронавирусной инфекции на территории Северо-Енисейского района в части возмещения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пользования в 2021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2 125,3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989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мероприятий, связанных с предотвращением влияния ухудшения экономической ситуации на развитие отраслей экономики, с профилактикой и устранением последствий распространения коронавирусной инфекции на территории Северо-Енисейского района в части возмещения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пользования от количества перевезенных пассажиров за 9 месяцев 2021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3 863,7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3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пользования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17 229,6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253" y="2455812"/>
            <a:ext cx="6248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5" y="2643182"/>
            <a:ext cx="5799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User4\Documents\Картинки\iдоро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2088232" cy="1375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4\Documents\Картинки\16215   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21187"/>
            <a:ext cx="2511832" cy="144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457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Северо-Енисейского района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» (тыс. рублей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) продолжение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83"/>
            <a:ext cx="9144000" cy="720080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муниципальной программы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Северо-Енисейского района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2021 год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25403"/>
              </p:ext>
            </p:extLst>
          </p:nvPr>
        </p:nvGraphicFramePr>
        <p:xfrm>
          <a:off x="0" y="764705"/>
          <a:ext cx="9144000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1072710"/>
                <a:gridCol w="1735602"/>
                <a:gridCol w="1907704"/>
              </a:tblGrid>
              <a:tr h="4978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955"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и их удельный вес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5,81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955">
                <a:tc vMerge="1">
                  <a:txBody>
                    <a:bodyPr/>
                    <a:lstStyle/>
                    <a:p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242">
                <a:tc>
                  <a:txBody>
                    <a:bodyPr/>
                    <a:lstStyle/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количества дорожно-транспортных происшествий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5">
                <a:tc>
                  <a:txBody>
                    <a:bodyPr/>
                    <a:lstStyle/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перевезенных пассажиров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303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муниципальных маршрутов (в одном направлении) в гп Северо-Енисейский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19 779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пригородных и междугородных маршрутов (в одном направлении) на территории Северо-Енисейского района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98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числа лиц, погибших в дорожно-транспортных происшествиях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98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риск (число лиц, погибших в дорожно-транспортных происшествиях, на 10 тысяч населения)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987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Тяжесть последствий дорожно-транспортных происшествий (число лиц, погибших в дорожно-транспортных происшествиях, на 100 пострадавших)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98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+mn-cs"/>
                        </a:rPr>
                        <a:t>Снижение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+mn-cs"/>
                        </a:rPr>
                        <a:t> количества дорожно-транспортных происшествий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C:\Users\User4\Documents\Картинки\iа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5264"/>
            <a:ext cx="305983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4\Documents\doro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5805264"/>
            <a:ext cx="276136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4\Document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87" y="5805264"/>
            <a:ext cx="3394813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128792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«Развитие местного самоуправления»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610600" cy="4572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914400"/>
            <a:ext cx="5791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Цель муниципальной программы - содействие повышению комфортности условий жизнедеятельности населения в Северо-Енисейском районе.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54553"/>
              </p:ext>
            </p:extLst>
          </p:nvPr>
        </p:nvGraphicFramePr>
        <p:xfrm>
          <a:off x="0" y="1524000"/>
          <a:ext cx="9144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26"/>
                <a:gridCol w="2064774"/>
                <a:gridCol w="2286000"/>
                <a:gridCol w="2286000"/>
              </a:tblGrid>
              <a:tr h="3821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4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21 474,1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14 774,5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057400" y="2514600"/>
            <a:ext cx="6781800" cy="554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Возмещены затраты по доставке в Северо-Енисейский район продуктов питания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51520" y="2508827"/>
            <a:ext cx="1447800" cy="5601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14 079,3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6584"/>
              </p:ext>
            </p:extLst>
          </p:nvPr>
        </p:nvGraphicFramePr>
        <p:xfrm>
          <a:off x="3017519" y="3698683"/>
          <a:ext cx="5821681" cy="2454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61"/>
                <a:gridCol w="727710"/>
                <a:gridCol w="727710"/>
              </a:tblGrid>
              <a:tr h="457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Завезено продуктов питания, тонн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скота и птицы на убой,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яиц, тыс.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картофеля,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овощей,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rabota\Мои документы\картинки\с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2454"/>
            <a:ext cx="2971800" cy="2590800"/>
          </a:xfrm>
          <a:prstGeom prst="rect">
            <a:avLst/>
          </a:prstGeom>
          <a:noFill/>
        </p:spPr>
      </p:pic>
      <p:pic>
        <p:nvPicPr>
          <p:cNvPr id="1027" name="Picture 3" descr="C:\Documents and Settings\rabota\Мои документы\картинки к бюд\сх.jpeg"/>
          <p:cNvPicPr>
            <a:picLocks noChangeAspect="1" noChangeArrowheads="1"/>
          </p:cNvPicPr>
          <p:nvPr/>
        </p:nvPicPr>
        <p:blipFill rotWithShape="1">
          <a:blip r:embed="rId3" cstate="print"/>
          <a:srcRect l="34157"/>
          <a:stretch/>
        </p:blipFill>
        <p:spPr bwMode="auto">
          <a:xfrm>
            <a:off x="7588665" y="0"/>
            <a:ext cx="1555334" cy="1447800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51520" y="3194627"/>
            <a:ext cx="144780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695,2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7400" y="3194627"/>
            <a:ext cx="6781800" cy="450397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Возмещение части затрат гражданам, ведущим подсобное хозяйство на территории Северо-Енисейского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719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15176" cy="1000108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обеспечения доступным и комфортным жильем граждан Северо-Енисейского района»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915400" cy="4267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990600"/>
            <a:ext cx="76962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повышение доступности жилья и улучшение жилищных условий граждан, проживающих на территории Северо-Енисейского района.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93866"/>
              </p:ext>
            </p:extLst>
          </p:nvPr>
        </p:nvGraphicFramePr>
        <p:xfrm>
          <a:off x="68308" y="2492896"/>
          <a:ext cx="9001000" cy="213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705600"/>
              </a:tblGrid>
              <a:tr h="33551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проектной документации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объекта коммунальной и транспортной инфраструктуры объекта микрорайон «Сосновый бор», гп Северо-Енисейский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778,0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60274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1 694,9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в области градостроительной деятельности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442,9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социальных выплат молодым семьям на приобретение (строительство) жилья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8769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80 052,9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среднеэтажного и малоэтажного строительства в Северо-Енисейском районе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34204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27 228,1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реализации муниципальной программы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19940"/>
              </p:ext>
            </p:extLst>
          </p:nvPr>
        </p:nvGraphicFramePr>
        <p:xfrm>
          <a:off x="2413741" y="4688552"/>
          <a:ext cx="6624735" cy="206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947"/>
                <a:gridCol w="582394"/>
                <a:gridCol w="5823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общей площади жилья, %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42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построенных среднеэтажных и малоэтажных жилых домов в населенных пунктах района, кв. м.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социальную выплату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0648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получивших свидетельства о выделении социальных выплат на приобретение или строительство жилья и реализовавших свое право, привлекших дополнительные денежные средства, к общему количеству молодых семей, получивших свидетельства и реализовавших свое право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жилых домов, расположенных на территории Северо-Енисейского района,  в которых выполнен капитальный ремонт общего имущества, объект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Нашивка 9"/>
          <p:cNvSpPr/>
          <p:nvPr/>
        </p:nvSpPr>
        <p:spPr>
          <a:xfrm>
            <a:off x="1952608" y="52149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rabota\Мои документы\картинки к бюд\i54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1905000" cy="2226878"/>
          </a:xfrm>
          <a:prstGeom prst="rect">
            <a:avLst/>
          </a:prstGeom>
          <a:noFill/>
        </p:spPr>
      </p:pic>
      <p:pic>
        <p:nvPicPr>
          <p:cNvPr id="1028" name="Picture 4" descr="C:\Documents and Settings\rabota\Мои документы\картинки к бюд\2016-17\32d4-1392822241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9906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94411"/>
              </p:ext>
            </p:extLst>
          </p:nvPr>
        </p:nvGraphicFramePr>
        <p:xfrm>
          <a:off x="0" y="1500174"/>
          <a:ext cx="9144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/>
                <a:gridCol w="2286016"/>
                <a:gridCol w="2143140"/>
                <a:gridCol w="2000232"/>
              </a:tblGrid>
              <a:tr h="3446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484 288,7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133 696,7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400" y="213568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306" y="1556793"/>
            <a:ext cx="5020462" cy="259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60 квартирный дом, ул. Карла Маркса,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52А, гп Северо-Енисейский – 35 438,2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квартирный дом, ул. Ленина,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62А, гп Северо-Енисейский – 17 549,0</a:t>
            </a:r>
          </a:p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16 квартирный дом, ул. Карла Маркса, 19А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– 19 228,7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проектной документации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коммунальной и транспортной инфраструктуры объекта микрорайон «Сосновый бор», гп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– 1 500,0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проектной документации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дома, ул. Ленина, 62А, гп Северо-Енисейский – 2 159,6</a:t>
            </a:r>
          </a:p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Подготовка проектной документации на 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дома,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ул. Карла Маркса, 19А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гп Северо-Енисейский – 2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267,5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проектной документации на 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дома,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ул. Карла Маркса, 52А, гп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Северо-Енисейский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3 359,7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16" y="331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района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837,3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715158" y="500090"/>
            <a:ext cx="3132348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45 090,0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259632" y="597772"/>
            <a:ext cx="2990783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81 502,7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142784" y="4951641"/>
            <a:ext cx="2667050" cy="45715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27 096,7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0" y="1407621"/>
            <a:ext cx="5145768" cy="259744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259599" y="1484784"/>
            <a:ext cx="3718530" cy="304018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2181" y="1628800"/>
            <a:ext cx="35745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водозабора подземных вод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587,6</a:t>
            </a:r>
          </a:p>
          <a:p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расходного склада нефтепродуктов, п.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Енашимо – 28 743,2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тепловой сети от ТК-131 до ТПС №3, ул. Донского,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14 917,7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линейного объекта жилищно-коммунального хозяйства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участка системы водоотведения, ул. Суворова, 4,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841,5</a:t>
            </a: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857365" y="5550934"/>
            <a:ext cx="3185784" cy="83039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6377" y="557810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кладбища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2, ул. Механическая,7, гп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27 096,7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917848" y="4221088"/>
            <a:ext cx="3310072" cy="100811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626,2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1 021,7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34442" y="5445934"/>
            <a:ext cx="5358000" cy="106480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4442" y="5572017"/>
            <a:ext cx="54807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надворного туалета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Юбилейная, 47, п. Новая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Калами – 313,1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надворного туалета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Центральная, 21, п.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 – 313,1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получением положительного заключения государственной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экспертизы на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реконструкцию крыши здания крытого плавательного бассейна по ул. Фабричная, 1Б,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1 021,7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0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36512" y="2265705"/>
            <a:ext cx="9067800" cy="4527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Северо-Енисейский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 квартирный дом, ул. Нагорная, 8, кв.1, на сумму 2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243,2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 квартирный дом ул. Автомобильная, 6, кв.2, на сумму 1 402,1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21 квартирный дом, ул. Карла Маркса, 25 на сумму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1 113,4</a:t>
            </a: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п. Тея</a:t>
            </a:r>
          </a:p>
          <a:p>
            <a:pPr>
              <a:buNone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квартирный дом,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ул. 60 лет ВЛКСМ, 8, кв. 2 на сумму 1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809,1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3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квартирный дом,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ул. Октябрьская, 40 на сумму 3 741,3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/>
                <a:ea typeface="Times New Roman"/>
              </a:rPr>
              <a:t>	2 </a:t>
            </a:r>
            <a:r>
              <a:rPr lang="ru-RU" sz="1100" dirty="0" smtClean="0">
                <a:latin typeface="Times New Roman"/>
                <a:ea typeface="Times New Roman"/>
              </a:rPr>
              <a:t>квартирный дом, </a:t>
            </a:r>
            <a:r>
              <a:rPr lang="ru-RU" sz="1100" dirty="0">
                <a:latin typeface="Times New Roman"/>
                <a:ea typeface="Times New Roman"/>
              </a:rPr>
              <a:t>ул. Школьная, 19 на сумму 3 070,9 </a:t>
            </a:r>
            <a:endParaRPr lang="ru-RU" sz="11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		п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 Новая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Калами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	4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квартирный дом,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ул. Дражников, 3, кв.1, 3, 4 на сумму 2 397,1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подготовке проектов капитальных ремонтов объектов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собственности Северо-Енисейского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 – 900,0</a:t>
            </a:r>
          </a:p>
          <a:p>
            <a:pPr marL="536575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капитального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ремонта объектов муниципальной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marL="5365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Северо-Енисейского района – 1 100,9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жилищного хозяйства Северо-Енисейского района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778,0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AutoShape 4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AutoShape 6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d3a6ffb9fa95acd07ae12a9b3648acf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066800"/>
            <a:ext cx="1905000" cy="1219200"/>
          </a:xfrm>
          <a:prstGeom prst="rect">
            <a:avLst/>
          </a:prstGeom>
        </p:spPr>
      </p:pic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066800"/>
            <a:ext cx="2133600" cy="1219200"/>
          </a:xfrm>
          <a:prstGeom prst="rect">
            <a:avLst/>
          </a:prstGeom>
        </p:spPr>
      </p:pic>
      <p:pic>
        <p:nvPicPr>
          <p:cNvPr id="11" name="Рисунок 10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066800"/>
            <a:ext cx="2133600" cy="1219200"/>
          </a:xfrm>
          <a:prstGeom prst="rect">
            <a:avLst/>
          </a:prstGeom>
        </p:spPr>
      </p:pic>
      <p:pic>
        <p:nvPicPr>
          <p:cNvPr id="12" name="Рисунок 11" descr="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66800"/>
            <a:ext cx="2971800" cy="1219200"/>
          </a:xfrm>
          <a:prstGeom prst="rect">
            <a:avLst/>
          </a:prstGeom>
        </p:spPr>
      </p:pic>
      <p:pic>
        <p:nvPicPr>
          <p:cNvPr id="13" name="Рисунок 12" descr="depositphotos_8730947-Workers-te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293096"/>
            <a:ext cx="3059832" cy="24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48008"/>
              </p:ext>
            </p:extLst>
          </p:nvPr>
        </p:nvGraphicFramePr>
        <p:xfrm>
          <a:off x="40502" y="3212976"/>
          <a:ext cx="8995994" cy="353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786"/>
                <a:gridCol w="936104"/>
                <a:gridCol w="936104"/>
              </a:tblGrid>
              <a:tr h="21602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035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обслуживание муниципального долга Северо-Енисейского района в объеме расходов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9376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Северо-Енисейского района к доходам бюджета района  за исключением безвозмездных поступлений, %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344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краткосрочных долговых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 в общем объеме муниципального долга района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935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задолженность по долговым обязательствам Северо-Енисейского района,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исполнения собственных доходов к плановым назначениям бюджета Северо-Енисейского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менее 90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бюджета района, формируемых в рамках муниципальных программ Северо-Енисейского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менее 88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на официальном сайте муниципального образования Северо-Енисейский район информационного ресурса «Бюджет для граждан», единиц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 в месяц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количества фактически проведенных проверочных мероприятий к количеству запланированных в соответствии с планом работы Финансового управления администрации Северо-Енисейского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просроченной кредиторской задолженности в расходах бюджета района,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исполнения расходных обязательств района (за исключением безвозмездных поступлений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менее 95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80,9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87" y="188640"/>
            <a:ext cx="8316416" cy="43204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(тыс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02" y="739910"/>
            <a:ext cx="7317579" cy="66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69926"/>
              </p:ext>
            </p:extLst>
          </p:nvPr>
        </p:nvGraphicFramePr>
        <p:xfrm>
          <a:off x="40502" y="1413043"/>
          <a:ext cx="9143998" cy="65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144888"/>
                <a:gridCol w="2032000"/>
                <a:gridCol w="2144888"/>
              </a:tblGrid>
              <a:tr h="3826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ия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2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239 485,0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239 454,3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12798"/>
              </p:ext>
            </p:extLst>
          </p:nvPr>
        </p:nvGraphicFramePr>
        <p:xfrm>
          <a:off x="40502" y="2365122"/>
          <a:ext cx="8995994" cy="78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78"/>
                <a:gridCol w="8137016"/>
              </a:tblGrid>
              <a:tr h="487814"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200 000,0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Иной межбюджетный трансферт из бюджета Северо-Енисейского района краевому бюджету на основании пункта 2. статьи 15.1 Закона Красноярского края от 10.07.2007 года № 2-317 «О межбюджетных отношениях в Красноярском крае» в соответствии с Соглашением, заключенным между Правительством Красноярского края и администрацией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5182"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39 454,3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и прочие мероприятия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C:\Documents and Settings\rabota\Мои документы\картинки к бюд\2016-17\жлт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"/>
            <a:ext cx="971600" cy="10715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2060848"/>
            <a:ext cx="4327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«Управление муниципальными финансами» (тыс. рублей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3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6"/>
          <p:cNvSpPr txBox="1">
            <a:spLocks noGrp="1" noChangeArrowheads="1"/>
          </p:cNvSpPr>
          <p:nvPr/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115888"/>
            <a:ext cx="8959850" cy="1103312"/>
          </a:xfrm>
        </p:spPr>
        <p:txBody>
          <a:bodyPr lIns="180000" tIns="0" rIns="0" bIns="0"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(тыс. рублей)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86968"/>
              </p:ext>
            </p:extLst>
          </p:nvPr>
        </p:nvGraphicFramePr>
        <p:xfrm>
          <a:off x="76200" y="1000107"/>
          <a:ext cx="9067799" cy="5857893"/>
        </p:xfrm>
        <a:graphic>
          <a:graphicData uri="http://schemas.openxmlformats.org/drawingml/2006/table">
            <a:tbl>
              <a:tblPr/>
              <a:tblGrid>
                <a:gridCol w="466417"/>
                <a:gridCol w="4134362"/>
                <a:gridCol w="1133291"/>
                <a:gridCol w="1133291"/>
                <a:gridCol w="1012815"/>
                <a:gridCol w="1187623"/>
              </a:tblGrid>
              <a:tr h="49644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7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3 226 980,2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3 413 425,0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3 301 813,8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09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(налоговые, неналоговые)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1 090 309,2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2 888 653,8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2 790 416,2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365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625 919,9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524 771,2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511397,6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2 113 355,4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3 492 933,4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2 908 379,9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644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за счет средств из краевого и федерального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628 750,6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501 723,3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488 349,7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за счет собственных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1 484 604,8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2 991 210,1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2 420 030,2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ДЕФИЦИТ (-) ПРОФИЦИТ (+)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1 113 624,8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- 79 508,4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98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ИСТОЧНИКИ,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-1 113 624,8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79 508,4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69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86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погашение кредитов от кредитных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-90 000,0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х</a:t>
                      </a:r>
                      <a:endParaRPr lang="ru-RU" sz="1200" i="1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погашение бюджетных кредитов от 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-300 000,0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4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изменение остатков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-723 624,8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79 508,4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Иные 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22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4"/>
            <a:ext cx="9036496" cy="5760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«Содействие развитию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гражданского общества»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92947"/>
            <a:ext cx="702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создание условий для дальнейшего развития гражданского общества, повышения социальной активности населения, повышения прозрачности деятельности органов законодательной и исполнительной власти в Северо-Енисейском районе.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92696"/>
            <a:ext cx="8821644" cy="639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09617"/>
              </p:ext>
            </p:extLst>
          </p:nvPr>
        </p:nvGraphicFramePr>
        <p:xfrm>
          <a:off x="0" y="1339278"/>
          <a:ext cx="9144002" cy="73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144889"/>
                <a:gridCol w="2032002"/>
                <a:gridCol w="2144889"/>
              </a:tblGrid>
              <a:tr h="3685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16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29 753,3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29 724,8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2113111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года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67090"/>
              </p:ext>
            </p:extLst>
          </p:nvPr>
        </p:nvGraphicFramePr>
        <p:xfrm>
          <a:off x="-5922" y="3501009"/>
          <a:ext cx="6882179" cy="232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818"/>
                <a:gridCol w="970564"/>
                <a:gridCol w="1058797"/>
              </a:tblGrid>
              <a:tr h="2776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9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газеты «Северо-Енисейский ВЕСТНИК» с социально-значимыми материалами,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экземпляров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7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социально-значимых материалов в программах «СЕМИС» - ТВ,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0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социально-значимых материалов, размещенных на сайте газеты «Северо-Енисейский ВЕСТНИК»,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3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 значимой информации в газете и ее приложениях,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страниц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1 734 954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1 734 954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3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производства и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выпусков телевизионных программ с социально значимой информацией, 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часов 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13614"/>
              </p:ext>
            </p:extLst>
          </p:nvPr>
        </p:nvGraphicFramePr>
        <p:xfrm>
          <a:off x="142844" y="2456643"/>
          <a:ext cx="8568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93"/>
                <a:gridCol w="7441458"/>
              </a:tblGrid>
              <a:tr h="484310">
                <a:tc>
                  <a:txBody>
                    <a:bodyPr/>
                    <a:lstStyle/>
                    <a:p>
                      <a:pPr algn="ctr" fontAlgn="t"/>
                      <a:endParaRPr lang="ru-RU" sz="1200" b="1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29 724,8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3632">
            <a:off x="7112174" y="4889086"/>
            <a:ext cx="217355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bota\Мои документы\картинки к бюд\л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122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012" y="-243408"/>
            <a:ext cx="7429520" cy="1000109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имуществом» (тыс. рублей)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6" y="1916832"/>
            <a:ext cx="3849194" cy="36004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3012" y="689834"/>
            <a:ext cx="7753364" cy="53578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80520"/>
              </p:ext>
            </p:extLst>
          </p:nvPr>
        </p:nvGraphicFramePr>
        <p:xfrm>
          <a:off x="-32870" y="1236759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26"/>
                <a:gridCol w="2457684"/>
                <a:gridCol w="1728192"/>
                <a:gridCol w="2450898"/>
              </a:tblGrid>
              <a:tr h="3200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137 955,5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134 774,9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37607"/>
              </p:ext>
            </p:extLst>
          </p:nvPr>
        </p:nvGraphicFramePr>
        <p:xfrm>
          <a:off x="107504" y="2276872"/>
          <a:ext cx="8928992" cy="441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8208912"/>
              </a:tblGrid>
              <a:tr h="281373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Северо-Енисейского района для уплаты обязательных взносов на капитальный ремонт общего имущества многоквартирных домов в муниципальной собственности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61 783,5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владением, пользованием и распоряжением имуществом, находящимся в муниципальной собственности в части осуществления уставной деятельности юридических лиц в сфере жилищно-коммунального хозяйства в 2021 году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808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технической и кадастровой документации на объекты недвижимости муниципальной собственности (жилищный фонд, нежилые помещения, здания, строения, сооружения, объекты внешнего благоустройства, объекты инженерной инфраструктуры) бесхозяйные объекты и объекты принимаемые в муниципальную собственность,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пределение рыночной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объектов муниципальной собственности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204,5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в области земельных отношений и природопользования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707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3 646,2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расходов управляющей организации по содержанию и текущему ремонту общего имущества многоквартирных домов, отоплению, в которых расположены пустующие жилые муниципальные помещения, приобретение и установка индивидуальных (квартирных) приборов учета горячей и холодной воды, электросчетчиков для обеспечения жилых помещений муниципального жилого фонда,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оверка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индивидуальных (квартирных) приборов учета горячей и холодной воды, установленных в жилых помещениях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11 442,7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производством (реализацией) товаров, выполнением работ, оказанием услуг, связанных с созданием условий по обеспечению жителей района услугами торговли в части осуществления уставной деятельности юридических лиц в сфере торговли, реализующих отдельные виды социально значимых продовольственных товаров первой необходимости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8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1 145,5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владением, пользованием имуществом, находящимся в муниципальной собственности района в части осуществления уставной деятельности юридических лиц в сфере эксплуатации и содержания муниципального жилищного фонда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3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6 495,1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монтаж модульного нежилого здания для бытового обслуживания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 п.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Енашимо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приобретение  и установка хоккейной коробки п. Брянка, расходы на подготовку проектов и проверку достоверности сметной стоимости капитальных ремонтов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30 044,5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муниципального имущества (пожарной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автоцистерны, автомобиля УАЗ Патриот, грузопассажирского автомобиля, запасных частей и расходных материалов для лесозаготовительной техники, хлебопекарного оборудования и комплектующих для выпечки хлеба и кондитерских изделий, витрин и морозильных ларей, программного обеспечения для организации системы электронного документооборота, товаров для ПЦР-диагностики, анализатора биохимического полуавтоматического, мобильного операционного стола с принадлежностями, мебели, бытовой техники, бактерицидных облучателей для укомплектования ПЦР лаборатории)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12 558,0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деятельности Комитета по управлению муниципальным имуществом администрации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58082" cy="11429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«Управление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имуществом»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704335"/>
              </p:ext>
            </p:extLst>
          </p:nvPr>
        </p:nvGraphicFramePr>
        <p:xfrm>
          <a:off x="0" y="1122899"/>
          <a:ext cx="9144002" cy="276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2"/>
                <a:gridCol w="648072"/>
                <a:gridCol w="1584176"/>
                <a:gridCol w="971602"/>
              </a:tblGrid>
              <a:tr h="4338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182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технических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кадастровых паспортов на объекты недвижимого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5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полученных результатов оценки объектов муниципальной собственности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доходной части бюджета Северо-Енисейского района за счет повышения эффективности использования муниципального имущества, земельных участков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капитально отремонтированных объектов административно-социальной сферы района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оборудования для технического оснащения муниципальных объектов административно-социальной сферы Северо-Енисейского района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 descr="C:\Users\User4\Documents\Картинки\д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19" y="0"/>
            <a:ext cx="1815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rabota\Мои документы\картинки к бюд\ваи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2895600" cy="2209800"/>
          </a:xfrm>
          <a:prstGeom prst="rect">
            <a:avLst/>
          </a:prstGeom>
          <a:noFill/>
        </p:spPr>
      </p:pic>
      <p:pic>
        <p:nvPicPr>
          <p:cNvPr id="1027" name="Picture 3" descr="C:\Documents and Settings\rabota\Мои документы\картинки к бюд\и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1" y="4648199"/>
            <a:ext cx="3352800" cy="2209801"/>
          </a:xfrm>
          <a:prstGeom prst="rect">
            <a:avLst/>
          </a:prstGeom>
          <a:noFill/>
        </p:spPr>
      </p:pic>
      <p:pic>
        <p:nvPicPr>
          <p:cNvPr id="1028" name="Picture 4" descr="C:\Documents and Settings\rabota\Мои документы\картинки к бюд\лп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48200"/>
            <a:ext cx="2895599" cy="2209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6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8381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«Благоустройство территории»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096" y="836712"/>
            <a:ext cx="8534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максимально благоприятных, комфортных и безопасных условий для проживания и отдыха жителей Северо-Енисейского района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78438"/>
              </p:ext>
            </p:extLst>
          </p:nvPr>
        </p:nvGraphicFramePr>
        <p:xfrm>
          <a:off x="0" y="1355264"/>
          <a:ext cx="9144000" cy="7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40"/>
                <a:gridCol w="1512168"/>
                <a:gridCol w="1440160"/>
                <a:gridCol w="1259632"/>
              </a:tblGrid>
              <a:tr h="431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8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177 150,5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125 083,1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3648" y="2003601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2021году: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43395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51110"/>
              </p:ext>
            </p:extLst>
          </p:nvPr>
        </p:nvGraphicFramePr>
        <p:xfrm>
          <a:off x="179512" y="2372933"/>
          <a:ext cx="8856984" cy="3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992"/>
                <a:gridCol w="7958992"/>
              </a:tblGrid>
              <a:tr h="290256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27 096,7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объекта Кладбище № 2, ул. Механическая,7,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26 226,1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 благоустройству и озеленению населенных пунктов района (содержание кладбищ, снос аварийных домов, содержание скверов, парков, ремонт тротуаров, бетонных и деревянных лестниц, устройство и демонтаж зимних городков, установка баннеров, аншлагов, покос травы, ликвидация свалок и др.) 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809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благоустройства территории района в части освещения улиц населенных пунктов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в морг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71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обращению с животными без владельцев на территории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на реализацию проектов развития территориальных общественных самоуправлений на территории Северо-Енисейского района и инициативных проектов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граждан  (12 проектов)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424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55 338,3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ул. Ленина и ул. Фабричная в гп Северо-Енисейский «Северная параллель»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по благоустройству территорий сельских населенных пунктов и городских поселений с численностью населения не более 10000 человек, инициированных гражданами соответствующего населенного пункта, поселения, в рамках подпрограммы «Поддержка муниципальных проектов по благоустройству территорий и повышению активности населения в решении вопросов местного значения» государственной программы Красноярского края «Содействие развитию местного самоуправления»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инициативного проекта граждан «Семья» по благоустройству участка, расположенного в парке «Радуга» гп Северо-Енисейский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47809"/>
              </p:ext>
            </p:extLst>
          </p:nvPr>
        </p:nvGraphicFramePr>
        <p:xfrm>
          <a:off x="0" y="1340769"/>
          <a:ext cx="9144000" cy="428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4208"/>
                <a:gridCol w="1296144"/>
                <a:gridCol w="1403648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12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снесенных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аварийных домов и нежилых зданий в населенных пунктах района,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84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снесенного аварийного жилья и нежилых зданий в населенных пунктах района, кв.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1 175,4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4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уложенной брусчатки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Северо-Енисейский,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проектов по благоустройству территории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ТОС,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54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для уличного освещения,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на которых рассчитаны проекты благоустройства, финансируемых за счет средств присужденных грантов  после их реализации, от общего количества граждан, проживающих в населенных пунктах на территории которых реализуются указанные проекты благоустройства, чел/%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477/100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477/100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которых планируется привлечь в рамках реализации проектов благоустройства,  финансируемых за счет средств присужденных грантов  после их реализации, от общего количества граждан, проживающих в населенных пунктах на территории которых реализуются указанные проекты благоустройства, чел/%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49/10,3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49/10,3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признанных в установленном порядке безработными, которых планируется трудоустроить на общественные работы в рамках реализации проектов благоустройства, финансируемых за счет средств присужденных грантов,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331640" y="0"/>
            <a:ext cx="7812360" cy="1412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по муниципальной программе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«Благоустройство территории»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маф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35588"/>
            <a:ext cx="2285984" cy="922412"/>
          </a:xfrm>
          <a:prstGeom prst="rect">
            <a:avLst/>
          </a:prstGeom>
        </p:spPr>
      </p:pic>
      <p:pic>
        <p:nvPicPr>
          <p:cNvPr id="25" name="Рисунок 24" descr="отдл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5935588"/>
            <a:ext cx="2090738" cy="922412"/>
          </a:xfrm>
          <a:prstGeom prst="rect">
            <a:avLst/>
          </a:prstGeom>
        </p:spPr>
      </p:pic>
      <p:pic>
        <p:nvPicPr>
          <p:cNvPr id="26" name="Рисунок 25" descr="освещ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935588"/>
            <a:ext cx="2214577" cy="922412"/>
          </a:xfrm>
          <a:prstGeom prst="rect">
            <a:avLst/>
          </a:prstGeom>
        </p:spPr>
      </p:pic>
      <p:pic>
        <p:nvPicPr>
          <p:cNvPr id="27" name="Рисунок 26" descr="сно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5932187"/>
            <a:ext cx="2571736" cy="9224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79711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 развития территориальных общественных самоуправлений на территории Северо-Енисейского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(тыс. рублей)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6297" y="1198242"/>
            <a:ext cx="3519229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Северо-Енисейского района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63029" y="1124744"/>
            <a:ext cx="331236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собственников жилых помещений (средства граждан)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5" y="2276873"/>
            <a:ext cx="1555124" cy="8640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994,3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проектов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3956439"/>
            <a:ext cx="2088232" cy="271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проекта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212,6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14,9,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Родная улица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97,8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88,0,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9,8)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 дворик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98,3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88,4,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9,8)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960" y="3550566"/>
            <a:ext cx="2561784" cy="31187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Северо-Енисейский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проектов на сумму 604,8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улица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87,3  (средства бюджета 77,3, средства граждан 10,0)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уютный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дворик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79,4 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7,9)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дворик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93,1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83,8,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9,3)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85,2 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76,7,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8,5)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Улица моя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134,9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132,0,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2,8)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Светлый двор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36,1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32,5,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3,6)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88,9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80,0,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8,9)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79584" y="4581128"/>
            <a:ext cx="1949824" cy="1979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Вельмо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проект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планировке территории общего пользования 106,6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95,9,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10,7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123728" y="2983540"/>
            <a:ext cx="1521090" cy="559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09115" y="2956664"/>
            <a:ext cx="2503245" cy="1552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067944" y="3150911"/>
            <a:ext cx="70470" cy="760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33781" y="2207844"/>
            <a:ext cx="511037" cy="285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364088" y="2207845"/>
            <a:ext cx="608969" cy="285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197488" y="4585498"/>
            <a:ext cx="1733800" cy="1975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Брянка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проект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комфорта 70,3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(средства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59,0,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11,3)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60031" y="3170782"/>
            <a:ext cx="936105" cy="133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фото\1630371369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5234"/>
            <a:ext cx="2088233" cy="19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1630371369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0" y="2350370"/>
            <a:ext cx="1395146" cy="11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70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4" y="1196752"/>
            <a:ext cx="8856984" cy="5256584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реализованы 12 проектов ТОС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благоустройству на общую сумму 994,3 тыс. рублей,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 них: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«Моя улица» ТОС «Верхний хуторок», гп Северо-Енисейский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ограждения детской игровой площадки, диванов и урн на общую сумму 87,3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«Наш уютный дворик» ТОС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Сорокпяточка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», гп Северо-Енисейский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диваны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урны, приобретена крытая песочница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детскую игровую площадку на общую сумму 79,4 тыс. рублей;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«Наш дворик» ТОС «Бархатцы», гп Северо-Енисейский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установлены диваны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урны, уголок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отдыха с навесом на детской игровой площадке на общую сумму 93,1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чистая улица ТОС «Октябрьский», гп Северо-Енисейский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передвижные мусорные контейнера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общую сумму 85,2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«Улица моя» ТОС «Северное сияние», гп Северо-Енисейский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расчищена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углублена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водоотводной канавы на общую сумму 134,8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«Светлый двор» ТОС «Радуга», гп Северо-Енисейский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устройство дополнительного освещения придомовой территории дома № 21 по ул. Ленина на общую сумму 36,1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«Зеленый двор» ТОС «Кедр», гп Северо-Енисейский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ограждения для палисадника на общую сумму 88,9 тыс. рублей;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«Лесной уголок» ТОС «Радужный», п. Тея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установлены элементы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благоустройства: рекламного стенда, садовых фигур «Бабка» и «Гусь», садового декоративного ограждения на общую сумму 16,5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«Родная улица» ТОС «Октябрьский», п. Тея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доставлены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29 урн на общую сумму 97,8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«Любимый дворик» ТОС «Тарасовский», п. Тея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произведены строительные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работы по благоустройству детской площадки на общую сумму 98,3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«Территория комфорта» ТОС «Лесной», п. Брянка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выполнено благоустройство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территории с приобретением, доставкой и установкой МАФ на общую сумму 70,3 тыс. рублей;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Проект «Проект по планировке территории общего пользования по ул. Лесная ТОС «Правобережный», п. Вельмо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выполнены работы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разборке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части тесовых сараев, планировки площадей бульдозерами на общую сумму 106,6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проектов развития территориальных общественных самоуправлений на территории Северо-Енисейского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в 2021 году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15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12896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инициативного проекта граждан «Семья» по благоустройству участка, расположенного в парке «Радуга» (тыс. рублей)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2265" y="980728"/>
            <a:ext cx="3269615" cy="161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Северо-Енисейского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410,8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56636" y="980728"/>
            <a:ext cx="3312368" cy="1858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Инициативные платежи, поступившие в бюджет Северо-Енисейского района от граждан, участвующих в реализации инициативного проекта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58,4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2235490"/>
            <a:ext cx="1555124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469,2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проект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85004" y="4647097"/>
            <a:ext cx="496855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Северо-Енисейский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верхней террасе ландшафтного парка «Радуга» композиции из четырех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топиарных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фигур оленей, а именно: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Стоящие с поднятой головой два самца оленя (с рогами);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Стоящий со склоненной головой самец оленя (с рогами);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Стоящая со склоненной головой самка оленя (без рогов).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133781" y="2382348"/>
            <a:ext cx="511037" cy="336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290082" y="2472067"/>
            <a:ext cx="533108" cy="24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1" idx="2"/>
          </p:cNvCxnSpPr>
          <p:nvPr/>
        </p:nvCxnSpPr>
        <p:spPr>
          <a:xfrm>
            <a:off x="4485466" y="3099585"/>
            <a:ext cx="950630" cy="1481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" y="3501008"/>
            <a:ext cx="403765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671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140" y="20767"/>
            <a:ext cx="8512896" cy="108012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благоустройству территорий сельских населенных пунктов и городских поселений с численностью населения не более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инициированных гражданами соответствующего населенного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 в 2021 году (тыс. рублей)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28219"/>
            <a:ext cx="244827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субсидии из   краевого бюджета, (КБ)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1 148,0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0192" y="1246702"/>
            <a:ext cx="2327732" cy="187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за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прочих безвозмездных поступлений в бюджеты муниципальных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районов, (БП)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2355" y="2944028"/>
            <a:ext cx="1555124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1 356,2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проекта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99986" y="1052736"/>
            <a:ext cx="2391204" cy="1470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Северо-Енисейского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района, (МБ)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198,2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433" y="4087040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проект на сумму 679,5 </a:t>
            </a: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«Уличные тренажеры – шаг к здоровью»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благоустройству территории детской игровой площадки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ул. Студенческая, з/у 10Б </a:t>
            </a:r>
          </a:p>
          <a:p>
            <a:pPr algn="ctr"/>
            <a:r>
              <a:rPr lang="ru-RU" sz="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КБ – 479,0</a:t>
            </a:r>
          </a:p>
          <a:p>
            <a:pPr algn="ctr"/>
            <a:r>
              <a:rPr lang="ru-RU" sz="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 – 195,5</a:t>
            </a:r>
          </a:p>
          <a:p>
            <a:pPr algn="ctr"/>
            <a:r>
              <a:rPr lang="ru-RU" sz="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БП – 5,0</a:t>
            </a:r>
            <a:endParaRPr lang="ru-RU" sz="9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4954" y="4110899"/>
            <a:ext cx="27930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Вельмо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проектов на сумму 676,7 </a:t>
            </a: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«Вечная память»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благоустройству территории памятного знака в честь павших в годы Великой Отечественной войны по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ул.Центральная25/1</a:t>
            </a:r>
          </a:p>
          <a:p>
            <a:pPr algn="ctr"/>
            <a:r>
              <a:rPr lang="ru-RU" sz="9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КБ – </a:t>
            </a:r>
            <a:r>
              <a:rPr lang="ru-RU" sz="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669,0</a:t>
            </a:r>
            <a:endParaRPr lang="ru-RU" sz="9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sz="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ru-RU" sz="9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БП – 5,0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924944"/>
            <a:ext cx="864096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1" idx="0"/>
          </p:cNvCxnSpPr>
          <p:nvPr/>
        </p:nvCxnSpPr>
        <p:spPr>
          <a:xfrm>
            <a:off x="4529917" y="25839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104" y="2924944"/>
            <a:ext cx="108012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83768" y="370719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13558" y="3707190"/>
            <a:ext cx="1202658" cy="37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61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8942" y="116632"/>
            <a:ext cx="8315058" cy="79208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«Развитие социальных отношений, рост благополучия и защищенности граждан в Северо-Енисейском районе» (тыс. рублей)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964488" cy="40324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году, тыс. рублей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1 515,6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ежемесячных денежных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 700 гражданам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400,0 -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и социальной помощи для отдельных категорий граждан - семьям с новорожденными детьми в виде единовременной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40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123,0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беременным женщинам в виде ежемесячной денежной выплаты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980,0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обучающихся в образовательных организациях высшего образования и профессиональных образовательных организациях Красноярского края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33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418,1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граждан, находящихся в трудной жизненной ситуации в виде единовременной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44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143,8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20 гражданам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1 152,0 -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единовременной денежной выплаты 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овощей 960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285,0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Дополнительные меры социальной поддержки для отдельных категорий граждан к праздничным дням и памятным датам в виде единовременной денежной выплаты 265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527,7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расходов по оплате жилья и коммунальных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 8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600,8 -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приобретенной путевки на санаторно-курортное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2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42,2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проезда к месту санаторно-курортного лечения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обратно 2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16,8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- вдовам (вдовцам) лиц, удостоенных звания «Почетный гражданин Северо-Енисейского района» в виде компенсации расходов по оплате жилья и коммунальных услуг-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доставку и пересылку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 социальной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1 гражданину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258,9-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для отдельных категорий граждан, награжденных знаком отличия Северо-Енисейского района «Ветеран золотодобычи 25 лет»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146 гражданам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84,8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награжденных знаком отличия Северо-Енисейского района «Ветеран золотодобычи 20 лет»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71 гражданину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2 569,4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на основании решения Северо-Енисейского районного Совета депутатов от 14 июня 2011 № 303-20 «Об утверждении Положения о порядке выплаты пенсии за выслугу лет лицам, замещавшим должности муниципальной службы в органах местного самоуправления Северо-Енисейского района Красноярского края»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36 гражданам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1 188,4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Финансовое обеспечение решения РСД от 14.12.2020 № 45-5 «Об обеспечении новогодними подарками детей от Главы района» 2 115 детей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3 753,1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созданию и обеспечению деятельности комиссии по делам несовершеннолетних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1 280,2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Исполнение государственных полномочий по опеке и попечительству в отношении совершеннолетних граждан, а также в сфере патронажа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7 342,0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обеспечение деятельности отдела по делам семьи, детства и социальной поддержки граждан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315,0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выплата 63 выпускникам школ в размере 5 000,0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607" y="688254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исполнение переданных полномочий по созданию и обеспечению деятельности комиссии по делам несовершеннолетних и защите их прав,  по опеке и попечительству в отношении совершеннолетних граждан, а так же в сфере патронажа, повышение качества жизни и степени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защищенности отдельных категорий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 путем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предоставления дополнительных мер социальной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поддержки для отдельных категорий граждан, реализация прав муниципальных служащих и лиц, замещавших муниципальные должности на постоянной основе на пенсионное обеспечение  за выслугу лет.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88254"/>
            <a:ext cx="8964488" cy="101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28243"/>
              </p:ext>
            </p:extLst>
          </p:nvPr>
        </p:nvGraphicFramePr>
        <p:xfrm>
          <a:off x="147462" y="1484784"/>
          <a:ext cx="90285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601"/>
                <a:gridCol w="2117817"/>
                <a:gridCol w="2006353"/>
                <a:gridCol w="2117817"/>
              </a:tblGrid>
              <a:tr h="5531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2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23 282,3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23 049,9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20095" y="2996952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\\KORNILOVA\Users\585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16499"/>
          <a:stretch/>
        </p:blipFill>
        <p:spPr bwMode="auto">
          <a:xfrm>
            <a:off x="0" y="29912"/>
            <a:ext cx="828942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7780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источников внутреннего финансирования дефицита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0185612"/>
              </p:ext>
            </p:extLst>
          </p:nvPr>
        </p:nvGraphicFramePr>
        <p:xfrm>
          <a:off x="69404" y="980728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757" y="44334"/>
            <a:ext cx="5991693" cy="152421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результативности государственной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социальных отношений, рост благополучия и защищенности граждан в Северо-Енисейском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\\KORNILOVA\Users\585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6659"/>
          <a:stretch/>
        </p:blipFill>
        <p:spPr bwMode="auto">
          <a:xfrm>
            <a:off x="0" y="11755"/>
            <a:ext cx="1332757" cy="14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13262"/>
              </p:ext>
            </p:extLst>
          </p:nvPr>
        </p:nvGraphicFramePr>
        <p:xfrm>
          <a:off x="32101" y="1700807"/>
          <a:ext cx="9087771" cy="239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579"/>
                <a:gridCol w="936104"/>
                <a:gridCol w="792088"/>
              </a:tblGrid>
              <a:tr h="3493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Доля несовершеннолетних и семей, состоящих на учете в органах и учреждениях системы профилактики правонарушений и преступлений несовершеннолетних (СОП, УПК), охваченных комплексной индивидуальной профилактической работой, %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3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Установление опеки либо помещение под надзор в медицинские организации, организации оказывающие социальные услуги, иные организации совершеннолетних недееспособных граждан от общего количества совершеннолетних недееспособных граждан, проживающих в Северо-Енисейском районе, %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3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 из числа ветеранов Вов, ветеранов БД, детей-инвалидов, граждан, достигших возраста 80 лет и старше, получивших ЕАМП ко Дню Защитника Отечества, ко Дню Победы, ко Дню защиты детей, ко Дню пожилого человека от общего количества лиц данной категории, проживающих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районе,%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32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дополнительные меры социальной поддержки из общего количества заявителей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\\KORNILOVA\Users\123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30" y="4293096"/>
            <a:ext cx="337703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KORNILOVA\Users\123456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7"/>
          <a:stretch/>
        </p:blipFill>
        <p:spPr bwMode="auto">
          <a:xfrm>
            <a:off x="107504" y="4293096"/>
            <a:ext cx="344195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KORNILOVA\Users\12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37"/>
            <a:ext cx="1835696" cy="13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KORNILOVA\Users\1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58" y="4316070"/>
            <a:ext cx="2088232" cy="25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458883"/>
              </p:ext>
            </p:extLst>
          </p:nvPr>
        </p:nvGraphicFramePr>
        <p:xfrm>
          <a:off x="152400" y="15240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80728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 Северо-Енисейского района от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утвержденного первоначального плана в 2021 году (тыс.рублей)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3804710"/>
              </p:ext>
            </p:extLst>
          </p:nvPr>
        </p:nvGraphicFramePr>
        <p:xfrm>
          <a:off x="251520" y="105273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37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05168"/>
              </p:ext>
            </p:extLst>
          </p:nvPr>
        </p:nvGraphicFramePr>
        <p:xfrm>
          <a:off x="152400" y="1916832"/>
          <a:ext cx="8991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04435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Доля исполнения межбюджетных трансфертов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ГРБС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488 349,7 (тыс. рублей)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878497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– 93 677,0         Субвенции – 379 634,4       Иные МБТ – 15 038,3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5553</TotalTime>
  <Words>10806</Words>
  <Application>Microsoft Office PowerPoint</Application>
  <PresentationFormat>Экран (4:3)</PresentationFormat>
  <Paragraphs>1862</Paragraphs>
  <Slides>60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Волна</vt:lpstr>
      <vt:lpstr>СЕВЕРО-ЕНИСЕЙСКИЙ РАЙОН</vt:lpstr>
      <vt:lpstr>Основные параметры  исполнения бюджета Северо-Енисейского района за 2021 год (тыс.рублей)</vt:lpstr>
      <vt:lpstr>Основные параметры бюджета Северо-Енисейского района  за 2021 год (тыс. рублей) </vt:lpstr>
      <vt:lpstr>Основные параметры бюджета Северо-Енисейского района за 2021 год (тыс. рублей) </vt:lpstr>
      <vt:lpstr>Основные характеристики бюджета  Северо-Енисейского района (тыс. рублей) </vt:lpstr>
      <vt:lpstr>Динамика источников внутреннего финансирования дефицита бюджета Северо-Енисейского района (тыс. рублей)</vt:lpstr>
      <vt:lpstr>Динамика доходов и расходов бюджета Северо-Енисейского района (тыс. рублей)</vt:lpstr>
      <vt:lpstr>Исполнение бюджета  Северо-Енисейского района от   утвержденного первоначального плана в 2021 году (тыс.рублей)</vt:lpstr>
      <vt:lpstr> Доля исполнения межбюджетных трансфертов  по ГРБС  за 2021 год  488 349,7 (тыс. рублей)  </vt:lpstr>
      <vt:lpstr>Структура межбюджетных трансфертов  за 2017-2021 годы (%)</vt:lpstr>
      <vt:lpstr>Исполнение по доходам бюджета   Северо-Енисейского район (тыс. рублей)</vt:lpstr>
      <vt:lpstr>Динамика безвозмездных поступлений в бюджет Северо-Енисейского района (тыс. рублей)</vt:lpstr>
      <vt:lpstr>Презентация PowerPoint</vt:lpstr>
      <vt:lpstr>Динамика налоговых доходов бюджета Северо-Енисейского района (тыс. рублей)</vt:lpstr>
      <vt:lpstr>Динамика неналоговых доходов бюджета Северо-Енисейского района (тыс. рублей)</vt:lpstr>
      <vt:lpstr>Динамика муниципального долга Северо-Енисейского района</vt:lpstr>
      <vt:lpstr>СТРУКТУРА МУНИЦИПАЛЬНОГО ДОЛГА  В 2021 ГОДУ   ВСЕГО: 0,0 тыс. рублей </vt:lpstr>
      <vt:lpstr>Динамика дефицита (профицита) бюджета Северо-Енисейского района (тыс. рублей)</vt:lpstr>
      <vt:lpstr>Презентация PowerPoint</vt:lpstr>
      <vt:lpstr>Динамика расходов бюджета Северо-Енисейского района по разделам и подразделам классификации расходов бюджетов  (тыс. рублей)</vt:lpstr>
      <vt:lpstr>Презентация PowerPoint</vt:lpstr>
      <vt:lpstr>Презентация PowerPoint</vt:lpstr>
      <vt:lpstr>Презентация PowerPoint</vt:lpstr>
      <vt:lpstr>Сведения о расходах бюджета Северо-Енисейского района в разрезе видов расходов (тыс.рублей)</vt:lpstr>
      <vt:lpstr>Доля программных и непрограммных расходов в структуре бюджета Северо-Енисейского района (%)</vt:lpstr>
      <vt:lpstr>Презентация PowerPoint</vt:lpstr>
      <vt:lpstr>Доля муниципальных программ бюджета Северо-Енисейского района в 2021 году</vt:lpstr>
      <vt:lpstr>Расходы бюджета Северо-Енисейского района  на реализацию национальных проектов (тыс. рублей)</vt:lpstr>
      <vt:lpstr>Презентация PowerPoint</vt:lpstr>
      <vt:lpstr>Муниципальная программа «Развитие образования» (тыс. рублей)</vt:lpstr>
      <vt:lpstr>Основные результаты при реализации муниципальной программы Северо-Енисейского района «Развитие образования»</vt:lpstr>
      <vt:lpstr>Финансовое обеспечение организации отдыха и оздоровления детей в 2021 году</vt:lpstr>
      <vt:lpstr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</vt:lpstr>
      <vt:lpstr>Муниципальная программа  Северо-Енисейского района «Реформирование и модернизация жилищно-коммунального хозяйства и повышение энергетической эффективности» (тыс. рублей)</vt:lpstr>
      <vt:lpstr>Презентация PowerPoint</vt:lpstr>
      <vt:lpstr>Основные результаты при реализации муниципальной программы Северо-Енисейского района «Реформирование и модернизация жилищно-коммунального хозяйства и повышение энергетической эффективности»</vt:lpstr>
      <vt:lpstr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 (тыс. рублей)</vt:lpstr>
      <vt:lpstr>Презентация PowerPoint</vt:lpstr>
      <vt:lpstr>Презентация PowerPoint</vt:lpstr>
      <vt:lpstr>Муниципальная программа Северо-Енисейского района «Развитие физической культуры, спорта и молодежной политики» (тыс. рублей)</vt:lpstr>
      <vt:lpstr>Основные результаты при реализации муниципальной программы Северо-Енисейского района «Развитие физической культуры, спорта и молодежной политики»</vt:lpstr>
      <vt:lpstr>           Муниципальная программа «Развитие транспортной системы Северо-Енисейского района» (тыс. рублей)</vt:lpstr>
      <vt:lpstr>           Муниципальная программа «Развитие транспортной системы Северо-Енисейского района» (тыс. рублей) продолжение</vt:lpstr>
      <vt:lpstr>Основные результаты муниципальной программы «Развитие транспортной системы Северо-Енисейского района» за 2021 год</vt:lpstr>
      <vt:lpstr>Муниципальная программа Северо-Енисейского района «Развитие местного самоуправления» (тыс. рублей)</vt:lpstr>
      <vt:lpstr>Муниципальная программа «Создание условий для обеспечения доступным и комфортным жильем граждан Северо-Енисейского района» (тыс. рублей)</vt:lpstr>
      <vt:lpstr>Строительство объектов недвижимого имущества Северо-Енисейского района в 2021 году 155 837,3 (тыс. рублей) </vt:lpstr>
      <vt:lpstr>Капитальный ремонт объектов жилищного хозяйства Северо-Енисейского района в 2021 году 17 778,0 (тыс. рублей) </vt:lpstr>
      <vt:lpstr>   Муниципальная программа «Управление муниципальными финансами» (тыс.</vt:lpstr>
      <vt:lpstr>    Муниципальная программа Северо-Енисейского района «Содействие развитию  гражданского общества» (тыс. рублей)</vt:lpstr>
      <vt:lpstr>Муниципальная программа «Управление муниципальным имуществом» (тыс. рублей)</vt:lpstr>
      <vt:lpstr>Основные результаты при реализации  муниципальной программы «Управление муниципальным имуществом»</vt:lpstr>
      <vt:lpstr>Муниципальная программа Северо-Енисейского района «Благоустройство территории» (тыс. рублей)</vt:lpstr>
      <vt:lpstr>Презентация PowerPoint</vt:lpstr>
      <vt:lpstr>Реализация проектов развития территориальных общественных самоуправлений на территории Северо-Енисейского района (тыс. рублей)</vt:lpstr>
      <vt:lpstr>Реализация проектов развития территориальных общественных самоуправлений на территории Северо-Енисейского района в 2021 году</vt:lpstr>
      <vt:lpstr>Реализация инициативного проекта граждан «Семья» по благоустройству участка, расположенного в парке «Радуга» (тыс. рублей)</vt:lpstr>
      <vt:lpstr>Реализация проектов по благоустройству территорий сельских населенных пунктов и городских поселений с численностью населения не более 10 000 человек, инициированных гражданами соответствующего населенного пункта в 2021 году (тыс. рублей)</vt:lpstr>
      <vt:lpstr>   Муниципальная программа  «Развитие социальных отношений, рост благополучия и защищенности граждан в Северо-Енисейском районе» (тыс. рублей) </vt:lpstr>
      <vt:lpstr>Показатели результативности государственной программы «Развитие социальных отношений, рост благополучия и защищенности граждан в Северо-Енисейском района»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798</cp:revision>
  <cp:lastPrinted>2022-04-29T04:30:58Z</cp:lastPrinted>
  <dcterms:created xsi:type="dcterms:W3CDTF">2017-04-13T17:15:34Z</dcterms:created>
  <dcterms:modified xsi:type="dcterms:W3CDTF">2022-04-29T04:31:48Z</dcterms:modified>
</cp:coreProperties>
</file>