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0" r:id="rId4"/>
    <p:sldId id="258" r:id="rId5"/>
    <p:sldId id="259" r:id="rId6"/>
    <p:sldId id="271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Территориальное общественное самоуправление «Бархатцы»</a:t>
            </a:r>
            <a:endParaRPr lang="ru-RU" sz="5400" cap="none" dirty="0">
              <a:solidFill>
                <a:srgbClr val="FFFF00"/>
              </a:solidFill>
              <a:latin typeface="Monotype Corsiva" pitchFamily="66" charset="0"/>
              <a:cs typeface="Aparajit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717032"/>
            <a:ext cx="7854696" cy="1264104"/>
          </a:xfrm>
        </p:spPr>
        <p:txBody>
          <a:bodyPr/>
          <a:lstStyle/>
          <a:p>
            <a:pPr algn="r"/>
            <a:r>
              <a:rPr lang="ru-RU" dirty="0" smtClean="0">
                <a:latin typeface="Monotype Corsiva" pitchFamily="66" charset="0"/>
              </a:rPr>
              <a:t>Красноярский край Северо-Енисейский район </a:t>
            </a:r>
          </a:p>
          <a:p>
            <a:pPr algn="r"/>
            <a:r>
              <a:rPr lang="ru-RU" dirty="0" smtClean="0">
                <a:latin typeface="Monotype Corsiva" pitchFamily="66" charset="0"/>
              </a:rPr>
              <a:t>городской поселок Северо-Енисейский, ул. Донского 14А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ДЕЯТЕЛЬНОСТЬ ТЕРРИТОРИАЛЬНОГО ОБЩЕСТВЕННОГО САМОУПРАВЛЕНИЯ «БАРХАТЦЫ» В 2021 ГОДУ</a:t>
            </a:r>
            <a:endParaRPr lang="ru-RU" sz="3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4664"/>
            <a:ext cx="8287072" cy="19442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>В феврале  2021 года ТОС «Бархатцы» принял участие в отчётном собрании с комитетами ТОС, на котором администрация </a:t>
            </a:r>
            <a:r>
              <a:rPr lang="ru-RU" sz="2400" dirty="0" err="1" smtClean="0"/>
              <a:t>гп</a:t>
            </a:r>
            <a:r>
              <a:rPr lang="ru-RU" sz="2400" dirty="0" smtClean="0"/>
              <a:t> Северо-Енисейский отчиталась о проделанной работе по формированию модели эффективного взаимодействия с ТОС  по итогам работы за 2020 год, даны разъяснения о  перспективах реализации в 2021 году инициатив ТОС </a:t>
            </a:r>
            <a:r>
              <a:rPr lang="ru-RU" sz="2400" dirty="0" err="1" smtClean="0"/>
              <a:t>гп</a:t>
            </a:r>
            <a:r>
              <a:rPr lang="ru-RU" sz="2400" dirty="0" smtClean="0"/>
              <a:t> Северо-Енисейский</a:t>
            </a:r>
            <a:endParaRPr lang="ru-RU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Рисунок 3" descr="U:\АДМИНИСТРАЦИЯ ПОСЕЛКА\ФОТО\2021\2. февраль\10.02.21 совещание с ТОС\IMG_75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76872"/>
            <a:ext cx="6696744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U:\АДМИНИСТРАЦИЯ ПОСЕЛКА\ФОТО\2021\2. февраль\10.02.21 совещание с ТОС\IMG_75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048" y="2429272"/>
            <a:ext cx="6696744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FFFF00"/>
                </a:solidFill>
                <a:effectLst/>
                <a:latin typeface="Monotype Corsiva" pitchFamily="66" charset="0"/>
              </a:rPr>
              <a:t>Участие в акции «Поем двором».</a:t>
            </a:r>
            <a:br>
              <a:rPr lang="ru-RU" b="0" dirty="0" smtClean="0">
                <a:solidFill>
                  <a:srgbClr val="FFFF00"/>
                </a:solidFill>
                <a:effectLst/>
                <a:latin typeface="Monotype Corsiva" pitchFamily="66" charset="0"/>
              </a:rPr>
            </a:br>
            <a:r>
              <a:rPr lang="ru-RU" b="0" dirty="0" smtClean="0">
                <a:solidFill>
                  <a:srgbClr val="FFFF00"/>
                </a:solidFill>
                <a:effectLst/>
                <a:latin typeface="Monotype Corsiva" pitchFamily="66" charset="0"/>
              </a:rPr>
              <a:t> </a:t>
            </a:r>
            <a:r>
              <a:rPr lang="ru-RU" sz="4000" b="0" dirty="0" smtClean="0">
                <a:solidFill>
                  <a:srgbClr val="FFFF00"/>
                </a:solidFill>
                <a:effectLst/>
                <a:latin typeface="Monotype Corsiva" pitchFamily="66" charset="0"/>
              </a:rPr>
              <a:t>В акции «В моем окне великий день Победы»</a:t>
            </a:r>
            <a:br>
              <a:rPr lang="ru-RU" sz="4000" b="0" dirty="0" smtClean="0">
                <a:solidFill>
                  <a:srgbClr val="FFFF00"/>
                </a:solidFill>
                <a:effectLst/>
                <a:latin typeface="Monotype Corsiva" pitchFamily="66" charset="0"/>
              </a:rPr>
            </a:br>
            <a:r>
              <a:rPr lang="ru-RU" sz="4000" b="0" dirty="0" smtClean="0">
                <a:solidFill>
                  <a:srgbClr val="FFFF00"/>
                </a:solidFill>
                <a:effectLst/>
                <a:latin typeface="Monotype Corsiva" pitchFamily="66" charset="0"/>
              </a:rPr>
              <a:t>ТОС «Бархатцы» занял 3 место</a:t>
            </a:r>
            <a:endParaRPr lang="ru-RU" sz="4000" b="0" dirty="0">
              <a:solidFill>
                <a:srgbClr val="FFFF0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4" name="Содержимое 3" descr="U:\АДМИНИСТРАЦИЯ ПОСЕЛКА\ФОТО\2021\5. Май\окна Победы\IMG_77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9"/>
            <a:ext cx="316835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\\FILES-SERVER\Shares_Folder$\АДМИНИСТРАЦИЯ ПОСЕЛКА\ФОТО\2021\5. Май\окна Победы\IMG_77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636912"/>
            <a:ext cx="302433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\\FILES-SERVER\Shares_Folder$\АДМИНИСТРАЦИЯ ПОСЕЛКА\ФОТО\2021\5. Май\09.05.21 песня покой\IMG-20210509-WA00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636912"/>
            <a:ext cx="252028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/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/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bg1"/>
                </a:solidFill>
                <a:effectLst/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/>
                <a:latin typeface="Monotype Corsiva" pitchFamily="66" charset="0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effectLst/>
                <a:latin typeface="Monotype Corsiva" pitchFamily="66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Monotype Corsiva" pitchFamily="66" charset="0"/>
              </a:rPr>
              <a:t> ТОС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«Бархатцы» в составе сборной команды ТОС </a:t>
            </a:r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гп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Северо-Енисейский заняли  1 место в конкурсе</a:t>
            </a:r>
            <a:b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«Солдатская каша»</a:t>
            </a:r>
            <a:endParaRPr lang="ru-RU" sz="2800" dirty="0">
              <a:solidFill>
                <a:schemeClr val="bg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4" name="Содержимое 3" descr="U:\АДМИНИСТРАЦИЯ ПОСЕЛКА\ФОТО\2021\5. Май\06.05.21 конкурс солдатской каши\162035546872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8" y="1556792"/>
            <a:ext cx="639264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\\FILES-SERVER\Shares_Folder$\АДМИНИСТРАЦИЯ ПОСЕЛКА\ФОТО\2021\5. Май\22.05.21 субботник ТОС\IMG-20210523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3600400" cy="467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 descr="\\FILES-SERVER\Shares_Folder$\АДМИНИСТРАЦИЯ ПОСЕЛКА\ФОТО\2021\5. Май\22.05.21 субботник ТОС\IMG-20210523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4"/>
            <a:ext cx="244827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\\FILES-SERVER\Shares_Folder$\АДМИНИСТРАЦИЯ ПОСЕЛКА\ФОТО\2021\5. Май\22.05.21 субботник ТОС\IMG-20210523-WA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9040"/>
            <a:ext cx="244827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187624" y="332657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Жители ТОС «Бархатцы» принимают активное участие в </a:t>
            </a:r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общерайонных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субботниках</a:t>
            </a:r>
            <a:endParaRPr lang="ru-RU" sz="2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FF00"/>
                </a:solidFill>
                <a:latin typeface="Monotype Corsiva" pitchFamily="66" charset="0"/>
              </a:rPr>
              <a:t>ТОС «Бархатцы» в составе сборной команды ТОС </a:t>
            </a:r>
            <a:r>
              <a:rPr lang="ru-RU" sz="3100" dirty="0" err="1" smtClean="0">
                <a:solidFill>
                  <a:srgbClr val="FFFF00"/>
                </a:solidFill>
                <a:latin typeface="Monotype Corsiva" pitchFamily="66" charset="0"/>
              </a:rPr>
              <a:t>гп</a:t>
            </a:r>
            <a:r>
              <a:rPr lang="ru-RU" sz="3100" dirty="0" smtClean="0">
                <a:solidFill>
                  <a:srgbClr val="FFFF00"/>
                </a:solidFill>
                <a:latin typeface="Monotype Corsiva" pitchFamily="66" charset="0"/>
              </a:rPr>
              <a:t> Северо-Енисейский в кочевом фестивале «Брусника» заняли </a:t>
            </a:r>
            <a:r>
              <a:rPr lang="ru-RU" sz="27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27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700" dirty="0" smtClean="0">
                <a:solidFill>
                  <a:srgbClr val="FFFF00"/>
                </a:solidFill>
                <a:latin typeface="Monotype Corsiva" pitchFamily="66" charset="0"/>
              </a:rPr>
              <a:t>1 место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4853176"/>
          </a:xfrm>
        </p:spPr>
        <p:txBody>
          <a:bodyPr>
            <a:normAutofit/>
          </a:bodyPr>
          <a:lstStyle/>
          <a:p>
            <a:pPr marL="0" indent="136525" algn="just">
              <a:buNone/>
            </a:pPr>
            <a:endParaRPr lang="ru-RU" sz="2000" dirty="0"/>
          </a:p>
        </p:txBody>
      </p:sp>
      <p:pic>
        <p:nvPicPr>
          <p:cNvPr id="6" name="Рисунок 5" descr="\\FILES-SERVER\Shares_Folder$\АДМИНИСТРАЦИЯ ПОСЕЛКА\ФОТО\2021\9. Сентябрь\19.09.21 фестиваль Брусника\163211130103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060848"/>
            <a:ext cx="5184577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376264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  <a:t>Реализация инициативного проекта «Наш двор» </a:t>
            </a:r>
            <a:br>
              <a:rPr lang="ru-RU" sz="32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ТОС «Бархатцы» реализовал инициативный проект </a:t>
            </a:r>
            <a:r>
              <a:rPr lang="ru-RU" sz="1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«Наш двор»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Общая сумма проекта: 93069,60 руб. в т.ч. местный бюджет 83762,64 руб., население - безвозмездные поступления от физических лиц (жителей) 9306,96 руб. В результате реализации проекта по благоустройству «Наш двор» приобретены, доставлены, установлены 3 дивана перед подъездами и 3 урны для мусора, крытая беседка для детской игровой площадки.</a:t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MAV\AppData\Local\Microsoft\Windows\Temporary Internet Files\Content.Word\163038566777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08920"/>
            <a:ext cx="3134549" cy="352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U:\АДМИНИСТРАЦИЯ ПОСЕЛКА\ФОТО\2021\8. Август\30.08.21 приемка проектов ТОС\16303713698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708920"/>
            <a:ext cx="3672407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556792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Рассмотрев опыт и результаты работы ТОС «Радуга» в ноябре 2019 года, группа жителей многоквартирного дома 14 А по улице Донского обратились в администрацию городского поселка Северо-Енисейский, с вопросом создания территориального общественного самоуправления на своей территории.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После сбора подписей инициативная группа жителей обратилась в районный Совет депутатов с предложением утвердить границы территории действия территориального общественного самоуправления (далее - ТОС).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Решением от 16.12.2019 года № 738-55 были утверждены границы территории, на которой планируется осуществление ТОС в пределах многоквартирного жилого дома 14 А по ул. Донского.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30 января 2019 года на учредительном собрании жителей проживающих в границах ТОС был принят и утвержден Устав ТОС «Бархатцы».</a:t>
            </a:r>
            <a:endParaRPr lang="ru-RU" sz="2000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368152"/>
          </a:xfrm>
        </p:spPr>
        <p:txBody>
          <a:bodyPr>
            <a:noAutofit/>
          </a:bodyPr>
          <a:lstStyle/>
          <a:p>
            <a:pPr algn="ctr"/>
            <a:r>
              <a:rPr lang="ru-RU" sz="3600" cap="none" dirty="0" smtClean="0">
                <a:solidFill>
                  <a:srgbClr val="FFFF00"/>
                </a:solidFill>
                <a:latin typeface="Monotype Corsiva" pitchFamily="66" charset="0"/>
              </a:rPr>
              <a:t>Создание территориально </a:t>
            </a:r>
            <a:br>
              <a:rPr lang="ru-RU" sz="3600" cap="none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600" cap="none" dirty="0" smtClean="0">
                <a:solidFill>
                  <a:srgbClr val="FFFF00"/>
                </a:solidFill>
                <a:latin typeface="Monotype Corsiva" pitchFamily="66" charset="0"/>
              </a:rPr>
              <a:t>общественного самоуправления</a:t>
            </a:r>
            <a:endParaRPr lang="ru-RU" sz="3600" cap="none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4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Учредительное собрание жителей </a:t>
            </a:r>
            <a:br>
              <a:rPr lang="ru-RU" sz="44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</a:br>
            <a:r>
              <a:rPr lang="ru-RU" sz="44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дома 14 а по улице Донского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U:\АДМИНИСТРАЦИЯ ПОСЕЛКА\ФОТО\2019\11. Ноябрь\25.11.19 собрание ТОС Донского 14А\IMG_6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604798"/>
            <a:ext cx="324036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U:\АДМИНИСТРАЦИЯ ПОСЕЛКА\ФОТО\2019\11. Ноябрь\25.11.19 собрание ТОС Донского 14А\IMG_6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799"/>
            <a:ext cx="3312368" cy="4416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ru-RU" sz="30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Устав и определение границ территориального общественного самоуправления «Бархатцы»</a:t>
            </a:r>
            <a:endParaRPr lang="ru-RU" sz="3000" cap="none" dirty="0">
              <a:solidFill>
                <a:srgbClr val="FFFF00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64088" y="1412775"/>
          <a:ext cx="3231827" cy="4573509"/>
        </p:xfrm>
        <a:graphic>
          <a:graphicData uri="http://schemas.openxmlformats.org/presentationml/2006/ole">
            <p:oleObj spid="_x0000_s2050" name="PDF" r:id="rId3" imgW="0" imgH="0" progId="FoxitReader.Document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971600" y="1484784"/>
          <a:ext cx="3159819" cy="4471608"/>
        </p:xfrm>
        <a:graphic>
          <a:graphicData uri="http://schemas.openxmlformats.org/presentationml/2006/ole">
            <p:oleObj spid="_x0000_s2051" name="PDF" r:id="rId4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7920552" cy="381642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Структура органов территориального общественного самоуправления</a:t>
            </a:r>
          </a:p>
          <a:p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84784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Высший орган управления ТОС «Бархатцы» - собрание граждан.</a:t>
            </a:r>
          </a:p>
          <a:p>
            <a:pPr algn="just"/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Сарафанова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Галина Алексеевна;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Первый заместитель председателя –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Красавцева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Татьяна Анатольевна;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Второй заместитель председателя – Васильева Наталья Сергеевна.</a:t>
            </a: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980728"/>
            <a:ext cx="8507288" cy="5472608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1) привлечение населения к участию на добровольной основе в мероприятиях по санитарной очистке, благоустройству и озеленению в границах территории ТОС;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2) содействие соответствующим организациям, управляющим жилищным фондом, предоставляющим коммунальные услуги, в улучшении качества содержания жилищного фонда, в проведении мероприятий, направленных на снижение потерь тепловой, электрической энергии, воды;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3) сбор, обобщение предложений населения по формированию планов социально-экономического развития территорий, на которых осуществляется ТОС, направление их через главу администрации городского поселка Северо-Енисейский в администрацию Северо-Енисейского района;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4) организация и проведение информационно-разъяснительной работы с населением, проживающим в границах осуществления ТОС, участие в проведении опросов в целях изучения общественного мнения;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5) содействие в организации взаимодействия органов государственной власти и органов местного самоуправления с жителями </a:t>
            </a:r>
            <a:r>
              <a:rPr kumimoji="0" lang="ru-RU" sz="12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гп</a:t>
            </a: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Северо-Енисейский;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6) содействие в проведении мероприятий по предупреждению правонарушений, охране общественного порядка, обеспечению пожарной безопасности;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7) разработка и внесение в органы государственной власти и органы местного самоуправления предложений по вопросам обеспечения жителей </a:t>
            </a:r>
            <a:r>
              <a:rPr kumimoji="0" lang="ru-RU" sz="12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гп</a:t>
            </a: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Северо-Енисейский питьевой водой, услугами связи, общественного питания, торговли, бытового и транспортного обслуживания и другим вопросам местного значения;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8) подготовка и внесение в органы государственной власти и органы местного самоуправления предложений по созданию условий для организации досуга, массового отдыха граждан, привлечение на добровольной основе населения соответствующей территории к участию в организуемых культурно-массовых мероприятиях;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9) внесение предложений по созданию условий для развития на соответствующей территории массовой физической культуры и спорта, привлечение на добровольной основе населения соответствующей территории к участию в организуемых спортивных мероприятиях;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10) подготовка проектов муниципальных правовых актов и внесение их на рассмотрение должностных лиц и органов местного самоуправления района;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11) участие в решении других вопросов в соответствии с действующим законодательством.</a:t>
            </a:r>
          </a:p>
          <a:p>
            <a:pPr marL="0" marR="4572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cap="none" dirty="0" smtClean="0">
                <a:solidFill>
                  <a:srgbClr val="FFFF00"/>
                </a:solidFill>
                <a:latin typeface="Monotype Corsiva" pitchFamily="66" charset="0"/>
                <a:cs typeface="Aparajita" pitchFamily="34" charset="0"/>
              </a:rPr>
              <a:t>Основные направления деятельности территориального общественного самоуправления «Бархатцы»</a:t>
            </a:r>
            <a:endParaRPr lang="ru-RU" sz="3000" cap="non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4664"/>
            <a:ext cx="8287072" cy="194421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Комитет ТОС «Бархатцы» был участником, отчетного собрания о работе территориальных общественных самоуправлений, которое состоялось 12 февраля 2020 года.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U:\АДМИНИСТРАЦИЯ ПОСЕЛКА\ФОТО\2020\2. Февраль\12.02.2020 совещание с ТОС\IMG_3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92896"/>
            <a:ext cx="5508104" cy="3672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>Деятельность территориального общественного самоуправления «Бархатцы»  в 2020 году</a:t>
            </a:r>
            <a:b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424936" cy="4709160"/>
          </a:xfrm>
        </p:spPr>
        <p:txBody>
          <a:bodyPr>
            <a:normAutofit/>
          </a:bodyPr>
          <a:lstStyle/>
          <a:p>
            <a:pPr marL="0" indent="136525" algn="just">
              <a:buNone/>
            </a:pPr>
            <a:r>
              <a:rPr lang="ru-RU" sz="2000" dirty="0" smtClean="0"/>
              <a:t>Участие коллективов ТОС </a:t>
            </a:r>
            <a:r>
              <a:rPr lang="ru-RU" sz="2000" dirty="0" err="1" smtClean="0"/>
              <a:t>гп</a:t>
            </a:r>
            <a:r>
              <a:rPr lang="ru-RU" sz="2000" dirty="0" smtClean="0"/>
              <a:t> Северо-Енисейский в конкурсном мероприятии по благоустройству «Благоустройство – забота общая»:</a:t>
            </a:r>
          </a:p>
          <a:p>
            <a:pPr marL="0" indent="136525" algn="just">
              <a:buNone/>
            </a:pPr>
            <a:r>
              <a:rPr lang="ru-RU" sz="2000" dirty="0" smtClean="0"/>
              <a:t>ТОС «Бархатцы» в номинации «Лучший двор многоквартирного дома» занял 3 место.</a:t>
            </a:r>
          </a:p>
          <a:p>
            <a:pPr marL="0" indent="136525" algn="just">
              <a:buNone/>
            </a:pPr>
            <a:r>
              <a:rPr lang="ru-RU" sz="2000" dirty="0" smtClean="0"/>
              <a:t>ТОС «Бархатцы» реализовал проект развития территории «Цветущий дворик». Стоимость проекта составила 90 627 рубля 60 копеек, сумма </a:t>
            </a:r>
            <a:r>
              <a:rPr lang="ru-RU" sz="2000" dirty="0" err="1" smtClean="0"/>
              <a:t>софинасирования</a:t>
            </a:r>
            <a:r>
              <a:rPr lang="ru-RU" sz="2000" dirty="0" smtClean="0"/>
              <a:t> проекта гражданами составила 9 063 рубля 60 копеек, что составляет 10 % от стоимости проекта.</a:t>
            </a:r>
          </a:p>
          <a:p>
            <a:pPr marL="0" indent="136525" algn="just">
              <a:buNone/>
            </a:pPr>
            <a:endParaRPr lang="ru-RU" sz="2000" dirty="0"/>
          </a:p>
        </p:txBody>
      </p:sp>
      <p:pic>
        <p:nvPicPr>
          <p:cNvPr id="4" name="Рисунок 3" descr="\\FILES-SERVER\Shares_Folder$\АДМИНИСТРАЦИЯ ПОСЕЛКА\ФОТО\2020\9. Сентябрь\Новая папка (2)\IMG_89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293096"/>
            <a:ext cx="2710502" cy="2394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\\FILES-SERVER\Shares_Folder$\АДМИНИСТРАЦИЯ ПОСЕЛКА\ФОТО\2020\9. Сентябрь\Новая папка (2)\IMG_89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293096"/>
            <a:ext cx="2785564" cy="2395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/>
          </a:bodyPr>
          <a:lstStyle/>
          <a:p>
            <a:pPr marL="0" indent="268288" algn="just">
              <a:buNone/>
            </a:pPr>
            <a:r>
              <a:rPr lang="ru-RU" sz="2000" dirty="0" smtClean="0"/>
              <a:t>Принял участие в двухмесячнике по благоустройству. Облагораживая и озеленяя свою придомовую территорию.</a:t>
            </a:r>
          </a:p>
          <a:p>
            <a:pPr marL="0" indent="268288" algn="just">
              <a:buNone/>
            </a:pPr>
            <a:endParaRPr lang="ru-RU" sz="2000" dirty="0" smtClean="0"/>
          </a:p>
          <a:p>
            <a:pPr marL="0" indent="268288" algn="just">
              <a:buNone/>
            </a:pPr>
            <a:endParaRPr lang="ru-RU" sz="2000" dirty="0" smtClean="0"/>
          </a:p>
          <a:p>
            <a:pPr marL="0" indent="268288" algn="just">
              <a:buNone/>
            </a:pPr>
            <a:endParaRPr lang="ru-RU" sz="2000" dirty="0" smtClean="0"/>
          </a:p>
          <a:p>
            <a:pPr marL="0" indent="268288" algn="just">
              <a:buNone/>
            </a:pPr>
            <a:endParaRPr lang="ru-RU" sz="2000" dirty="0" smtClean="0"/>
          </a:p>
          <a:p>
            <a:pPr marL="0" indent="268288" algn="just">
              <a:buNone/>
            </a:pPr>
            <a:endParaRPr lang="ru-RU" sz="2000" dirty="0" smtClean="0"/>
          </a:p>
          <a:p>
            <a:pPr marL="0" indent="268288" algn="just">
              <a:buNone/>
            </a:pPr>
            <a:endParaRPr lang="ru-RU" sz="2000" dirty="0" smtClean="0"/>
          </a:p>
          <a:p>
            <a:pPr marL="0" indent="268288" algn="just">
              <a:buNone/>
            </a:pPr>
            <a:endParaRPr lang="ru-RU" sz="2000" dirty="0" smtClean="0"/>
          </a:p>
          <a:p>
            <a:pPr marL="0" indent="268288" algn="just">
              <a:buNone/>
            </a:pPr>
            <a:r>
              <a:rPr lang="ru-RU" sz="2000" dirty="0" smtClean="0"/>
              <a:t>Принял участие в акции «Новогодние окна».</a:t>
            </a:r>
            <a:endParaRPr lang="ru-RU" sz="2000" dirty="0"/>
          </a:p>
        </p:txBody>
      </p:sp>
      <p:pic>
        <p:nvPicPr>
          <p:cNvPr id="4" name="Рисунок 3" descr="I:\DCIM\103CANON\IMG_41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3096344" cy="2201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:\DCIM\103CANON\IMG_41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80728"/>
            <a:ext cx="3132526" cy="2235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MAV\Desktop\Отчет 2020\окна\донского 14 2.JPG"/>
          <p:cNvPicPr/>
          <p:nvPr/>
        </p:nvPicPr>
        <p:blipFill>
          <a:blip r:embed="rId4" cstate="print"/>
          <a:srcRect l="23275"/>
          <a:stretch>
            <a:fillRect/>
          </a:stretch>
        </p:blipFill>
        <p:spPr bwMode="auto">
          <a:xfrm>
            <a:off x="1259632" y="3861048"/>
            <a:ext cx="3827974" cy="2804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MAV\Desktop\Отчет 2020\окна\донского 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789040"/>
            <a:ext cx="2144120" cy="285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587</TotalTime>
  <Words>727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Апекс</vt:lpstr>
      <vt:lpstr>PDF</vt:lpstr>
      <vt:lpstr>Территориальное общественное самоуправление «Бархатцы»</vt:lpstr>
      <vt:lpstr>Создание территориально  общественного самоуправления</vt:lpstr>
      <vt:lpstr>      Учредительное собрание жителей  дома 14 а по улице Донского</vt:lpstr>
      <vt:lpstr>Устав и определение границ территориального общественного самоуправления «Бархатцы»</vt:lpstr>
      <vt:lpstr>Слайд 5</vt:lpstr>
      <vt:lpstr>Основные направления деятельности территориального общественного самоуправления «Бархатцы»</vt:lpstr>
      <vt:lpstr>Слайд 7</vt:lpstr>
      <vt:lpstr>Деятельность территориального общественного самоуправления «Бархатцы»  в 2020 году </vt:lpstr>
      <vt:lpstr>Слайд 9</vt:lpstr>
      <vt:lpstr>Слайд 10</vt:lpstr>
      <vt:lpstr>Слайд 11</vt:lpstr>
      <vt:lpstr>Участие в акции «Поем двором».  В акции «В моем окне великий день Победы» ТОС «Бархатцы» занял 3 место</vt:lpstr>
      <vt:lpstr>    ТОС  «Бархатцы» в составе сборной команды ТОС гп Северо-Енисейский заняли  1 место в конкурсе  «Солдатская каша»</vt:lpstr>
      <vt:lpstr>Слайд 14</vt:lpstr>
      <vt:lpstr>ТОС «Бархатцы» в составе сборной команды ТОС гп Северо-Енисейский в кочевом фестивале «Брусника» заняли  1 место</vt:lpstr>
      <vt:lpstr>Реализация инициативного проекта «Наш двор»  ТОС «Бархатцы» реализовал инициативный проект «Наш двор»  Общая сумма проекта: 93069,60 руб. в т.ч. местный бюджет 83762,64 руб., население - безвозмездные поступления от физических лиц (жителей) 9306,96 руб. В результате реализации проекта по благоустройству «Наш двор» приобретены, доставлены, установлены 3 дивана перед подъездами и 3 урны для мусора, крытая беседка для детской игровой площадки.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Матюшенко Анна Витальевна</dc:creator>
  <cp:lastModifiedBy>CAV</cp:lastModifiedBy>
  <cp:revision>77</cp:revision>
  <dcterms:created xsi:type="dcterms:W3CDTF">2020-02-07T02:40:26Z</dcterms:created>
  <dcterms:modified xsi:type="dcterms:W3CDTF">2022-01-28T01:42:42Z</dcterms:modified>
</cp:coreProperties>
</file>