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drawings/drawing11.xml" ContentType="application/vnd.openxmlformats-officedocument.drawingml.chartshapes+xml"/>
  <Override PartName="/ppt/charts/chart13.xml" ContentType="application/vnd.openxmlformats-officedocument.drawingml.chart+xml"/>
  <Override PartName="/ppt/drawings/drawing12.xml" ContentType="application/vnd.openxmlformats-officedocument.drawingml.chartshapes+xml"/>
  <Override PartName="/ppt/charts/chart14.xml" ContentType="application/vnd.openxmlformats-officedocument.drawingml.chart+xml"/>
  <Override PartName="/ppt/drawings/drawing13.xml" ContentType="application/vnd.openxmlformats-officedocument.drawingml.chartshapes+xml"/>
  <Override PartName="/ppt/charts/chart15.xml" ContentType="application/vnd.openxmlformats-officedocument.drawingml.chart+xml"/>
  <Override PartName="/ppt/drawings/drawing14.xml" ContentType="application/vnd.openxmlformats-officedocument.drawingml.chartshapes+xml"/>
  <Override PartName="/ppt/charts/chart16.xml" ContentType="application/vnd.openxmlformats-officedocument.drawingml.chart+xml"/>
  <Override PartName="/ppt/drawings/drawing15.xml" ContentType="application/vnd.openxmlformats-officedocument.drawingml.chartshapes+xml"/>
  <Override PartName="/ppt/charts/chart17.xml" ContentType="application/vnd.openxmlformats-officedocument.drawingml.chart+xml"/>
  <Override PartName="/ppt/drawings/drawing16.xml" ContentType="application/vnd.openxmlformats-officedocument.drawingml.chartshapes+xml"/>
  <Override PartName="/ppt/charts/chart18.xml" ContentType="application/vnd.openxmlformats-officedocument.drawingml.chart+xml"/>
  <Override PartName="/ppt/drawings/drawing17.xml" ContentType="application/vnd.openxmlformats-officedocument.drawingml.chartshapes+xml"/>
  <Override PartName="/ppt/charts/chart19.xml" ContentType="application/vnd.openxmlformats-officedocument.drawingml.chart+xml"/>
  <Override PartName="/ppt/drawings/drawing18.xml" ContentType="application/vnd.openxmlformats-officedocument.drawingml.chartshapes+xml"/>
  <Override PartName="/ppt/charts/chart20.xml" ContentType="application/vnd.openxmlformats-officedocument.drawingml.chart+xml"/>
  <Override PartName="/ppt/drawings/drawing19.xml" ContentType="application/vnd.openxmlformats-officedocument.drawingml.chartshapes+xml"/>
  <Override PartName="/ppt/charts/chart21.xml" ContentType="application/vnd.openxmlformats-officedocument.drawingml.chart+xml"/>
  <Override PartName="/ppt/drawings/drawing20.xml" ContentType="application/vnd.openxmlformats-officedocument.drawingml.chartshapes+xml"/>
  <Override PartName="/ppt/charts/chart22.xml" ContentType="application/vnd.openxmlformats-officedocument.drawingml.chart+xml"/>
  <Override PartName="/ppt/drawings/drawing21.xml" ContentType="application/vnd.openxmlformats-officedocument.drawingml.chartshapes+xml"/>
  <Override PartName="/ppt/charts/chart23.xml" ContentType="application/vnd.openxmlformats-officedocument.drawingml.chart+xml"/>
  <Override PartName="/ppt/drawings/drawing22.xml" ContentType="application/vnd.openxmlformats-officedocument.drawingml.chartshapes+xml"/>
  <Override PartName="/ppt/charts/chart2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77" r:id="rId2"/>
    <p:sldId id="675" r:id="rId3"/>
    <p:sldId id="678" r:id="rId4"/>
    <p:sldId id="681" r:id="rId5"/>
    <p:sldId id="680" r:id="rId6"/>
    <p:sldId id="684" r:id="rId7"/>
    <p:sldId id="690" r:id="rId8"/>
    <p:sldId id="685" r:id="rId9"/>
    <p:sldId id="691" r:id="rId10"/>
    <p:sldId id="695" r:id="rId11"/>
    <p:sldId id="696" r:id="rId12"/>
    <p:sldId id="697" r:id="rId13"/>
    <p:sldId id="673" r:id="rId14"/>
    <p:sldId id="679" r:id="rId15"/>
    <p:sldId id="683" r:id="rId16"/>
    <p:sldId id="682" r:id="rId17"/>
    <p:sldId id="686" r:id="rId18"/>
    <p:sldId id="687" r:id="rId19"/>
    <p:sldId id="688" r:id="rId20"/>
    <p:sldId id="689" r:id="rId21"/>
    <p:sldId id="692" r:id="rId22"/>
    <p:sldId id="693" r:id="rId23"/>
    <p:sldId id="694" r:id="rId24"/>
    <p:sldId id="667" r:id="rId25"/>
  </p:sldIdLst>
  <p:sldSz cx="9144000" cy="6858000" type="screen4x3"/>
  <p:notesSz cx="9926638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9DE7"/>
    <a:srgbClr val="FFFFCC"/>
    <a:srgbClr val="00FF99"/>
    <a:srgbClr val="FFCCCC"/>
    <a:srgbClr val="66FFCC"/>
    <a:srgbClr val="66FFFF"/>
    <a:srgbClr val="D5FFFF"/>
    <a:srgbClr val="9CEC9C"/>
    <a:srgbClr val="D2FA8A"/>
    <a:srgbClr val="C6F3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62" autoAdjust="0"/>
    <p:restoredTop sz="94798" autoAdjust="0"/>
  </p:normalViewPr>
  <p:slideViewPr>
    <p:cSldViewPr snapToGrid="0">
      <p:cViewPr>
        <p:scale>
          <a:sx n="78" d="100"/>
          <a:sy n="78" d="100"/>
        </p:scale>
        <p:origin x="-2508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" y="128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1" d="100"/>
          <a:sy n="111" d="100"/>
        </p:scale>
        <p:origin x="-1470" y="-96"/>
      </p:cViewPr>
      <p:guideLst>
        <p:guide orient="horz" pos="2142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_____Microsoft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_____Microsoft_Excel15.xlsx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_____Microsoft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_____Microsoft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_____Microsoft_Excel18.xlsx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_____Microsoft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_____Microsoft_Excel20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_____Microsoft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_____Microsoft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_____Microsoft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4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2.712642274436078E-17"/>
                  <c:y val="1.4453651956060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01.02.2023</c:v>
                </c:pt>
                <c:pt idx="1">
                  <c:v>на 01.03.2023</c:v>
                </c:pt>
                <c:pt idx="2">
                  <c:v>на 01.04.2023</c:v>
                </c:pt>
                <c:pt idx="3">
                  <c:v>на 01.05.2023</c:v>
                </c:pt>
                <c:pt idx="4">
                  <c:v>на 01.06.2023</c:v>
                </c:pt>
                <c:pt idx="5">
                  <c:v>на 01.07.2023</c:v>
                </c:pt>
                <c:pt idx="6">
                  <c:v>на 01.08.2023</c:v>
                </c:pt>
                <c:pt idx="7">
                  <c:v>на 01.09.2023</c:v>
                </c:pt>
                <c:pt idx="8">
                  <c:v>на 01.10.2023</c:v>
                </c:pt>
                <c:pt idx="9">
                  <c:v>на 01.11.2023</c:v>
                </c:pt>
                <c:pt idx="10">
                  <c:v>на 01.12.2023</c:v>
                </c:pt>
                <c:pt idx="11">
                  <c:v>на 01.01.2024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128132.6</c:v>
                </c:pt>
                <c:pt idx="1">
                  <c:v>205679.1</c:v>
                </c:pt>
                <c:pt idx="2">
                  <c:v>553829.69999999995</c:v>
                </c:pt>
                <c:pt idx="3">
                  <c:v>1263372.1000000001</c:v>
                </c:pt>
                <c:pt idx="4">
                  <c:v>1571797.2</c:v>
                </c:pt>
                <c:pt idx="5">
                  <c:v>1970816.6</c:v>
                </c:pt>
                <c:pt idx="6">
                  <c:v>2423699.1</c:v>
                </c:pt>
                <c:pt idx="7">
                  <c:v>2660177.1</c:v>
                </c:pt>
                <c:pt idx="8">
                  <c:v>3032992.2</c:v>
                </c:pt>
                <c:pt idx="9">
                  <c:v>3512230.9</c:v>
                </c:pt>
                <c:pt idx="10">
                  <c:v>3769649.7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01.02.2023</c:v>
                </c:pt>
                <c:pt idx="1">
                  <c:v>на 01.03.2023</c:v>
                </c:pt>
                <c:pt idx="2">
                  <c:v>на 01.04.2023</c:v>
                </c:pt>
                <c:pt idx="3">
                  <c:v>на 01.05.2023</c:v>
                </c:pt>
                <c:pt idx="4">
                  <c:v>на 01.06.2023</c:v>
                </c:pt>
                <c:pt idx="5">
                  <c:v>на 01.07.2023</c:v>
                </c:pt>
                <c:pt idx="6">
                  <c:v>на 01.08.2023</c:v>
                </c:pt>
                <c:pt idx="7">
                  <c:v>на 01.09.2023</c:v>
                </c:pt>
                <c:pt idx="8">
                  <c:v>на 01.10.2023</c:v>
                </c:pt>
                <c:pt idx="9">
                  <c:v>на 01.11.2023</c:v>
                </c:pt>
                <c:pt idx="10">
                  <c:v>на 01.12.2023</c:v>
                </c:pt>
                <c:pt idx="11">
                  <c:v>на 01.01.2024</c:v>
                </c:pt>
              </c:strCache>
            </c:strRef>
          </c:cat>
          <c:val>
            <c:numRef>
              <c:f>Лист1!$C$2:$C$13</c:f>
              <c:numCache>
                <c:formatCode>#,##0.0</c:formatCode>
                <c:ptCount val="12"/>
                <c:pt idx="0">
                  <c:v>257632.9</c:v>
                </c:pt>
                <c:pt idx="1">
                  <c:v>453719.5</c:v>
                </c:pt>
                <c:pt idx="2">
                  <c:v>942587.2</c:v>
                </c:pt>
                <c:pt idx="3">
                  <c:v>1167685.8999999999</c:v>
                </c:pt>
                <c:pt idx="4">
                  <c:v>1382312.5</c:v>
                </c:pt>
                <c:pt idx="5">
                  <c:v>1619931.2</c:v>
                </c:pt>
                <c:pt idx="6">
                  <c:v>1903607.2</c:v>
                </c:pt>
                <c:pt idx="7">
                  <c:v>2123396.9</c:v>
                </c:pt>
                <c:pt idx="8">
                  <c:v>2301214</c:v>
                </c:pt>
                <c:pt idx="9">
                  <c:v>2564812.7999999998</c:v>
                </c:pt>
                <c:pt idx="10">
                  <c:v>2783907.7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Дефицит (-), профицит (+)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Лист1!$A$2:$A$13</c:f>
              <c:strCache>
                <c:ptCount val="12"/>
                <c:pt idx="0">
                  <c:v>на 01.02.2023</c:v>
                </c:pt>
                <c:pt idx="1">
                  <c:v>на 01.03.2023</c:v>
                </c:pt>
                <c:pt idx="2">
                  <c:v>на 01.04.2023</c:v>
                </c:pt>
                <c:pt idx="3">
                  <c:v>на 01.05.2023</c:v>
                </c:pt>
                <c:pt idx="4">
                  <c:v>на 01.06.2023</c:v>
                </c:pt>
                <c:pt idx="5">
                  <c:v>на 01.07.2023</c:v>
                </c:pt>
                <c:pt idx="6">
                  <c:v>на 01.08.2023</c:v>
                </c:pt>
                <c:pt idx="7">
                  <c:v>на 01.09.2023</c:v>
                </c:pt>
                <c:pt idx="8">
                  <c:v>на 01.10.2023</c:v>
                </c:pt>
                <c:pt idx="9">
                  <c:v>на 01.11.2023</c:v>
                </c:pt>
                <c:pt idx="10">
                  <c:v>на 01.12.2023</c:v>
                </c:pt>
                <c:pt idx="11">
                  <c:v>на 01.01.2024</c:v>
                </c:pt>
              </c:strCache>
            </c:strRef>
          </c:cat>
          <c:val>
            <c:numRef>
              <c:f>Лист1!$D$2:$D$13</c:f>
              <c:numCache>
                <c:formatCode>#,##0.0</c:formatCode>
                <c:ptCount val="12"/>
                <c:pt idx="0">
                  <c:v>-129500.3</c:v>
                </c:pt>
                <c:pt idx="1">
                  <c:v>-248040.4</c:v>
                </c:pt>
                <c:pt idx="2">
                  <c:v>-388757.5</c:v>
                </c:pt>
                <c:pt idx="3">
                  <c:v>95686.200000000186</c:v>
                </c:pt>
                <c:pt idx="4">
                  <c:v>189484.69999999995</c:v>
                </c:pt>
                <c:pt idx="5">
                  <c:v>350885.40000000014</c:v>
                </c:pt>
                <c:pt idx="6">
                  <c:v>520091.90000000014</c:v>
                </c:pt>
                <c:pt idx="7">
                  <c:v>536780.20000000019</c:v>
                </c:pt>
                <c:pt idx="8">
                  <c:v>731778.20000000019</c:v>
                </c:pt>
                <c:pt idx="9">
                  <c:v>947418.10000000009</c:v>
                </c:pt>
                <c:pt idx="10">
                  <c:v>985742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3013504"/>
        <c:axId val="93017216"/>
      </c:barChart>
      <c:catAx>
        <c:axId val="93013504"/>
        <c:scaling>
          <c:orientation val="minMax"/>
        </c:scaling>
        <c:delete val="0"/>
        <c:axPos val="b"/>
        <c:majorTickMark val="out"/>
        <c:minorTickMark val="none"/>
        <c:tickLblPos val="nextTo"/>
        <c:crossAx val="93017216"/>
        <c:crosses val="autoZero"/>
        <c:auto val="1"/>
        <c:lblAlgn val="ctr"/>
        <c:lblOffset val="100"/>
        <c:noMultiLvlLbl val="0"/>
      </c:catAx>
      <c:valAx>
        <c:axId val="930172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9301350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9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01.10.2023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1836000</c:v>
                </c:pt>
                <c:pt idx="1">
                  <c:v>919160.2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51916.2</c:v>
                </c:pt>
                <c:pt idx="7">
                  <c:v>71662.100000000006</c:v>
                </c:pt>
                <c:pt idx="8">
                  <c:v>14154.7</c:v>
                </c:pt>
                <c:pt idx="9">
                  <c:v>45992.6</c:v>
                </c:pt>
                <c:pt idx="10">
                  <c:v>5.5</c:v>
                </c:pt>
                <c:pt idx="11">
                  <c:v>5200.8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1696452.6</c:v>
                </c:pt>
                <c:pt idx="1">
                  <c:v>727619</c:v>
                </c:pt>
                <c:pt idx="2">
                  <c:v>1960.1</c:v>
                </c:pt>
                <c:pt idx="3">
                  <c:v>13331.6</c:v>
                </c:pt>
                <c:pt idx="4">
                  <c:v>2752.5</c:v>
                </c:pt>
                <c:pt idx="5">
                  <c:v>1125.7</c:v>
                </c:pt>
                <c:pt idx="6">
                  <c:v>40514.400000000001</c:v>
                </c:pt>
                <c:pt idx="7">
                  <c:v>70550.8</c:v>
                </c:pt>
                <c:pt idx="8">
                  <c:v>12455.2</c:v>
                </c:pt>
                <c:pt idx="9">
                  <c:v>42006.8</c:v>
                </c:pt>
                <c:pt idx="10">
                  <c:v>-0.7</c:v>
                </c:pt>
                <c:pt idx="11">
                  <c:v>4415</c:v>
                </c:pt>
                <c:pt idx="12">
                  <c:v>677.2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4257024"/>
        <c:axId val="142723328"/>
      </c:barChart>
      <c:valAx>
        <c:axId val="14272332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44257024"/>
        <c:crosses val="autoZero"/>
        <c:crossBetween val="between"/>
      </c:valAx>
      <c:catAx>
        <c:axId val="1442570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14272332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01.11.2023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1836000</c:v>
                </c:pt>
                <c:pt idx="1">
                  <c:v>919160.2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51916.2</c:v>
                </c:pt>
                <c:pt idx="7">
                  <c:v>71662.100000000006</c:v>
                </c:pt>
                <c:pt idx="8">
                  <c:v>14154.7</c:v>
                </c:pt>
                <c:pt idx="9">
                  <c:v>45992.6</c:v>
                </c:pt>
                <c:pt idx="10">
                  <c:v>5.5</c:v>
                </c:pt>
                <c:pt idx="11">
                  <c:v>5200.8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2041419.1</c:v>
                </c:pt>
                <c:pt idx="1">
                  <c:v>801345.4</c:v>
                </c:pt>
                <c:pt idx="2">
                  <c:v>2221.6999999999998</c:v>
                </c:pt>
                <c:pt idx="3">
                  <c:v>16737.599999999999</c:v>
                </c:pt>
                <c:pt idx="4">
                  <c:v>3931</c:v>
                </c:pt>
                <c:pt idx="5">
                  <c:v>1382.8</c:v>
                </c:pt>
                <c:pt idx="6">
                  <c:v>42938.6</c:v>
                </c:pt>
                <c:pt idx="7">
                  <c:v>83073.3</c:v>
                </c:pt>
                <c:pt idx="8">
                  <c:v>13275.2</c:v>
                </c:pt>
                <c:pt idx="9">
                  <c:v>45914.7</c:v>
                </c:pt>
                <c:pt idx="10">
                  <c:v>-0.7</c:v>
                </c:pt>
                <c:pt idx="11">
                  <c:v>5289.6</c:v>
                </c:pt>
                <c:pt idx="12">
                  <c:v>670.2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5681920"/>
        <c:axId val="115680000"/>
      </c:barChart>
      <c:valAx>
        <c:axId val="11568000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115681920"/>
        <c:crosses val="autoZero"/>
        <c:crossBetween val="between"/>
      </c:valAx>
      <c:catAx>
        <c:axId val="115681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11568000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01.12.2023 </a:t>
            </a:r>
            <a:endParaRPr lang="ru-RU" sz="24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2306000</c:v>
                </c:pt>
                <c:pt idx="1">
                  <c:v>969160.2</c:v>
                </c:pt>
                <c:pt idx="2">
                  <c:v>2291.1999999999998</c:v>
                </c:pt>
                <c:pt idx="3">
                  <c:v>20800.099999999999</c:v>
                </c:pt>
                <c:pt idx="4">
                  <c:v>4509</c:v>
                </c:pt>
                <c:pt idx="5">
                  <c:v>1670</c:v>
                </c:pt>
                <c:pt idx="6">
                  <c:v>50620.2</c:v>
                </c:pt>
                <c:pt idx="7">
                  <c:v>83398.7</c:v>
                </c:pt>
                <c:pt idx="8">
                  <c:v>15482.6</c:v>
                </c:pt>
                <c:pt idx="9">
                  <c:v>51610.9</c:v>
                </c:pt>
                <c:pt idx="10">
                  <c:v>0.5</c:v>
                </c:pt>
                <c:pt idx="11">
                  <c:v>5027.7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2179429</c:v>
                </c:pt>
                <c:pt idx="1">
                  <c:v>867931.9</c:v>
                </c:pt>
                <c:pt idx="2">
                  <c:v>2446.8000000000002</c:v>
                </c:pt>
                <c:pt idx="3">
                  <c:v>18179.599999999999</c:v>
                </c:pt>
                <c:pt idx="4">
                  <c:v>4301.1000000000004</c:v>
                </c:pt>
                <c:pt idx="5">
                  <c:v>1587.7</c:v>
                </c:pt>
                <c:pt idx="6">
                  <c:v>48655.8</c:v>
                </c:pt>
                <c:pt idx="7">
                  <c:v>83073.3</c:v>
                </c:pt>
                <c:pt idx="8">
                  <c:v>14481.5</c:v>
                </c:pt>
                <c:pt idx="9">
                  <c:v>47305.2</c:v>
                </c:pt>
                <c:pt idx="10">
                  <c:v>-0.7</c:v>
                </c:pt>
                <c:pt idx="11">
                  <c:v>5595.3</c:v>
                </c:pt>
                <c:pt idx="12">
                  <c:v>670.2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2961920"/>
        <c:axId val="42960384"/>
      </c:barChart>
      <c:valAx>
        <c:axId val="429603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2961920"/>
        <c:crosses val="autoZero"/>
        <c:crossBetween val="between"/>
      </c:valAx>
      <c:catAx>
        <c:axId val="42961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429603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01.02.2023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375510.3</c:v>
                </c:pt>
                <c:pt idx="1">
                  <c:v>758.5</c:v>
                </c:pt>
                <c:pt idx="2">
                  <c:v>71030.600000000006</c:v>
                </c:pt>
                <c:pt idx="3">
                  <c:v>121213.5</c:v>
                </c:pt>
                <c:pt idx="4">
                  <c:v>1221940.6000000001</c:v>
                </c:pt>
                <c:pt idx="5">
                  <c:v>2253.1</c:v>
                </c:pt>
                <c:pt idx="6">
                  <c:v>818815.9</c:v>
                </c:pt>
                <c:pt idx="7">
                  <c:v>202698.1</c:v>
                </c:pt>
                <c:pt idx="8">
                  <c:v>0</c:v>
                </c:pt>
                <c:pt idx="9">
                  <c:v>75959.899999999994</c:v>
                </c:pt>
                <c:pt idx="10">
                  <c:v>117164.9</c:v>
                </c:pt>
                <c:pt idx="11">
                  <c:v>34024.199999999997</c:v>
                </c:pt>
                <c:pt idx="12">
                  <c:v>46750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48302.2</c:v>
                </c:pt>
                <c:pt idx="1">
                  <c:v>66.599999999999994</c:v>
                </c:pt>
                <c:pt idx="2">
                  <c:v>13753.7</c:v>
                </c:pt>
                <c:pt idx="3">
                  <c:v>0</c:v>
                </c:pt>
                <c:pt idx="4">
                  <c:v>177691.3</c:v>
                </c:pt>
                <c:pt idx="5">
                  <c:v>0</c:v>
                </c:pt>
                <c:pt idx="6">
                  <c:v>21207.5</c:v>
                </c:pt>
                <c:pt idx="7">
                  <c:v>2006.2</c:v>
                </c:pt>
                <c:pt idx="8">
                  <c:v>0</c:v>
                </c:pt>
                <c:pt idx="9">
                  <c:v>2482.3000000000002</c:v>
                </c:pt>
                <c:pt idx="10">
                  <c:v>1037.9000000000001</c:v>
                </c:pt>
                <c:pt idx="11">
                  <c:v>249.8</c:v>
                </c:pt>
                <c:pt idx="12">
                  <c:v>1219.0999999999999</c:v>
                </c:pt>
                <c:pt idx="13">
                  <c:v>27739.200000000001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746176"/>
        <c:axId val="37702272"/>
      </c:barChart>
      <c:valAx>
        <c:axId val="377022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746176"/>
        <c:crosses val="autoZero"/>
        <c:crossBetween val="between"/>
      </c:valAx>
      <c:catAx>
        <c:axId val="37746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70227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01.03.2023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375510.3</c:v>
                </c:pt>
                <c:pt idx="1">
                  <c:v>758.5</c:v>
                </c:pt>
                <c:pt idx="2">
                  <c:v>73562.2</c:v>
                </c:pt>
                <c:pt idx="3">
                  <c:v>121413.5</c:v>
                </c:pt>
                <c:pt idx="4">
                  <c:v>1233055.6000000001</c:v>
                </c:pt>
                <c:pt idx="5">
                  <c:v>2253.1</c:v>
                </c:pt>
                <c:pt idx="6">
                  <c:v>825093.3</c:v>
                </c:pt>
                <c:pt idx="7">
                  <c:v>199800.9</c:v>
                </c:pt>
                <c:pt idx="8">
                  <c:v>5114.3</c:v>
                </c:pt>
                <c:pt idx="9">
                  <c:v>79149.7</c:v>
                </c:pt>
                <c:pt idx="10">
                  <c:v>117165</c:v>
                </c:pt>
                <c:pt idx="11">
                  <c:v>34024.199999999997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48302.2</c:v>
                </c:pt>
                <c:pt idx="1">
                  <c:v>66.599999999999994</c:v>
                </c:pt>
                <c:pt idx="2">
                  <c:v>17717.8</c:v>
                </c:pt>
                <c:pt idx="3">
                  <c:v>0</c:v>
                </c:pt>
                <c:pt idx="4">
                  <c:v>234965.7</c:v>
                </c:pt>
                <c:pt idx="5">
                  <c:v>6.6</c:v>
                </c:pt>
                <c:pt idx="6">
                  <c:v>82783.8</c:v>
                </c:pt>
                <c:pt idx="7">
                  <c:v>15422.9</c:v>
                </c:pt>
                <c:pt idx="8">
                  <c:v>0</c:v>
                </c:pt>
                <c:pt idx="9">
                  <c:v>9276.7999999999993</c:v>
                </c:pt>
                <c:pt idx="10">
                  <c:v>9596.9</c:v>
                </c:pt>
                <c:pt idx="11">
                  <c:v>2651.3</c:v>
                </c:pt>
                <c:pt idx="12">
                  <c:v>5189.6000000000004</c:v>
                </c:pt>
                <c:pt idx="13">
                  <c:v>27739.3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5121536"/>
        <c:axId val="45107456"/>
      </c:barChart>
      <c:valAx>
        <c:axId val="451074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5121536"/>
        <c:crosses val="autoZero"/>
        <c:crossBetween val="between"/>
      </c:valAx>
      <c:catAx>
        <c:axId val="45121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4510745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01.04.2023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373216.6</c:v>
                </c:pt>
                <c:pt idx="1">
                  <c:v>758.5</c:v>
                </c:pt>
                <c:pt idx="2">
                  <c:v>73885.8</c:v>
                </c:pt>
                <c:pt idx="3">
                  <c:v>121413.5</c:v>
                </c:pt>
                <c:pt idx="4">
                  <c:v>1234025.7</c:v>
                </c:pt>
                <c:pt idx="5">
                  <c:v>2253.1</c:v>
                </c:pt>
                <c:pt idx="6">
                  <c:v>826031.7</c:v>
                </c:pt>
                <c:pt idx="7">
                  <c:v>199870.9</c:v>
                </c:pt>
                <c:pt idx="8">
                  <c:v>5114.3</c:v>
                </c:pt>
                <c:pt idx="9">
                  <c:v>80149.7</c:v>
                </c:pt>
                <c:pt idx="10">
                  <c:v>85164.9</c:v>
                </c:pt>
                <c:pt idx="11">
                  <c:v>34024.199999999997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78863.100000000006</c:v>
                </c:pt>
                <c:pt idx="1">
                  <c:v>133.30000000000001</c:v>
                </c:pt>
                <c:pt idx="2">
                  <c:v>21614.1</c:v>
                </c:pt>
                <c:pt idx="3">
                  <c:v>19878.3</c:v>
                </c:pt>
                <c:pt idx="4">
                  <c:v>512798.6</c:v>
                </c:pt>
                <c:pt idx="5">
                  <c:v>15.9</c:v>
                </c:pt>
                <c:pt idx="6">
                  <c:v>150702.9</c:v>
                </c:pt>
                <c:pt idx="7">
                  <c:v>29560.799999999999</c:v>
                </c:pt>
                <c:pt idx="8">
                  <c:v>0</c:v>
                </c:pt>
                <c:pt idx="9">
                  <c:v>14007.5</c:v>
                </c:pt>
                <c:pt idx="10">
                  <c:v>17257.099999999999</c:v>
                </c:pt>
                <c:pt idx="11">
                  <c:v>5762.1</c:v>
                </c:pt>
                <c:pt idx="12">
                  <c:v>8776</c:v>
                </c:pt>
                <c:pt idx="13">
                  <c:v>83217.5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727168"/>
        <c:axId val="45328640"/>
      </c:barChart>
      <c:valAx>
        <c:axId val="4532864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6727168"/>
        <c:crosses val="autoZero"/>
        <c:crossBetween val="between"/>
      </c:valAx>
      <c:catAx>
        <c:axId val="467271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453286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01.05.2023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383030.5</c:v>
                </c:pt>
                <c:pt idx="1">
                  <c:v>758.5</c:v>
                </c:pt>
                <c:pt idx="2">
                  <c:v>74574.899999999994</c:v>
                </c:pt>
                <c:pt idx="3">
                  <c:v>132012.9</c:v>
                </c:pt>
                <c:pt idx="4">
                  <c:v>1229243.3999999999</c:v>
                </c:pt>
                <c:pt idx="5">
                  <c:v>2253.1</c:v>
                </c:pt>
                <c:pt idx="6">
                  <c:v>842201.7</c:v>
                </c:pt>
                <c:pt idx="7">
                  <c:v>194361.3</c:v>
                </c:pt>
                <c:pt idx="8">
                  <c:v>5114.3</c:v>
                </c:pt>
                <c:pt idx="9">
                  <c:v>81763.100000000006</c:v>
                </c:pt>
                <c:pt idx="10">
                  <c:v>85915.3</c:v>
                </c:pt>
                <c:pt idx="11">
                  <c:v>34420.300000000003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Нац.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внутреннего и муниципального долга</c:v>
                </c:pt>
                <c:pt idx="13">
                  <c:v>Межбюджетные трансферты общего характерабюджетам бюджетной системы РФ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107814.2</c:v>
                </c:pt>
                <c:pt idx="1">
                  <c:v>179.5</c:v>
                </c:pt>
                <c:pt idx="2">
                  <c:v>25446.7</c:v>
                </c:pt>
                <c:pt idx="3">
                  <c:v>38927.9</c:v>
                </c:pt>
                <c:pt idx="4">
                  <c:v>555212.6</c:v>
                </c:pt>
                <c:pt idx="5">
                  <c:v>25.3</c:v>
                </c:pt>
                <c:pt idx="6">
                  <c:v>217172.8</c:v>
                </c:pt>
                <c:pt idx="7">
                  <c:v>42968.2</c:v>
                </c:pt>
                <c:pt idx="8">
                  <c:v>0</c:v>
                </c:pt>
                <c:pt idx="9">
                  <c:v>23726.7</c:v>
                </c:pt>
                <c:pt idx="10">
                  <c:v>24585.4</c:v>
                </c:pt>
                <c:pt idx="11">
                  <c:v>7923.4</c:v>
                </c:pt>
                <c:pt idx="12">
                  <c:v>12746.5</c:v>
                </c:pt>
                <c:pt idx="13">
                  <c:v>110956.7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6764032"/>
        <c:axId val="46762240"/>
      </c:barChart>
      <c:valAx>
        <c:axId val="4676224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6764032"/>
        <c:crosses val="autoZero"/>
        <c:crossBetween val="between"/>
      </c:valAx>
      <c:catAx>
        <c:axId val="467640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467622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01.06.2023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381705.38</c:v>
                </c:pt>
                <c:pt idx="1">
                  <c:v>960</c:v>
                </c:pt>
                <c:pt idx="2">
                  <c:v>74578.759999999995</c:v>
                </c:pt>
                <c:pt idx="3">
                  <c:v>130775.3</c:v>
                </c:pt>
                <c:pt idx="4">
                  <c:v>1229270.3600000001</c:v>
                </c:pt>
                <c:pt idx="5">
                  <c:v>2253.1</c:v>
                </c:pt>
                <c:pt idx="6">
                  <c:v>853482.23</c:v>
                </c:pt>
                <c:pt idx="7">
                  <c:v>207918.23</c:v>
                </c:pt>
                <c:pt idx="8">
                  <c:v>6325.41</c:v>
                </c:pt>
                <c:pt idx="9">
                  <c:v>84263.07</c:v>
                </c:pt>
                <c:pt idx="10">
                  <c:v>88509.14</c:v>
                </c:pt>
                <c:pt idx="11">
                  <c:v>34420.29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#,##0.00</c:formatCode>
                <c:ptCount val="14"/>
                <c:pt idx="0">
                  <c:v>135226.51</c:v>
                </c:pt>
                <c:pt idx="1">
                  <c:v>222.17</c:v>
                </c:pt>
                <c:pt idx="2">
                  <c:v>29742.71</c:v>
                </c:pt>
                <c:pt idx="3">
                  <c:v>47464.12</c:v>
                </c:pt>
                <c:pt idx="4">
                  <c:v>563363.63</c:v>
                </c:pt>
                <c:pt idx="5">
                  <c:v>34.619999999999997</c:v>
                </c:pt>
                <c:pt idx="6">
                  <c:v>311976.03999999998</c:v>
                </c:pt>
                <c:pt idx="7">
                  <c:v>59065</c:v>
                </c:pt>
                <c:pt idx="8">
                  <c:v>5114.2700000000004</c:v>
                </c:pt>
                <c:pt idx="9">
                  <c:v>28736.65</c:v>
                </c:pt>
                <c:pt idx="10">
                  <c:v>32275.47</c:v>
                </c:pt>
                <c:pt idx="11">
                  <c:v>11830.13</c:v>
                </c:pt>
                <c:pt idx="12">
                  <c:v>18565.330000000002</c:v>
                </c:pt>
                <c:pt idx="13">
                  <c:v>138695.88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058944"/>
        <c:axId val="45406464"/>
      </c:barChart>
      <c:valAx>
        <c:axId val="4540646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47058944"/>
        <c:crosses val="autoZero"/>
        <c:crossBetween val="between"/>
      </c:valAx>
      <c:catAx>
        <c:axId val="470589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4540646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01.07.2023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393685.57</c:v>
                </c:pt>
                <c:pt idx="1">
                  <c:v>960</c:v>
                </c:pt>
                <c:pt idx="2">
                  <c:v>79589.919999999998</c:v>
                </c:pt>
                <c:pt idx="3">
                  <c:v>137864.74</c:v>
                </c:pt>
                <c:pt idx="4">
                  <c:v>1193253.6299999999</c:v>
                </c:pt>
                <c:pt idx="5">
                  <c:v>2256.73</c:v>
                </c:pt>
                <c:pt idx="6">
                  <c:v>865509.47</c:v>
                </c:pt>
                <c:pt idx="7">
                  <c:v>214950.25</c:v>
                </c:pt>
                <c:pt idx="8">
                  <c:v>6507.93</c:v>
                </c:pt>
                <c:pt idx="9">
                  <c:v>88238.35</c:v>
                </c:pt>
                <c:pt idx="10">
                  <c:v>88899.14</c:v>
                </c:pt>
                <c:pt idx="11">
                  <c:v>34420.29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#,##0.00</c:formatCode>
                <c:ptCount val="14"/>
                <c:pt idx="0">
                  <c:v>162147.97</c:v>
                </c:pt>
                <c:pt idx="1">
                  <c:v>335.1</c:v>
                </c:pt>
                <c:pt idx="2">
                  <c:v>32768.9</c:v>
                </c:pt>
                <c:pt idx="3">
                  <c:v>54890.66</c:v>
                </c:pt>
                <c:pt idx="4">
                  <c:v>596575.93999999994</c:v>
                </c:pt>
                <c:pt idx="5">
                  <c:v>50.5</c:v>
                </c:pt>
                <c:pt idx="6">
                  <c:v>415933.6</c:v>
                </c:pt>
                <c:pt idx="7">
                  <c:v>75909.69</c:v>
                </c:pt>
                <c:pt idx="8">
                  <c:v>5114.2700000000004</c:v>
                </c:pt>
                <c:pt idx="9">
                  <c:v>33067.300000000003</c:v>
                </c:pt>
                <c:pt idx="10">
                  <c:v>40319.54</c:v>
                </c:pt>
                <c:pt idx="11">
                  <c:v>14550.09</c:v>
                </c:pt>
                <c:pt idx="12">
                  <c:v>21832.59</c:v>
                </c:pt>
                <c:pt idx="13">
                  <c:v>166435.04999999999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940800"/>
        <c:axId val="36939264"/>
      </c:barChart>
      <c:valAx>
        <c:axId val="3693926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6940800"/>
        <c:crosses val="autoZero"/>
        <c:crossBetween val="between"/>
      </c:valAx>
      <c:catAx>
        <c:axId val="36940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693926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01.08.2023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394614.7</c:v>
                </c:pt>
                <c:pt idx="1">
                  <c:v>960</c:v>
                </c:pt>
                <c:pt idx="2">
                  <c:v>79589.899999999994</c:v>
                </c:pt>
                <c:pt idx="3">
                  <c:v>141717.79999999999</c:v>
                </c:pt>
                <c:pt idx="4">
                  <c:v>1276812</c:v>
                </c:pt>
                <c:pt idx="5">
                  <c:v>2256.6999999999998</c:v>
                </c:pt>
                <c:pt idx="6">
                  <c:v>874963.1</c:v>
                </c:pt>
                <c:pt idx="7">
                  <c:v>224586.9</c:v>
                </c:pt>
                <c:pt idx="8">
                  <c:v>8597.6</c:v>
                </c:pt>
                <c:pt idx="9">
                  <c:v>87733.4</c:v>
                </c:pt>
                <c:pt idx="10">
                  <c:v>89970.3</c:v>
                </c:pt>
                <c:pt idx="11">
                  <c:v>34420.300000000003</c:v>
                </c:pt>
                <c:pt idx="12">
                  <c:v>46925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197795.20000000001</c:v>
                </c:pt>
                <c:pt idx="1">
                  <c:v>407.8</c:v>
                </c:pt>
                <c:pt idx="2">
                  <c:v>37516.5</c:v>
                </c:pt>
                <c:pt idx="3">
                  <c:v>71812.5</c:v>
                </c:pt>
                <c:pt idx="4">
                  <c:v>679224.6</c:v>
                </c:pt>
                <c:pt idx="5">
                  <c:v>68.8</c:v>
                </c:pt>
                <c:pt idx="6">
                  <c:v>493426.2</c:v>
                </c:pt>
                <c:pt idx="7">
                  <c:v>99883.6</c:v>
                </c:pt>
                <c:pt idx="8">
                  <c:v>5114.3</c:v>
                </c:pt>
                <c:pt idx="9">
                  <c:v>36488.800000000003</c:v>
                </c:pt>
                <c:pt idx="10">
                  <c:v>48476.6</c:v>
                </c:pt>
                <c:pt idx="11">
                  <c:v>17385.599999999999</c:v>
                </c:pt>
                <c:pt idx="12">
                  <c:v>21832.6</c:v>
                </c:pt>
                <c:pt idx="13">
                  <c:v>194174.2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035008"/>
        <c:axId val="37033472"/>
      </c:barChart>
      <c:valAx>
        <c:axId val="3703347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035008"/>
        <c:crosses val="autoZero"/>
        <c:crossBetween val="between"/>
      </c:valAx>
      <c:catAx>
        <c:axId val="37035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03347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01.02.2023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866037</c:v>
                </c:pt>
                <c:pt idx="2">
                  <c:v>2327.6999999999998</c:v>
                </c:pt>
                <c:pt idx="3">
                  <c:v>22800</c:v>
                </c:pt>
                <c:pt idx="4">
                  <c:v>4934.2</c:v>
                </c:pt>
                <c:pt idx="5">
                  <c:v>1368.2</c:v>
                </c:pt>
                <c:pt idx="6">
                  <c:v>60877.9</c:v>
                </c:pt>
                <c:pt idx="7">
                  <c:v>9348</c:v>
                </c:pt>
                <c:pt idx="8">
                  <c:v>7439.4</c:v>
                </c:pt>
                <c:pt idx="9">
                  <c:v>20700</c:v>
                </c:pt>
                <c:pt idx="10">
                  <c:v>52.9</c:v>
                </c:pt>
                <c:pt idx="11">
                  <c:v>2175</c:v>
                </c:pt>
                <c:pt idx="12">
                  <c:v>84.8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721.1</c:v>
                </c:pt>
                <c:pt idx="1">
                  <c:v>14858.9</c:v>
                </c:pt>
                <c:pt idx="2">
                  <c:v>100</c:v>
                </c:pt>
                <c:pt idx="3">
                  <c:v>648.29999999999995</c:v>
                </c:pt>
                <c:pt idx="4">
                  <c:v>367.4</c:v>
                </c:pt>
                <c:pt idx="5">
                  <c:v>62.6</c:v>
                </c:pt>
                <c:pt idx="6">
                  <c:v>5016.8999999999996</c:v>
                </c:pt>
                <c:pt idx="7">
                  <c:v>0</c:v>
                </c:pt>
                <c:pt idx="8">
                  <c:v>512.5</c:v>
                </c:pt>
                <c:pt idx="9">
                  <c:v>1390.5</c:v>
                </c:pt>
                <c:pt idx="10">
                  <c:v>2</c:v>
                </c:pt>
                <c:pt idx="11">
                  <c:v>170.9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889920"/>
        <c:axId val="37888384"/>
      </c:barChart>
      <c:valAx>
        <c:axId val="3788838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889920"/>
        <c:crosses val="autoZero"/>
        <c:crossBetween val="between"/>
      </c:valAx>
      <c:catAx>
        <c:axId val="378899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88838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</a:t>
            </a:r>
            <a:r>
              <a:rPr lang="ru-RU" sz="2400" b="0" smtClean="0">
                <a:latin typeface="Times New Roman" pitchFamily="18" charset="0"/>
                <a:cs typeface="Times New Roman" pitchFamily="18" charset="0"/>
              </a:rPr>
              <a:t>на 01.09.2023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427727.8</c:v>
                </c:pt>
                <c:pt idx="1">
                  <c:v>960</c:v>
                </c:pt>
                <c:pt idx="2">
                  <c:v>79761.2</c:v>
                </c:pt>
                <c:pt idx="3">
                  <c:v>175014.7</c:v>
                </c:pt>
                <c:pt idx="4">
                  <c:v>1292760.8</c:v>
                </c:pt>
                <c:pt idx="5">
                  <c:v>2256.6999999999998</c:v>
                </c:pt>
                <c:pt idx="6">
                  <c:v>874235.3</c:v>
                </c:pt>
                <c:pt idx="7">
                  <c:v>222574.8</c:v>
                </c:pt>
                <c:pt idx="8">
                  <c:v>8021.3</c:v>
                </c:pt>
                <c:pt idx="9">
                  <c:v>91990.9</c:v>
                </c:pt>
                <c:pt idx="10">
                  <c:v>90657.7</c:v>
                </c:pt>
                <c:pt idx="11">
                  <c:v>34706.400000000001</c:v>
                </c:pt>
                <c:pt idx="12">
                  <c:v>27135.200000000001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#,##0.00</c:formatCode>
                <c:ptCount val="14"/>
                <c:pt idx="0">
                  <c:v>226086.1</c:v>
                </c:pt>
                <c:pt idx="1">
                  <c:v>668.4</c:v>
                </c:pt>
                <c:pt idx="2">
                  <c:v>41326.5</c:v>
                </c:pt>
                <c:pt idx="3">
                  <c:v>112333</c:v>
                </c:pt>
                <c:pt idx="4">
                  <c:v>726931.7</c:v>
                </c:pt>
                <c:pt idx="5">
                  <c:v>76.2</c:v>
                </c:pt>
                <c:pt idx="6">
                  <c:v>529315.6</c:v>
                </c:pt>
                <c:pt idx="7">
                  <c:v>116742.9</c:v>
                </c:pt>
                <c:pt idx="8">
                  <c:v>6627.7</c:v>
                </c:pt>
                <c:pt idx="9">
                  <c:v>42578.5</c:v>
                </c:pt>
                <c:pt idx="10">
                  <c:v>55186.1</c:v>
                </c:pt>
                <c:pt idx="11">
                  <c:v>19759.3</c:v>
                </c:pt>
                <c:pt idx="12">
                  <c:v>23851.599999999999</c:v>
                </c:pt>
                <c:pt idx="13">
                  <c:v>221913.3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084160"/>
        <c:axId val="37082624"/>
      </c:barChart>
      <c:valAx>
        <c:axId val="37082624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084160"/>
        <c:crosses val="autoZero"/>
        <c:crossBetween val="between"/>
      </c:valAx>
      <c:catAx>
        <c:axId val="370841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08262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01.10.2023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434807.2</c:v>
                </c:pt>
                <c:pt idx="1">
                  <c:v>960</c:v>
                </c:pt>
                <c:pt idx="2">
                  <c:v>79086.5</c:v>
                </c:pt>
                <c:pt idx="3">
                  <c:v>178365.2</c:v>
                </c:pt>
                <c:pt idx="4">
                  <c:v>1292728.8</c:v>
                </c:pt>
                <c:pt idx="5">
                  <c:v>2256.6999999999998</c:v>
                </c:pt>
                <c:pt idx="6">
                  <c:v>875533.1</c:v>
                </c:pt>
                <c:pt idx="7">
                  <c:v>222978.3</c:v>
                </c:pt>
                <c:pt idx="8">
                  <c:v>8021.3</c:v>
                </c:pt>
                <c:pt idx="9">
                  <c:v>91520.2</c:v>
                </c:pt>
                <c:pt idx="10">
                  <c:v>90815.8</c:v>
                </c:pt>
                <c:pt idx="11">
                  <c:v>34706.400000000001</c:v>
                </c:pt>
                <c:pt idx="12">
                  <c:v>27135.200000000001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#,##0.00</c:formatCode>
                <c:ptCount val="14"/>
                <c:pt idx="0">
                  <c:v>263737.2</c:v>
                </c:pt>
                <c:pt idx="1">
                  <c:v>746.4</c:v>
                </c:pt>
                <c:pt idx="2">
                  <c:v>49923.8</c:v>
                </c:pt>
                <c:pt idx="3">
                  <c:v>119148.6</c:v>
                </c:pt>
                <c:pt idx="4">
                  <c:v>743587.9</c:v>
                </c:pt>
                <c:pt idx="5">
                  <c:v>2209.1</c:v>
                </c:pt>
                <c:pt idx="6">
                  <c:v>576757.4</c:v>
                </c:pt>
                <c:pt idx="7">
                  <c:v>130972.1</c:v>
                </c:pt>
                <c:pt idx="8">
                  <c:v>6627.7</c:v>
                </c:pt>
                <c:pt idx="9">
                  <c:v>49350.6</c:v>
                </c:pt>
                <c:pt idx="10">
                  <c:v>59911.1</c:v>
                </c:pt>
                <c:pt idx="11">
                  <c:v>24086</c:v>
                </c:pt>
                <c:pt idx="12">
                  <c:v>24503.7</c:v>
                </c:pt>
                <c:pt idx="13">
                  <c:v>249652.6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170176"/>
        <c:axId val="37168640"/>
      </c:barChart>
      <c:valAx>
        <c:axId val="37168640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170176"/>
        <c:crosses val="autoZero"/>
        <c:crossBetween val="between"/>
      </c:valAx>
      <c:catAx>
        <c:axId val="371701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16864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01.11.2023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433065.9</c:v>
                </c:pt>
                <c:pt idx="1">
                  <c:v>960</c:v>
                </c:pt>
                <c:pt idx="2">
                  <c:v>79086.5</c:v>
                </c:pt>
                <c:pt idx="3">
                  <c:v>178365.2</c:v>
                </c:pt>
                <c:pt idx="4">
                  <c:v>1306688.8</c:v>
                </c:pt>
                <c:pt idx="5">
                  <c:v>2256.6999999999998</c:v>
                </c:pt>
                <c:pt idx="6">
                  <c:v>875836.4</c:v>
                </c:pt>
                <c:pt idx="7">
                  <c:v>219236.5</c:v>
                </c:pt>
                <c:pt idx="8">
                  <c:v>8021.3</c:v>
                </c:pt>
                <c:pt idx="9">
                  <c:v>87254.2</c:v>
                </c:pt>
                <c:pt idx="10">
                  <c:v>90815.8</c:v>
                </c:pt>
                <c:pt idx="11">
                  <c:v>34706.400000000001</c:v>
                </c:pt>
                <c:pt idx="12">
                  <c:v>27135.200000000001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298800.2</c:v>
                </c:pt>
                <c:pt idx="1">
                  <c:v>802.4</c:v>
                </c:pt>
                <c:pt idx="2">
                  <c:v>54748.6</c:v>
                </c:pt>
                <c:pt idx="3">
                  <c:v>134907.20000000001</c:v>
                </c:pt>
                <c:pt idx="4">
                  <c:v>819539.2</c:v>
                </c:pt>
                <c:pt idx="5">
                  <c:v>2219.1</c:v>
                </c:pt>
                <c:pt idx="6">
                  <c:v>641108.80000000005</c:v>
                </c:pt>
                <c:pt idx="7">
                  <c:v>153288.5</c:v>
                </c:pt>
                <c:pt idx="8">
                  <c:v>6627.7</c:v>
                </c:pt>
                <c:pt idx="9">
                  <c:v>57551.9</c:v>
                </c:pt>
                <c:pt idx="10">
                  <c:v>65665.899999999994</c:v>
                </c:pt>
                <c:pt idx="11">
                  <c:v>26563.3</c:v>
                </c:pt>
                <c:pt idx="12">
                  <c:v>25598.2</c:v>
                </c:pt>
                <c:pt idx="13">
                  <c:v>277391.7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297152"/>
        <c:axId val="37295616"/>
      </c:barChart>
      <c:valAx>
        <c:axId val="3729561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297152"/>
        <c:crosses val="autoZero"/>
        <c:crossBetween val="between"/>
      </c:valAx>
      <c:catAx>
        <c:axId val="37297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29561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>
                <a:latin typeface="Times New Roman" pitchFamily="18" charset="0"/>
                <a:cs typeface="Times New Roman" pitchFamily="18" charset="0"/>
              </a:rPr>
              <a:t>Расходы </a:t>
            </a: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01.12.2023 по отраслям 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Лист1!$B$2:$B$15</c:f>
              <c:numCache>
                <c:formatCode>#,##0.0</c:formatCode>
                <c:ptCount val="14"/>
                <c:pt idx="0">
                  <c:v>429791.8</c:v>
                </c:pt>
                <c:pt idx="1">
                  <c:v>951.6</c:v>
                </c:pt>
                <c:pt idx="2">
                  <c:v>78063.600000000006</c:v>
                </c:pt>
                <c:pt idx="3">
                  <c:v>173062.1</c:v>
                </c:pt>
                <c:pt idx="4">
                  <c:v>1400494.8</c:v>
                </c:pt>
                <c:pt idx="5">
                  <c:v>2256.6999999999998</c:v>
                </c:pt>
                <c:pt idx="6">
                  <c:v>876256.6</c:v>
                </c:pt>
                <c:pt idx="7">
                  <c:v>219095.6</c:v>
                </c:pt>
                <c:pt idx="8">
                  <c:v>8021.3</c:v>
                </c:pt>
                <c:pt idx="9">
                  <c:v>102755.8</c:v>
                </c:pt>
                <c:pt idx="10">
                  <c:v>89543.1</c:v>
                </c:pt>
                <c:pt idx="11">
                  <c:v>35858.300000000003</c:v>
                </c:pt>
                <c:pt idx="12">
                  <c:v>25598.2</c:v>
                </c:pt>
                <c:pt idx="13">
                  <c:v>332870.09999999998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Лист1!$A$2:$A$15</c:f>
              <c:strCache>
                <c:ptCount val="14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КУЛЬТУРА, КИНЕМАТОГРАФИЯ</c:v>
                </c:pt>
                <c:pt idx="8">
                  <c:v>ЗДРАВООХРАНЕНИЕ</c:v>
                </c:pt>
                <c:pt idx="9">
                  <c:v>СОЦИАЛЬНАЯ ПОЛИТИКА</c:v>
                </c:pt>
                <c:pt idx="10">
                  <c:v>ФИЗИЧЕСКАЯ КУЛЬТУРА И СПОРТ</c:v>
                </c:pt>
                <c:pt idx="11">
                  <c:v>СРЕДСТВА МАССОВОЙ ИНФОРМАЦИИ</c:v>
                </c:pt>
                <c:pt idx="12">
                  <c:v>ОБСЛУЖИВАНИЕ ГОСУДАРСТВЕННОГО (МУНИЦИПАЛЬНОГО) ДОЛГА</c:v>
                </c:pt>
                <c:pt idx="13">
                  <c:v>МЕЖБЮДЖЕТНЫЕ ТРАНСФЕРТЫ ОБЩЕГО ХАРАКТЕРА БЮДЖЕТАМ БЮДЖЕТНОЙ СИСТЕМЫ РОССИЙСКОЙ ФЕДЕРАЦИИ</c:v>
                </c:pt>
              </c:strCache>
            </c:strRef>
          </c:cat>
          <c:val>
            <c:numRef>
              <c:f>Лист1!$C$2:$C$15</c:f>
              <c:numCache>
                <c:formatCode>#,##0.0</c:formatCode>
                <c:ptCount val="14"/>
                <c:pt idx="0">
                  <c:v>335542.40000000002</c:v>
                </c:pt>
                <c:pt idx="1">
                  <c:v>863.4</c:v>
                </c:pt>
                <c:pt idx="2">
                  <c:v>58535.3</c:v>
                </c:pt>
                <c:pt idx="3">
                  <c:v>145346</c:v>
                </c:pt>
                <c:pt idx="4">
                  <c:v>858173.1</c:v>
                </c:pt>
                <c:pt idx="5">
                  <c:v>2228.6999999999998</c:v>
                </c:pt>
                <c:pt idx="6">
                  <c:v>705138.4</c:v>
                </c:pt>
                <c:pt idx="7">
                  <c:v>172350.2</c:v>
                </c:pt>
                <c:pt idx="8">
                  <c:v>8021.3</c:v>
                </c:pt>
                <c:pt idx="9">
                  <c:v>64533.4</c:v>
                </c:pt>
                <c:pt idx="10">
                  <c:v>72705.600000000006</c:v>
                </c:pt>
                <c:pt idx="11">
                  <c:v>29740.799999999999</c:v>
                </c:pt>
                <c:pt idx="12">
                  <c:v>25598.2</c:v>
                </c:pt>
                <c:pt idx="13">
                  <c:v>305130.90000000002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7428224"/>
        <c:axId val="37426688"/>
      </c:barChart>
      <c:valAx>
        <c:axId val="374266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7428224"/>
        <c:crosses val="autoZero"/>
        <c:crossBetween val="between"/>
      </c:valAx>
      <c:catAx>
        <c:axId val="374282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742668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92223042432195979"/>
          <c:y val="0.203368620589093"/>
          <c:w val="6.5269575678040245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4106517935258127E-2"/>
          <c:y val="9.3989113890930009E-2"/>
          <c:w val="0.85061570428696409"/>
          <c:h val="0.850109015669382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Муниципальный долг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layout>
                <c:manualLayout>
                  <c:x val="5.5555555555555558E-3"/>
                  <c:y val="0.316019139102335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7777777777778612E-3"/>
                  <c:y val="0.3351718141994540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944444444444477E-3"/>
                  <c:y val="0.304048717166643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delete val="1"/>
            </c:dLbl>
            <c:txPr>
              <a:bodyPr rot="-5400000" vert="horz"/>
              <a:lstStyle/>
              <a:p>
                <a:pPr>
                  <a:defRPr sz="180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 01.01.2013</c:v>
                </c:pt>
                <c:pt idx="1">
                  <c:v>на 01.01.2014</c:v>
                </c:pt>
                <c:pt idx="2">
                  <c:v>на 01.01.2015</c:v>
                </c:pt>
                <c:pt idx="3">
                  <c:v>на 01.01.2016</c:v>
                </c:pt>
                <c:pt idx="4">
                  <c:v>на 01.01.2017</c:v>
                </c:pt>
                <c:pt idx="5">
                  <c:v>на 01.01.2018</c:v>
                </c:pt>
                <c:pt idx="6">
                  <c:v>на 01.06.2018</c:v>
                </c:pt>
                <c:pt idx="7">
                  <c:v>на 01.09.2018</c:v>
                </c:pt>
                <c:pt idx="8">
                  <c:v>на 01.01.2019</c:v>
                </c:pt>
                <c:pt idx="9">
                  <c:v>на 01.01.2020</c:v>
                </c:pt>
                <c:pt idx="10">
                  <c:v>на 01.01.2021</c:v>
                </c:pt>
                <c:pt idx="11">
                  <c:v>на 01.01.2022</c:v>
                </c:pt>
                <c:pt idx="12">
                  <c:v>на 01.01.2023</c:v>
                </c:pt>
              </c:strCache>
            </c:strRef>
          </c:cat>
          <c:val>
            <c:numRef>
              <c:f>Лист1!$B$2:$B$14</c:f>
              <c:numCache>
                <c:formatCode>#,##0</c:formatCode>
                <c:ptCount val="13"/>
                <c:pt idx="0">
                  <c:v>180000</c:v>
                </c:pt>
                <c:pt idx="1">
                  <c:v>280000</c:v>
                </c:pt>
                <c:pt idx="2">
                  <c:v>256000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150000</c:v>
                </c:pt>
                <c:pt idx="7">
                  <c:v>150000</c:v>
                </c:pt>
                <c:pt idx="8">
                  <c:v>285000</c:v>
                </c:pt>
                <c:pt idx="9">
                  <c:v>390000</c:v>
                </c:pt>
                <c:pt idx="10">
                  <c:v>0</c:v>
                </c:pt>
                <c:pt idx="11">
                  <c:v>0</c:v>
                </c:pt>
                <c:pt idx="12">
                  <c:v>550000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7499648"/>
        <c:axId val="37501184"/>
        <c:axId val="0"/>
      </c:bar3DChart>
      <c:catAx>
        <c:axId val="374996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40" baseline="0"/>
            </a:pPr>
            <a:endParaRPr lang="ru-RU"/>
          </a:p>
        </c:txPr>
        <c:crossAx val="37501184"/>
        <c:crosses val="autoZero"/>
        <c:auto val="1"/>
        <c:lblAlgn val="ctr"/>
        <c:lblOffset val="100"/>
        <c:noMultiLvlLbl val="0"/>
      </c:catAx>
      <c:valAx>
        <c:axId val="375011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solidFill>
                  <a:schemeClr val="accent1">
                    <a:lumMod val="50000"/>
                  </a:schemeClr>
                </a:solidFill>
              </a:defRPr>
            </a:pPr>
            <a:endParaRPr lang="ru-RU"/>
          </a:p>
        </c:txPr>
        <c:crossAx val="37499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01.03.2023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866037</c:v>
                </c:pt>
                <c:pt idx="2">
                  <c:v>2327.6999999999998</c:v>
                </c:pt>
                <c:pt idx="3">
                  <c:v>22800</c:v>
                </c:pt>
                <c:pt idx="4">
                  <c:v>4934.2</c:v>
                </c:pt>
                <c:pt idx="5">
                  <c:v>1368.2</c:v>
                </c:pt>
                <c:pt idx="6">
                  <c:v>60877.9</c:v>
                </c:pt>
                <c:pt idx="7">
                  <c:v>9348</c:v>
                </c:pt>
                <c:pt idx="8">
                  <c:v>7439.4</c:v>
                </c:pt>
                <c:pt idx="9">
                  <c:v>20700</c:v>
                </c:pt>
                <c:pt idx="10">
                  <c:v>52.9</c:v>
                </c:pt>
                <c:pt idx="11">
                  <c:v>2175</c:v>
                </c:pt>
                <c:pt idx="12">
                  <c:v>84.8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-12899.4</c:v>
                </c:pt>
                <c:pt idx="1">
                  <c:v>12453.1</c:v>
                </c:pt>
                <c:pt idx="2">
                  <c:v>295.89999999999998</c:v>
                </c:pt>
                <c:pt idx="3">
                  <c:v>70.400000000000006</c:v>
                </c:pt>
                <c:pt idx="4">
                  <c:v>141.4</c:v>
                </c:pt>
                <c:pt idx="5">
                  <c:v>167.3</c:v>
                </c:pt>
                <c:pt idx="6">
                  <c:v>10886.2</c:v>
                </c:pt>
                <c:pt idx="7">
                  <c:v>44769.3</c:v>
                </c:pt>
                <c:pt idx="8">
                  <c:v>1117.9000000000001</c:v>
                </c:pt>
                <c:pt idx="9">
                  <c:v>2487.1999999999998</c:v>
                </c:pt>
                <c:pt idx="10">
                  <c:v>0.6</c:v>
                </c:pt>
                <c:pt idx="11">
                  <c:v>340.7</c:v>
                </c:pt>
                <c:pt idx="12">
                  <c:v>10.6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061568"/>
        <c:axId val="36059776"/>
      </c:barChart>
      <c:valAx>
        <c:axId val="3605977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6061568"/>
        <c:crosses val="autoZero"/>
        <c:crossBetween val="between"/>
      </c:valAx>
      <c:catAx>
        <c:axId val="36061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605977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01.04.2023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866037</c:v>
                </c:pt>
                <c:pt idx="2">
                  <c:v>2333.5</c:v>
                </c:pt>
                <c:pt idx="3">
                  <c:v>22800</c:v>
                </c:pt>
                <c:pt idx="4">
                  <c:v>4934.2</c:v>
                </c:pt>
                <c:pt idx="5">
                  <c:v>1368.2</c:v>
                </c:pt>
                <c:pt idx="6">
                  <c:v>61761.9</c:v>
                </c:pt>
                <c:pt idx="7">
                  <c:v>9348</c:v>
                </c:pt>
                <c:pt idx="8">
                  <c:v>7439.4</c:v>
                </c:pt>
                <c:pt idx="9">
                  <c:v>24408.400000000001</c:v>
                </c:pt>
                <c:pt idx="10">
                  <c:v>52.9</c:v>
                </c:pt>
                <c:pt idx="11">
                  <c:v>2175</c:v>
                </c:pt>
                <c:pt idx="12">
                  <c:v>84.8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131088.9</c:v>
                </c:pt>
                <c:pt idx="1">
                  <c:v>152249.5</c:v>
                </c:pt>
                <c:pt idx="2">
                  <c:v>625.79999999999995</c:v>
                </c:pt>
                <c:pt idx="3">
                  <c:v>2092.8000000000002</c:v>
                </c:pt>
                <c:pt idx="4">
                  <c:v>960.1</c:v>
                </c:pt>
                <c:pt idx="5">
                  <c:v>289.60000000000002</c:v>
                </c:pt>
                <c:pt idx="6">
                  <c:v>15319.8</c:v>
                </c:pt>
                <c:pt idx="7">
                  <c:v>45494.7</c:v>
                </c:pt>
                <c:pt idx="8">
                  <c:v>1757.3</c:v>
                </c:pt>
                <c:pt idx="9">
                  <c:v>6603</c:v>
                </c:pt>
                <c:pt idx="10">
                  <c:v>-0.8</c:v>
                </c:pt>
                <c:pt idx="11">
                  <c:v>3303.7</c:v>
                </c:pt>
                <c:pt idx="12">
                  <c:v>30.2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508608"/>
        <c:axId val="35498624"/>
      </c:barChart>
      <c:valAx>
        <c:axId val="354986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5508608"/>
        <c:crosses val="autoZero"/>
        <c:crossBetween val="between"/>
      </c:valAx>
      <c:catAx>
        <c:axId val="355086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549862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01.05.2023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61911.9</c:v>
                </c:pt>
                <c:pt idx="7">
                  <c:v>53348</c:v>
                </c:pt>
                <c:pt idx="8">
                  <c:v>7456.2</c:v>
                </c:pt>
                <c:pt idx="9">
                  <c:v>24408.400000000001</c:v>
                </c:pt>
                <c:pt idx="10">
                  <c:v>5.5</c:v>
                </c:pt>
                <c:pt idx="11">
                  <c:v>4932.3</c:v>
                </c:pt>
                <c:pt idx="12">
                  <c:v>84.8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681680</c:v>
                </c:pt>
                <c:pt idx="1">
                  <c:v>243177.60000000001</c:v>
                </c:pt>
                <c:pt idx="2">
                  <c:v>839.1</c:v>
                </c:pt>
                <c:pt idx="3">
                  <c:v>11382.5</c:v>
                </c:pt>
                <c:pt idx="4">
                  <c:v>1567.3</c:v>
                </c:pt>
                <c:pt idx="5">
                  <c:v>460.1</c:v>
                </c:pt>
                <c:pt idx="6">
                  <c:v>19518.599999999999</c:v>
                </c:pt>
                <c:pt idx="7">
                  <c:v>58023.199999999997</c:v>
                </c:pt>
                <c:pt idx="8">
                  <c:v>2400.9</c:v>
                </c:pt>
                <c:pt idx="9">
                  <c:v>14202.1</c:v>
                </c:pt>
                <c:pt idx="10">
                  <c:v>-0.7</c:v>
                </c:pt>
                <c:pt idx="11">
                  <c:v>3469.7</c:v>
                </c:pt>
                <c:pt idx="1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361152"/>
        <c:axId val="35338880"/>
      </c:barChart>
      <c:valAx>
        <c:axId val="3533888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5361152"/>
        <c:crosses val="autoZero"/>
        <c:crossBetween val="between"/>
      </c:valAx>
      <c:catAx>
        <c:axId val="35361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53388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01.06.2023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62640.5</c:v>
                </c:pt>
                <c:pt idx="7">
                  <c:v>67162.100000000006</c:v>
                </c:pt>
                <c:pt idx="8">
                  <c:v>7463.1</c:v>
                </c:pt>
                <c:pt idx="9">
                  <c:v>24713.1</c:v>
                </c:pt>
                <c:pt idx="10">
                  <c:v>5.5</c:v>
                </c:pt>
                <c:pt idx="11">
                  <c:v>4953.1000000000004</c:v>
                </c:pt>
                <c:pt idx="12">
                  <c:v>458.9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862857.8</c:v>
                </c:pt>
                <c:pt idx="1">
                  <c:v>308362.2</c:v>
                </c:pt>
                <c:pt idx="2">
                  <c:v>1050.7</c:v>
                </c:pt>
                <c:pt idx="3">
                  <c:v>11317.6</c:v>
                </c:pt>
                <c:pt idx="4">
                  <c:v>1588.7</c:v>
                </c:pt>
                <c:pt idx="5">
                  <c:v>607.5</c:v>
                </c:pt>
                <c:pt idx="6">
                  <c:v>24172.799999999999</c:v>
                </c:pt>
                <c:pt idx="7">
                  <c:v>58023.9</c:v>
                </c:pt>
                <c:pt idx="8">
                  <c:v>3006.8</c:v>
                </c:pt>
                <c:pt idx="9">
                  <c:v>15159.8</c:v>
                </c:pt>
                <c:pt idx="10">
                  <c:v>-0.7</c:v>
                </c:pt>
                <c:pt idx="11">
                  <c:v>3587.2</c:v>
                </c:pt>
                <c:pt idx="12">
                  <c:v>171.1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6888960"/>
        <c:axId val="36874880"/>
      </c:barChart>
      <c:valAx>
        <c:axId val="36874880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6888960"/>
        <c:crosses val="autoZero"/>
        <c:crossBetween val="between"/>
      </c:valAx>
      <c:catAx>
        <c:axId val="3688896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6874880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01.07.2023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62849.2</c:v>
                </c:pt>
                <c:pt idx="7">
                  <c:v>67162.100000000006</c:v>
                </c:pt>
                <c:pt idx="8">
                  <c:v>7690.9</c:v>
                </c:pt>
                <c:pt idx="9">
                  <c:v>30992.6</c:v>
                </c:pt>
                <c:pt idx="10">
                  <c:v>5.5</c:v>
                </c:pt>
                <c:pt idx="11">
                  <c:v>4984.7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1103140.3999999999</c:v>
                </c:pt>
                <c:pt idx="1">
                  <c:v>384100.7</c:v>
                </c:pt>
                <c:pt idx="2">
                  <c:v>1268.4000000000001</c:v>
                </c:pt>
                <c:pt idx="3">
                  <c:v>11405.4</c:v>
                </c:pt>
                <c:pt idx="4">
                  <c:v>1690.2</c:v>
                </c:pt>
                <c:pt idx="5">
                  <c:v>694.1</c:v>
                </c:pt>
                <c:pt idx="6">
                  <c:v>29246.2</c:v>
                </c:pt>
                <c:pt idx="7">
                  <c:v>58022.2</c:v>
                </c:pt>
                <c:pt idx="8">
                  <c:v>3892.5</c:v>
                </c:pt>
                <c:pt idx="9">
                  <c:v>23070.2</c:v>
                </c:pt>
                <c:pt idx="10">
                  <c:v>-0.7</c:v>
                </c:pt>
                <c:pt idx="11">
                  <c:v>3766.5</c:v>
                </c:pt>
                <c:pt idx="12">
                  <c:v>459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5561856"/>
        <c:axId val="35555968"/>
      </c:barChart>
      <c:valAx>
        <c:axId val="3555596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5561856"/>
        <c:crosses val="autoZero"/>
        <c:crossBetween val="between"/>
      </c:valAx>
      <c:catAx>
        <c:axId val="355618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5555968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01.08.2023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1536000</c:v>
                </c:pt>
                <c:pt idx="1">
                  <c:v>819160.2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62849.2</c:v>
                </c:pt>
                <c:pt idx="7">
                  <c:v>67162.100000000006</c:v>
                </c:pt>
                <c:pt idx="8">
                  <c:v>7690.9</c:v>
                </c:pt>
                <c:pt idx="9">
                  <c:v>30992.6</c:v>
                </c:pt>
                <c:pt idx="10">
                  <c:v>5.5</c:v>
                </c:pt>
                <c:pt idx="11">
                  <c:v>4988.1000000000004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1426584.9</c:v>
                </c:pt>
                <c:pt idx="1">
                  <c:v>463995.6</c:v>
                </c:pt>
                <c:pt idx="2">
                  <c:v>1495.2</c:v>
                </c:pt>
                <c:pt idx="3">
                  <c:v>13318.9</c:v>
                </c:pt>
                <c:pt idx="4">
                  <c:v>2426.1999999999998</c:v>
                </c:pt>
                <c:pt idx="5">
                  <c:v>789.3</c:v>
                </c:pt>
                <c:pt idx="6">
                  <c:v>32521.1</c:v>
                </c:pt>
                <c:pt idx="7">
                  <c:v>70550.899999999994</c:v>
                </c:pt>
                <c:pt idx="8">
                  <c:v>4494.2</c:v>
                </c:pt>
                <c:pt idx="9">
                  <c:v>27892.1</c:v>
                </c:pt>
                <c:pt idx="10">
                  <c:v>-0.7</c:v>
                </c:pt>
                <c:pt idx="11">
                  <c:v>3903.6</c:v>
                </c:pt>
                <c:pt idx="12">
                  <c:v>719.3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943936"/>
        <c:axId val="33929856"/>
      </c:barChart>
      <c:valAx>
        <c:axId val="339298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3943936"/>
        <c:crosses val="autoZero"/>
        <c:crossBetween val="between"/>
      </c:valAx>
      <c:catAx>
        <c:axId val="33943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392985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Налоговые и неналоговые доходы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бюджета Северо-Енисейского района на 01.09.2023 </a:t>
            </a:r>
          </a:p>
          <a:p>
            <a:pPr>
              <a:defRPr sz="2400" b="0">
                <a:latin typeface="Times New Roman" pitchFamily="18" charset="0"/>
                <a:cs typeface="Times New Roman" pitchFamily="18" charset="0"/>
              </a:defRPr>
            </a:pPr>
            <a:r>
              <a:rPr lang="ru-RU" sz="2400" b="0" dirty="0" smtClean="0">
                <a:latin typeface="Times New Roman" pitchFamily="18" charset="0"/>
                <a:cs typeface="Times New Roman" pitchFamily="18" charset="0"/>
              </a:rPr>
              <a:t>(тыс. рублей)</a:t>
            </a:r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169798556430446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63232720909885"/>
          <c:y val="0.17986249635462231"/>
          <c:w val="0.87539370078740164"/>
          <c:h val="0.5857101195683872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>
                <c:manualLayout>
                  <c:x val="0"/>
                  <c:y val="-3.70370370370363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0925337632080051E-17"/>
                  <c:y val="1.48148148148148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7777777777777779E-3"/>
                  <c:y val="-5.55555555555555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Лист1!$B$2:$B$14</c:f>
              <c:numCache>
                <c:formatCode>#,##0.0</c:formatCode>
                <c:ptCount val="13"/>
                <c:pt idx="0">
                  <c:v>1836000</c:v>
                </c:pt>
                <c:pt idx="1">
                  <c:v>819160.2</c:v>
                </c:pt>
                <c:pt idx="2">
                  <c:v>2333.5</c:v>
                </c:pt>
                <c:pt idx="3">
                  <c:v>22800</c:v>
                </c:pt>
                <c:pt idx="4">
                  <c:v>4934.3</c:v>
                </c:pt>
                <c:pt idx="5">
                  <c:v>1368.2</c:v>
                </c:pt>
                <c:pt idx="6">
                  <c:v>51916.2</c:v>
                </c:pt>
                <c:pt idx="7">
                  <c:v>67162.100000000006</c:v>
                </c:pt>
                <c:pt idx="8">
                  <c:v>7933.2</c:v>
                </c:pt>
                <c:pt idx="9">
                  <c:v>45992.6</c:v>
                </c:pt>
                <c:pt idx="10">
                  <c:v>5.5</c:v>
                </c:pt>
                <c:pt idx="11">
                  <c:v>5052.1000000000004</c:v>
                </c:pt>
                <c:pt idx="12">
                  <c:v>669.9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Факт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sz="9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Лист1!$A$2:$A$14</c:f>
              <c:strCache>
                <c:ptCount val="13"/>
                <c:pt idx="0">
                  <c:v>Налог на прибыль</c:v>
                </c:pt>
                <c:pt idx="1">
                  <c:v>Налог на доходы физических лиц</c:v>
                </c:pt>
                <c:pt idx="2">
                  <c:v>Акцизы</c:v>
                </c:pt>
                <c:pt idx="3">
                  <c:v>Налоги на совокупный доход</c:v>
                </c:pt>
                <c:pt idx="4">
                  <c:v>Налоги на имущество</c:v>
                </c:pt>
                <c:pt idx="5">
                  <c:v>Государственная пошлина</c:v>
                </c:pt>
                <c:pt idx="6">
                  <c:v>Доходы от использования имущества</c:v>
                </c:pt>
                <c:pt idx="7">
                  <c:v>Платежи при пользовании природными ресурсами</c:v>
                </c:pt>
                <c:pt idx="8">
                  <c:v>Доходы от оказания платных услуг</c:v>
                </c:pt>
                <c:pt idx="9">
                  <c:v>Доходы от продажи материальных и нематериальных активов</c:v>
                </c:pt>
                <c:pt idx="10">
                  <c:v>Административные платежи и сборы</c:v>
                </c:pt>
                <c:pt idx="11">
                  <c:v>Штрафы</c:v>
                </c:pt>
                <c:pt idx="12">
                  <c:v>Прочие неналоговые доходы</c:v>
                </c:pt>
              </c:strCache>
            </c:strRef>
          </c:cat>
          <c:val>
            <c:numRef>
              <c:f>Лист1!$C$2:$C$14</c:f>
              <c:numCache>
                <c:formatCode>#,##0.0</c:formatCode>
                <c:ptCount val="13"/>
                <c:pt idx="0">
                  <c:v>1438262.5</c:v>
                </c:pt>
                <c:pt idx="1">
                  <c:v>655935</c:v>
                </c:pt>
                <c:pt idx="2">
                  <c:v>1732</c:v>
                </c:pt>
                <c:pt idx="3">
                  <c:v>13370.7</c:v>
                </c:pt>
                <c:pt idx="4">
                  <c:v>2542.1999999999998</c:v>
                </c:pt>
                <c:pt idx="5">
                  <c:v>893.8</c:v>
                </c:pt>
                <c:pt idx="6">
                  <c:v>35547.199999999997</c:v>
                </c:pt>
                <c:pt idx="7">
                  <c:v>70550.899999999994</c:v>
                </c:pt>
                <c:pt idx="8">
                  <c:v>5627.1</c:v>
                </c:pt>
                <c:pt idx="9">
                  <c:v>38547.9</c:v>
                </c:pt>
                <c:pt idx="10">
                  <c:v>-0.7</c:v>
                </c:pt>
                <c:pt idx="11">
                  <c:v>4223.5</c:v>
                </c:pt>
                <c:pt idx="12">
                  <c:v>713.3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3822592"/>
        <c:axId val="33821056"/>
      </c:barChart>
      <c:valAx>
        <c:axId val="33821056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/>
            </a:pPr>
            <a:endParaRPr lang="ru-RU"/>
          </a:p>
        </c:txPr>
        <c:crossAx val="33822592"/>
        <c:crosses val="autoZero"/>
        <c:crossBetween val="between"/>
      </c:valAx>
      <c:catAx>
        <c:axId val="338225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ru-RU"/>
          </a:p>
        </c:txPr>
        <c:crossAx val="33821056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88056375765529316"/>
          <c:y val="0.203368620589093"/>
          <c:w val="9.7214020122484687E-2"/>
          <c:h val="7.139224263633713E-2"/>
        </c:manualLayout>
      </c:layout>
      <c:overlay val="0"/>
      <c:txPr>
        <a:bodyPr/>
        <a:lstStyle/>
        <a:p>
          <a:pPr>
            <a:defRPr sz="1200" baseline="0">
              <a:latin typeface="+mj-lt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2 534 145,1	      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23 851,1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- 0,9 %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0.41733</cdr:x>
      <cdr:y>0.23003</cdr:y>
    </cdr:from>
    <cdr:to>
      <cdr:x>0.79733</cdr:x>
      <cdr:y>0.352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3816096" y="1577546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2 976 198,0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3 058 198,5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</a:t>
          </a:r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102,8 %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0.41733</cdr:x>
      <cdr:y>0.23003</cdr:y>
    </cdr:from>
    <cdr:to>
      <cdr:x>0.79733</cdr:x>
      <cdr:y>0.352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3816096" y="1577546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3 511 241,0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3 273 656,7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</a:t>
          </a:r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93,2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0.31644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934021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3 420 972,5      ФАКТ –  257 632,9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7,5 %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3 446 695,7      ФАКТ –  453 719,5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13,2 %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3 415 704,0      ФАКТ –  942 587,2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27,6 %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3 445 444,4      ФАКТ –  1 167 685,9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33,9 %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3 474 256,4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1 382 312,5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39,8 %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3 485 931,1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1 619 931,2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46,5 %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0.86667</cdr:x>
      <cdr:y>0.29333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8" y="1236155"/>
          <a:ext cx="2390211" cy="77552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3 596 017,8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1 977 795,2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55, 0 %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3 660 672,9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2 123 396,9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58,0 %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2 534 145,1	      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59 841,2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- 2,3 %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3 671 785,0 ФАКТ –  2 301 214,0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62,6 %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3 676  299,1 ФАКТ –  2 564 812,8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69,8 %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0.60527</cdr:x>
      <cdr:y>0.18025</cdr:y>
    </cdr:from>
    <cdr:to>
      <cdr:x>0.84995</cdr:x>
      <cdr:y>0.31111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5534589" y="1236154"/>
          <a:ext cx="2237354" cy="897445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3 774 619,6 ФАКТ –  2 783 907,7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</a:t>
          </a:r>
          <a:r>
            <a:rPr lang="ru-RU" sz="14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– 73,7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%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2 538 743,3	      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359 814,6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14,2 %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2 538 743,3	      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1 036 720,4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40,8 %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2 553 992,5      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1 289 905,4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50,5%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0.488</cdr:x>
      <cdr:y>0.19803</cdr:y>
    </cdr:from>
    <cdr:to>
      <cdr:x>0.868</cdr:x>
      <cdr:y>0.32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4462273" y="1358090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2 560 951,1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1 620 755,2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63,3 %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0.41733</cdr:x>
      <cdr:y>0.23003</cdr:y>
    </cdr:from>
    <cdr:to>
      <cdr:x>0.79733</cdr:x>
      <cdr:y>0.352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3816096" y="1577546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2 560 954,6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2 048 690,5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80,0 %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0.41733</cdr:x>
      <cdr:y>0.23003</cdr:y>
    </cdr:from>
    <cdr:to>
      <cdr:x>0.79733</cdr:x>
      <cdr:y>0.352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3816096" y="1577546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2 865 327,8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2 267 945,4</a:t>
          </a: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</a:t>
          </a:r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79,2 %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0.41733</cdr:x>
      <cdr:y>0.23003</cdr:y>
    </cdr:from>
    <cdr:to>
      <cdr:x>0.79733</cdr:x>
      <cdr:y>0.352</cdr:y>
    </cdr:to>
    <cdr:sp macro="" textlink="">
      <cdr:nvSpPr>
        <cdr:cNvPr id="2" name="Блок-схема: процесс 1"/>
        <cdr:cNvSpPr/>
      </cdr:nvSpPr>
      <cdr:spPr>
        <a:xfrm xmlns:a="http://schemas.openxmlformats.org/drawingml/2006/main">
          <a:off x="3816096" y="1577546"/>
          <a:ext cx="3474720" cy="836470"/>
        </a:xfrm>
        <a:prstGeom xmlns:a="http://schemas.openxmlformats.org/drawingml/2006/main" prst="flowChartProcess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ПЛАН – 2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976 198,0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ФАКТ –  2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613 860,2</a:t>
          </a:r>
          <a:endParaRPr lang="ru-RU" sz="14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ИСПОЛНЕНИЕ – </a:t>
          </a:r>
          <a:r>
            <a: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87,8 % </a:t>
          </a:r>
          <a:endParaRPr lang="ru-RU" sz="1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1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10D58C-3213-4E93-814E-656DC4064134}" type="datetimeFigureOut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364"/>
            <a:ext cx="43014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02CDBFE-53CC-4050-8DFF-B5E242F2ACC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0069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027" y="1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55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7075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030" y="3228976"/>
            <a:ext cx="794258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027" y="6456364"/>
            <a:ext cx="43030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8" rIns="91417" bIns="4570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777308A-AE8E-4630-9BD9-682B9E7850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6017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25A81B-D688-442E-94E4-B432411C1355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EFD0DF-BB74-4322-8523-10EABD1524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8665C-77CB-47E9-8178-51E9DBCBA3D8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8373-901D-4719-BF1C-B33F71BE3E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F7393-B77E-428E-A68C-E75E9A6C73EA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3726D-C078-487E-B8BB-DAB1BDF364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2CEDF-A41D-4B69-AEE3-F6308983BF41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8515F-F076-4AE3-813A-1183B6E97A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A7ADC-7C70-4EA1-96A7-616B8318BD74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6054E-4147-4365-8C1B-A430D4F025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1626A-D1E5-4051-A6FB-123690D66614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A04B1-880B-4474-9211-DA06DE785D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D754C-AA57-4247-9C48-86F46D615A2E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0C79B-1F10-441A-9F5B-8A49BE980B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3DC088-65C5-466C-AFDD-25ED775B8FF1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11739-3B9B-45B4-B19E-17DFEDB6F0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D0AD8-C343-457D-91FB-C8B0757902FD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A15B1-9DB0-417F-8E87-1D05C595A74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41938-2A1E-45DB-9950-72772607FF32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1D6E91-FE88-490C-9912-0B7503D1ED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7D2E2-1546-4AE5-9353-503796A0F641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C84AD-ED44-4885-9577-D33A83349A0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8859A-5C00-43DB-8432-4FFEBF0894E7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11897-6A0B-4B8E-A6E8-6B147FBB63F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9DD1A-7563-4F07-812F-E224EFA7EBE2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20D351-D3FF-44CA-9A35-71F730C2C1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8AD6A44-8AE3-41E1-B147-D13030C1573C}" type="datetime1">
              <a:rPr lang="ru-RU"/>
              <a:pPr>
                <a:defRPr/>
              </a:pPr>
              <a:t>12.01.2024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8DEDC21-BE79-455D-AB6D-5718CA9791A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80" r:id="rId1"/>
    <p:sldLayoutId id="2147486381" r:id="rId2"/>
    <p:sldLayoutId id="2147486382" r:id="rId3"/>
    <p:sldLayoutId id="2147486383" r:id="rId4"/>
    <p:sldLayoutId id="2147486384" r:id="rId5"/>
    <p:sldLayoutId id="2147486385" r:id="rId6"/>
    <p:sldLayoutId id="2147486386" r:id="rId7"/>
    <p:sldLayoutId id="2147486387" r:id="rId8"/>
    <p:sldLayoutId id="2147486388" r:id="rId9"/>
    <p:sldLayoutId id="2147486389" r:id="rId10"/>
    <p:sldLayoutId id="2147486390" r:id="rId11"/>
    <p:sldLayoutId id="2147486391" r:id="rId12"/>
    <p:sldLayoutId id="2147486392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исполнения бюджета Северо-Енисейского района                    </a:t>
            </a:r>
            <a:b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2023  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(тыс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рублей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0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29332742"/>
              </p:ext>
            </p:extLst>
          </p:nvPr>
        </p:nvGraphicFramePr>
        <p:xfrm>
          <a:off x="134112" y="1397000"/>
          <a:ext cx="8583168" cy="5272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499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20726747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59862255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9846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2277873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052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07791049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190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1753628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818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04382901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93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3812281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093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95627736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030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60670776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820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59017424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42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9282278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376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7692974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534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0666459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660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67923859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1901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4996583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504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Динамика муниципального долга бюджета Северо-Енисейского района  (тыс.рублей)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529663000"/>
              </p:ext>
            </p:extLst>
          </p:nvPr>
        </p:nvGraphicFramePr>
        <p:xfrm>
          <a:off x="0" y="1397000"/>
          <a:ext cx="9144000" cy="5304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9347869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44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1852563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9865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77843232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199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6437511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337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926653069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3315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31958158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65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267471764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842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28390</TotalTime>
  <Words>735</Words>
  <Application>Microsoft Office PowerPoint</Application>
  <PresentationFormat>Экран (4:3)</PresentationFormat>
  <Paragraphs>176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Оформление по умолчанию</vt:lpstr>
      <vt:lpstr>Динамика исполнения бюджета Северо-Енисейского района                     в 2023  году (тыс. рублей)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Динамика муниципального долга бюджета Северо-Енисейского района  (тыс.рублей)</vt:lpstr>
    </vt:vector>
  </TitlesOfParts>
  <Company>MACROPROF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консолидированного бюджета Красноярского края на 2011 год</dc:title>
  <dc:creator>ulanov</dc:creator>
  <cp:lastModifiedBy>User5</cp:lastModifiedBy>
  <cp:revision>1835</cp:revision>
  <cp:lastPrinted>2023-09-27T05:29:59Z</cp:lastPrinted>
  <dcterms:created xsi:type="dcterms:W3CDTF">2010-10-07T17:17:34Z</dcterms:created>
  <dcterms:modified xsi:type="dcterms:W3CDTF">2024-01-12T03:28:29Z</dcterms:modified>
</cp:coreProperties>
</file>