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Lst>
  <p:notesMasterIdLst>
    <p:notesMasterId r:id="rId18"/>
  </p:notesMasterIdLst>
  <p:sldIdLst>
    <p:sldId id="376" r:id="rId3"/>
    <p:sldId id="311" r:id="rId4"/>
    <p:sldId id="312" r:id="rId5"/>
    <p:sldId id="313" r:id="rId6"/>
    <p:sldId id="314" r:id="rId7"/>
    <p:sldId id="315" r:id="rId8"/>
    <p:sldId id="316" r:id="rId9"/>
    <p:sldId id="372" r:id="rId10"/>
    <p:sldId id="321" r:id="rId11"/>
    <p:sldId id="307" r:id="rId12"/>
    <p:sldId id="303" r:id="rId13"/>
    <p:sldId id="373" r:id="rId14"/>
    <p:sldId id="305" r:id="rId15"/>
    <p:sldId id="371" r:id="rId16"/>
    <p:sldId id="331" r:id="rId1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p:cViewPr>
        <p:scale>
          <a:sx n="110" d="100"/>
          <a:sy n="110" d="100"/>
        </p:scale>
        <p:origin x="-917" y="1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Доходы </c:v>
                </c:pt>
              </c:strCache>
            </c:strRef>
          </c:tx>
          <c:spPr>
            <a:solidFill>
              <a:schemeClr val="accent1"/>
            </a:solidFill>
            <a:scene3d>
              <a:camera prst="orthographicFront"/>
              <a:lightRig rig="threePt" dir="t"/>
            </a:scene3d>
            <a:sp3d>
              <a:bevelT/>
            </a:sp3d>
          </c:spPr>
          <c:invertIfNegative val="0"/>
          <c:dLbls>
            <c:txPr>
              <a:bodyPr rot="-5400000" vert="horz"/>
              <a:lstStyle/>
              <a:p>
                <a:pPr>
                  <a:defRPr sz="800"/>
                </a:pPr>
                <a:endParaRPr lang="ru-RU"/>
              </a:p>
            </c:txPr>
            <c:dLblPos val="ctr"/>
            <c:showLegendKey val="0"/>
            <c:showVal val="1"/>
            <c:showCatName val="0"/>
            <c:showSerName val="0"/>
            <c:showPercent val="0"/>
            <c:showBubbleSize val="0"/>
            <c:showLeaderLines val="0"/>
          </c:dLbls>
          <c:cat>
            <c:strRef>
              <c:f>Лист1!$A$2:$A$10</c:f>
              <c:strCache>
                <c:ptCount val="9"/>
                <c:pt idx="0">
                  <c:v>2016
</c:v>
                </c:pt>
                <c:pt idx="1">
                  <c:v>2017
</c:v>
                </c:pt>
                <c:pt idx="2">
                  <c:v>2018
</c:v>
                </c:pt>
                <c:pt idx="3">
                  <c:v>2019
</c:v>
                </c:pt>
                <c:pt idx="4">
                  <c:v>2020</c:v>
                </c:pt>
                <c:pt idx="5">
                  <c:v>2021</c:v>
                </c:pt>
                <c:pt idx="6">
                  <c:v>2022</c:v>
                </c:pt>
                <c:pt idx="7">
                  <c:v>2023</c:v>
                </c:pt>
                <c:pt idx="8">
                  <c:v>2024</c:v>
                </c:pt>
              </c:strCache>
            </c:strRef>
          </c:cat>
          <c:val>
            <c:numRef>
              <c:f>Лист1!$B$2:$B$10</c:f>
              <c:numCache>
                <c:formatCode>#,##0.0</c:formatCode>
                <c:ptCount val="9"/>
                <c:pt idx="0">
                  <c:v>2096537.8</c:v>
                </c:pt>
                <c:pt idx="1">
                  <c:v>1904231.6</c:v>
                </c:pt>
                <c:pt idx="2">
                  <c:v>1918492.9</c:v>
                </c:pt>
                <c:pt idx="3">
                  <c:v>1943567</c:v>
                </c:pt>
                <c:pt idx="4">
                  <c:v>2642438.9</c:v>
                </c:pt>
                <c:pt idx="5">
                  <c:v>3086312.1</c:v>
                </c:pt>
                <c:pt idx="6">
                  <c:v>3251566.8</c:v>
                </c:pt>
                <c:pt idx="7">
                  <c:v>3040662</c:v>
                </c:pt>
                <c:pt idx="8">
                  <c:v>3098040.7</c:v>
                </c:pt>
              </c:numCache>
            </c:numRef>
          </c:val>
        </c:ser>
        <c:ser>
          <c:idx val="1"/>
          <c:order val="1"/>
          <c:tx>
            <c:strRef>
              <c:f>Лист1!$C$1</c:f>
              <c:strCache>
                <c:ptCount val="1"/>
                <c:pt idx="0">
                  <c:v>Расходы</c:v>
                </c:pt>
              </c:strCache>
            </c:strRef>
          </c:tx>
          <c:spPr>
            <a:solidFill>
              <a:srgbClr val="92D050"/>
            </a:solidFill>
            <a:scene3d>
              <a:camera prst="orthographicFront"/>
              <a:lightRig rig="threePt" dir="t"/>
            </a:scene3d>
            <a:sp3d>
              <a:bevelT/>
            </a:sp3d>
          </c:spPr>
          <c:invertIfNegative val="0"/>
          <c:dLbls>
            <c:txPr>
              <a:bodyPr rot="-5400000" vert="horz"/>
              <a:lstStyle/>
              <a:p>
                <a:pPr>
                  <a:defRPr sz="800"/>
                </a:pPr>
                <a:endParaRPr lang="ru-RU"/>
              </a:p>
            </c:txPr>
            <c:dLblPos val="ctr"/>
            <c:showLegendKey val="0"/>
            <c:showVal val="1"/>
            <c:showCatName val="0"/>
            <c:showSerName val="0"/>
            <c:showPercent val="0"/>
            <c:showBubbleSize val="0"/>
            <c:showLeaderLines val="0"/>
          </c:dLbls>
          <c:cat>
            <c:strRef>
              <c:f>Лист1!$A$2:$A$10</c:f>
              <c:strCache>
                <c:ptCount val="9"/>
                <c:pt idx="0">
                  <c:v>2016
</c:v>
                </c:pt>
                <c:pt idx="1">
                  <c:v>2017
</c:v>
                </c:pt>
                <c:pt idx="2">
                  <c:v>2018
</c:v>
                </c:pt>
                <c:pt idx="3">
                  <c:v>2019
</c:v>
                </c:pt>
                <c:pt idx="4">
                  <c:v>2020</c:v>
                </c:pt>
                <c:pt idx="5">
                  <c:v>2021</c:v>
                </c:pt>
                <c:pt idx="6">
                  <c:v>2022</c:v>
                </c:pt>
                <c:pt idx="7">
                  <c:v>2023</c:v>
                </c:pt>
                <c:pt idx="8">
                  <c:v>2024</c:v>
                </c:pt>
              </c:strCache>
            </c:strRef>
          </c:cat>
          <c:val>
            <c:numRef>
              <c:f>Лист1!$C$2:$C$10</c:f>
              <c:numCache>
                <c:formatCode>#,##0.0</c:formatCode>
                <c:ptCount val="9"/>
                <c:pt idx="0">
                  <c:v>2452545.1</c:v>
                </c:pt>
                <c:pt idx="1">
                  <c:v>2027687.7</c:v>
                </c:pt>
                <c:pt idx="2">
                  <c:v>2175015.7999999998</c:v>
                </c:pt>
                <c:pt idx="3">
                  <c:v>2000938.1</c:v>
                </c:pt>
                <c:pt idx="4">
                  <c:v>2304617.7999999998</c:v>
                </c:pt>
                <c:pt idx="5">
                  <c:v>3550212</c:v>
                </c:pt>
                <c:pt idx="6">
                  <c:v>4126915.3</c:v>
                </c:pt>
                <c:pt idx="7">
                  <c:v>3040662</c:v>
                </c:pt>
                <c:pt idx="8">
                  <c:v>3098040.7</c:v>
                </c:pt>
              </c:numCache>
            </c:numRef>
          </c:val>
        </c:ser>
        <c:ser>
          <c:idx val="2"/>
          <c:order val="2"/>
          <c:tx>
            <c:strRef>
              <c:f>Лист1!$D$1</c:f>
              <c:strCache>
                <c:ptCount val="1"/>
                <c:pt idx="0">
                  <c:v>Дефицит/Профицит</c:v>
                </c:pt>
              </c:strCache>
            </c:strRef>
          </c:tx>
          <c:spPr>
            <a:solidFill>
              <a:srgbClr val="FFFF00"/>
            </a:solidFill>
            <a:scene3d>
              <a:camera prst="orthographicFront"/>
              <a:lightRig rig="threePt" dir="t"/>
            </a:scene3d>
            <a:sp3d>
              <a:bevelT/>
            </a:sp3d>
          </c:spPr>
          <c:invertIfNegative val="0"/>
          <c:dLbls>
            <c:dLbl>
              <c:idx val="0"/>
              <c:layout>
                <c:manualLayout>
                  <c:x val="1.4492753623188406E-3"/>
                  <c:y val="3.2924158733889604E-2"/>
                </c:manualLayout>
              </c:layout>
              <c:dLblPos val="outEnd"/>
              <c:showLegendKey val="0"/>
              <c:showVal val="1"/>
              <c:showCatName val="0"/>
              <c:showSerName val="0"/>
              <c:showPercent val="0"/>
              <c:showBubbleSize val="0"/>
            </c:dLbl>
            <c:dLbl>
              <c:idx val="1"/>
              <c:layout>
                <c:manualLayout>
                  <c:x val="8.6956521739130436E-3"/>
                  <c:y val="-8.2369647823872759E-3"/>
                </c:manualLayout>
              </c:layout>
              <c:dLblPos val="outEnd"/>
              <c:showLegendKey val="0"/>
              <c:showVal val="1"/>
              <c:showCatName val="0"/>
              <c:showSerName val="0"/>
              <c:showPercent val="0"/>
              <c:showBubbleSize val="0"/>
            </c:dLbl>
            <c:dLbl>
              <c:idx val="2"/>
              <c:layout>
                <c:manualLayout>
                  <c:x val="7.246376811594203E-3"/>
                  <c:y val="8.7711051043992631E-3"/>
                </c:manualLayout>
              </c:layout>
              <c:dLblPos val="outEnd"/>
              <c:showLegendKey val="0"/>
              <c:showVal val="1"/>
              <c:showCatName val="0"/>
              <c:showSerName val="0"/>
              <c:showPercent val="0"/>
              <c:showBubbleSize val="0"/>
            </c:dLbl>
            <c:dLbl>
              <c:idx val="4"/>
              <c:layout>
                <c:manualLayout>
                  <c:x val="4.3478260869565218E-3"/>
                  <c:y val="2.5807184549692573E-2"/>
                </c:manualLayout>
              </c:layout>
              <c:dLblPos val="outEnd"/>
              <c:showLegendKey val="0"/>
              <c:showVal val="1"/>
              <c:showCatName val="0"/>
              <c:showSerName val="0"/>
              <c:showPercent val="0"/>
              <c:showBubbleSize val="0"/>
            </c:dLbl>
            <c:dLbl>
              <c:idx val="5"/>
              <c:layout>
                <c:manualLayout>
                  <c:x val="-1.4492753623188406E-3"/>
                  <c:y val="2.7240960551572845E-2"/>
                </c:manualLayout>
              </c:layout>
              <c:dLblPos val="outEnd"/>
              <c:showLegendKey val="0"/>
              <c:showVal val="1"/>
              <c:showCatName val="0"/>
              <c:showSerName val="0"/>
              <c:showPercent val="0"/>
              <c:showBubbleSize val="0"/>
            </c:dLbl>
            <c:txPr>
              <a:bodyPr/>
              <a:lstStyle/>
              <a:p>
                <a:pPr>
                  <a:defRPr sz="800"/>
                </a:pPr>
                <a:endParaRPr lang="ru-RU"/>
              </a:p>
            </c:txPr>
            <c:dLblPos val="ctr"/>
            <c:showLegendKey val="0"/>
            <c:showVal val="1"/>
            <c:showCatName val="0"/>
            <c:showSerName val="0"/>
            <c:showPercent val="0"/>
            <c:showBubbleSize val="0"/>
            <c:showLeaderLines val="0"/>
          </c:dLbls>
          <c:cat>
            <c:strRef>
              <c:f>Лист1!$A$2:$A$10</c:f>
              <c:strCache>
                <c:ptCount val="9"/>
                <c:pt idx="0">
                  <c:v>2016
</c:v>
                </c:pt>
                <c:pt idx="1">
                  <c:v>2017
</c:v>
                </c:pt>
                <c:pt idx="2">
                  <c:v>2018
</c:v>
                </c:pt>
                <c:pt idx="3">
                  <c:v>2019
</c:v>
                </c:pt>
                <c:pt idx="4">
                  <c:v>2020</c:v>
                </c:pt>
                <c:pt idx="5">
                  <c:v>2021</c:v>
                </c:pt>
                <c:pt idx="6">
                  <c:v>2022</c:v>
                </c:pt>
                <c:pt idx="7">
                  <c:v>2023</c:v>
                </c:pt>
                <c:pt idx="8">
                  <c:v>2024</c:v>
                </c:pt>
              </c:strCache>
            </c:strRef>
          </c:cat>
          <c:val>
            <c:numRef>
              <c:f>Лист1!$D$2:$D$10</c:f>
              <c:numCache>
                <c:formatCode>#,##0.0</c:formatCode>
                <c:ptCount val="9"/>
                <c:pt idx="0">
                  <c:v>-356007.30000000005</c:v>
                </c:pt>
                <c:pt idx="1">
                  <c:v>-123456.09999999986</c:v>
                </c:pt>
                <c:pt idx="2">
                  <c:v>-256522.89999999991</c:v>
                </c:pt>
                <c:pt idx="3">
                  <c:v>-57371.100000000093</c:v>
                </c:pt>
                <c:pt idx="4">
                  <c:v>337821.10000000009</c:v>
                </c:pt>
                <c:pt idx="5">
                  <c:v>-463899.89999999991</c:v>
                </c:pt>
                <c:pt idx="6">
                  <c:v>-875348.5</c:v>
                </c:pt>
                <c:pt idx="7">
                  <c:v>0</c:v>
                </c:pt>
                <c:pt idx="8">
                  <c:v>0</c:v>
                </c:pt>
              </c:numCache>
            </c:numRef>
          </c:val>
        </c:ser>
        <c:dLbls>
          <c:showLegendKey val="0"/>
          <c:showVal val="0"/>
          <c:showCatName val="0"/>
          <c:showSerName val="0"/>
          <c:showPercent val="0"/>
          <c:showBubbleSize val="0"/>
        </c:dLbls>
        <c:gapWidth val="150"/>
        <c:axId val="40903680"/>
        <c:axId val="36021952"/>
      </c:barChart>
      <c:catAx>
        <c:axId val="40903680"/>
        <c:scaling>
          <c:orientation val="minMax"/>
        </c:scaling>
        <c:delete val="0"/>
        <c:axPos val="b"/>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36021952"/>
        <c:crosses val="autoZero"/>
        <c:auto val="1"/>
        <c:lblAlgn val="ctr"/>
        <c:lblOffset val="100"/>
        <c:noMultiLvlLbl val="0"/>
      </c:catAx>
      <c:valAx>
        <c:axId val="36021952"/>
        <c:scaling>
          <c:orientation val="minMax"/>
        </c:scaling>
        <c:delete val="0"/>
        <c:axPos val="l"/>
        <c:majorGridlines/>
        <c:numFmt formatCode="#,##0.0" sourceLinked="0"/>
        <c:majorTickMark val="out"/>
        <c:minorTickMark val="none"/>
        <c:tickLblPos val="nextTo"/>
        <c:txPr>
          <a:bodyPr/>
          <a:lstStyle/>
          <a:p>
            <a:pPr>
              <a:defRPr sz="1200">
                <a:latin typeface="Times New Roman" pitchFamily="18" charset="0"/>
                <a:cs typeface="Times New Roman" pitchFamily="18" charset="0"/>
              </a:defRPr>
            </a:pPr>
            <a:endParaRPr lang="ru-RU"/>
          </a:p>
        </c:txPr>
        <c:crossAx val="40903680"/>
        <c:crosses val="autoZero"/>
        <c:crossBetween val="between"/>
      </c:valAx>
    </c:plotArea>
    <c:legend>
      <c:legendPos val="r"/>
      <c:layout>
        <c:manualLayout>
          <c:xMode val="edge"/>
          <c:yMode val="edge"/>
          <c:x val="0.8332137395868997"/>
          <c:y val="0.28449543620480505"/>
          <c:w val="0.15809060823918747"/>
          <c:h val="0.31160594664472918"/>
        </c:manualLayout>
      </c:layout>
      <c:overlay val="0"/>
      <c:txPr>
        <a:bodyPr/>
        <a:lstStyle/>
        <a:p>
          <a:pPr>
            <a:defRPr sz="9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C0319-0614-43AC-8CAC-86A91D8EA606}"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2FFA0B7E-8275-4E9D-AEFD-72727D71D8C6}">
      <dgm:prSet custT="1"/>
      <dgm:spPr/>
      <dgm:t>
        <a:bodyPr/>
        <a:lstStyle/>
        <a:p>
          <a:pPr rtl="0"/>
          <a:r>
            <a:rPr lang="ru-RU" sz="1400" b="0" dirty="0" smtClean="0">
              <a:latin typeface="Times New Roman" pitchFamily="18" charset="0"/>
              <a:cs typeface="Times New Roman" pitchFamily="18" charset="0"/>
            </a:rPr>
            <a:t>Участие в реализации национальных целей и стратегических задач развития Российской Федерации, определенных Президентом Российской Федерации, с учетом приоритетного развития социальной сферы и экономики</a:t>
          </a:r>
          <a:endParaRPr lang="ru-RU" sz="1400" b="0" dirty="0">
            <a:latin typeface="Times New Roman" pitchFamily="18" charset="0"/>
            <a:cs typeface="Times New Roman" pitchFamily="18" charset="0"/>
          </a:endParaRPr>
        </a:p>
      </dgm:t>
    </dgm:pt>
    <dgm:pt modelId="{54FD5DFE-4673-457F-9C19-A8A026949B4D}" type="parTrans" cxnId="{C55D4A7D-7F55-4405-9E68-B496C9095B2A}">
      <dgm:prSet/>
      <dgm:spPr/>
      <dgm:t>
        <a:bodyPr/>
        <a:lstStyle/>
        <a:p>
          <a:endParaRPr lang="ru-RU"/>
        </a:p>
      </dgm:t>
    </dgm:pt>
    <dgm:pt modelId="{20D29941-409A-49C5-A62D-9E310BC9A39C}" type="sibTrans" cxnId="{C55D4A7D-7F55-4405-9E68-B496C9095B2A}">
      <dgm:prSet/>
      <dgm:spPr/>
      <dgm:t>
        <a:bodyPr/>
        <a:lstStyle/>
        <a:p>
          <a:endParaRPr lang="ru-RU"/>
        </a:p>
      </dgm:t>
    </dgm:pt>
    <dgm:pt modelId="{6AD6493C-5129-42FC-AA9C-0CCAF9C20076}" type="pres">
      <dgm:prSet presAssocID="{53AC0319-0614-43AC-8CAC-86A91D8EA606}" presName="Name0" presStyleCnt="0">
        <dgm:presLayoutVars>
          <dgm:chMax val="7"/>
          <dgm:dir/>
          <dgm:animLvl val="lvl"/>
          <dgm:resizeHandles val="exact"/>
        </dgm:presLayoutVars>
      </dgm:prSet>
      <dgm:spPr/>
      <dgm:t>
        <a:bodyPr/>
        <a:lstStyle/>
        <a:p>
          <a:endParaRPr lang="ru-RU"/>
        </a:p>
      </dgm:t>
    </dgm:pt>
    <dgm:pt modelId="{67959AD6-68C6-4F18-8DA6-376FA021E0F1}" type="pres">
      <dgm:prSet presAssocID="{2FFA0B7E-8275-4E9D-AEFD-72727D71D8C6}" presName="circle1" presStyleLbl="node1" presStyleIdx="0" presStyleCnt="1"/>
      <dgm:spPr/>
    </dgm:pt>
    <dgm:pt modelId="{3A056168-1B99-40A2-B7C6-F2EAEE919A0D}" type="pres">
      <dgm:prSet presAssocID="{2FFA0B7E-8275-4E9D-AEFD-72727D71D8C6}" presName="space" presStyleCnt="0"/>
      <dgm:spPr/>
    </dgm:pt>
    <dgm:pt modelId="{075A64AB-AC43-4642-8190-29D60142E4B1}" type="pres">
      <dgm:prSet presAssocID="{2FFA0B7E-8275-4E9D-AEFD-72727D71D8C6}" presName="rect1" presStyleLbl="alignAcc1" presStyleIdx="0" presStyleCnt="1" custLinFactNeighborX="-4077" custLinFactNeighborY="-5263"/>
      <dgm:spPr/>
      <dgm:t>
        <a:bodyPr/>
        <a:lstStyle/>
        <a:p>
          <a:endParaRPr lang="ru-RU"/>
        </a:p>
      </dgm:t>
    </dgm:pt>
    <dgm:pt modelId="{224C4F25-A57C-40A0-9F4E-871F73A1F045}" type="pres">
      <dgm:prSet presAssocID="{2FFA0B7E-8275-4E9D-AEFD-72727D71D8C6}" presName="rect1ParTxNoCh" presStyleLbl="alignAcc1" presStyleIdx="0" presStyleCnt="1">
        <dgm:presLayoutVars>
          <dgm:chMax val="1"/>
          <dgm:bulletEnabled val="1"/>
        </dgm:presLayoutVars>
      </dgm:prSet>
      <dgm:spPr/>
      <dgm:t>
        <a:bodyPr/>
        <a:lstStyle/>
        <a:p>
          <a:endParaRPr lang="ru-RU"/>
        </a:p>
      </dgm:t>
    </dgm:pt>
  </dgm:ptLst>
  <dgm:cxnLst>
    <dgm:cxn modelId="{5AFDBFD8-6593-4622-BD5D-12B60053224D}" type="presOf" srcId="{2FFA0B7E-8275-4E9D-AEFD-72727D71D8C6}" destId="{075A64AB-AC43-4642-8190-29D60142E4B1}" srcOrd="0" destOrd="0" presId="urn:microsoft.com/office/officeart/2005/8/layout/target3"/>
    <dgm:cxn modelId="{9A32C7B7-CADE-4FDE-9434-FE6B4D4F7CDB}" type="presOf" srcId="{53AC0319-0614-43AC-8CAC-86A91D8EA606}" destId="{6AD6493C-5129-42FC-AA9C-0CCAF9C20076}" srcOrd="0" destOrd="0" presId="urn:microsoft.com/office/officeart/2005/8/layout/target3"/>
    <dgm:cxn modelId="{3244FBFE-EACA-48CE-9033-72A1ADE72766}" type="presOf" srcId="{2FFA0B7E-8275-4E9D-AEFD-72727D71D8C6}" destId="{224C4F25-A57C-40A0-9F4E-871F73A1F045}" srcOrd="1" destOrd="0" presId="urn:microsoft.com/office/officeart/2005/8/layout/target3"/>
    <dgm:cxn modelId="{C55D4A7D-7F55-4405-9E68-B496C9095B2A}" srcId="{53AC0319-0614-43AC-8CAC-86A91D8EA606}" destId="{2FFA0B7E-8275-4E9D-AEFD-72727D71D8C6}" srcOrd="0" destOrd="0" parTransId="{54FD5DFE-4673-457F-9C19-A8A026949B4D}" sibTransId="{20D29941-409A-49C5-A62D-9E310BC9A39C}"/>
    <dgm:cxn modelId="{4711AEB6-03BD-43B2-999E-E6575D122612}" type="presParOf" srcId="{6AD6493C-5129-42FC-AA9C-0CCAF9C20076}" destId="{67959AD6-68C6-4F18-8DA6-376FA021E0F1}" srcOrd="0" destOrd="0" presId="urn:microsoft.com/office/officeart/2005/8/layout/target3"/>
    <dgm:cxn modelId="{EC3CB78F-B01C-408A-801F-F09FB654EC4D}" type="presParOf" srcId="{6AD6493C-5129-42FC-AA9C-0CCAF9C20076}" destId="{3A056168-1B99-40A2-B7C6-F2EAEE919A0D}" srcOrd="1" destOrd="0" presId="urn:microsoft.com/office/officeart/2005/8/layout/target3"/>
    <dgm:cxn modelId="{0C1B27A1-2CC3-4AE5-B2ED-F5A8D5E94F51}" type="presParOf" srcId="{6AD6493C-5129-42FC-AA9C-0CCAF9C20076}" destId="{075A64AB-AC43-4642-8190-29D60142E4B1}" srcOrd="2" destOrd="0" presId="urn:microsoft.com/office/officeart/2005/8/layout/target3"/>
    <dgm:cxn modelId="{B45320CC-F09C-4D30-8296-BEB5B8FF2A90}" type="presParOf" srcId="{6AD6493C-5129-42FC-AA9C-0CCAF9C20076}" destId="{224C4F25-A57C-40A0-9F4E-871F73A1F045}"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1529F-E585-4F9F-A7EC-8E82F9CF8F89}"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1D6B9A55-DF01-48AE-9D97-ECF39A142F05}">
      <dgm:prSet custT="1"/>
      <dgm:spPr/>
      <dgm:t>
        <a:bodyPr/>
        <a:lstStyle/>
        <a:p>
          <a:pPr rtl="0"/>
          <a:r>
            <a:rPr lang="ru-RU" sz="1400" b="0" dirty="0" smtClean="0">
              <a:latin typeface="Times New Roman" pitchFamily="18" charset="0"/>
              <a:cs typeface="Times New Roman" pitchFamily="18" charset="0"/>
            </a:rPr>
            <a:t>Участие в конкурсном отборе проводимого в рамках реализации мероприятий подпрограммы «Поддержка местных инициатив» государственной программы Красноярского края «Содействие развитию местного самоуправления»</a:t>
          </a:r>
        </a:p>
      </dgm:t>
    </dgm:pt>
    <dgm:pt modelId="{15F3F80C-6B44-4DAC-A87A-9A239F753F45}" type="parTrans" cxnId="{7FA3DB0B-223D-4AFF-8A89-A8048800537A}">
      <dgm:prSet/>
      <dgm:spPr/>
      <dgm:t>
        <a:bodyPr/>
        <a:lstStyle/>
        <a:p>
          <a:endParaRPr lang="ru-RU"/>
        </a:p>
      </dgm:t>
    </dgm:pt>
    <dgm:pt modelId="{606ACCF7-52BB-497A-8451-47E0C580E269}" type="sibTrans" cxnId="{7FA3DB0B-223D-4AFF-8A89-A8048800537A}">
      <dgm:prSet/>
      <dgm:spPr/>
      <dgm:t>
        <a:bodyPr/>
        <a:lstStyle/>
        <a:p>
          <a:endParaRPr lang="ru-RU"/>
        </a:p>
      </dgm:t>
    </dgm:pt>
    <dgm:pt modelId="{EBCFC0FB-AC76-4562-86D7-8A8184124A09}" type="pres">
      <dgm:prSet presAssocID="{78B1529F-E585-4F9F-A7EC-8E82F9CF8F89}" presName="Name0" presStyleCnt="0">
        <dgm:presLayoutVars>
          <dgm:chMax val="7"/>
          <dgm:dir/>
          <dgm:animLvl val="lvl"/>
          <dgm:resizeHandles val="exact"/>
        </dgm:presLayoutVars>
      </dgm:prSet>
      <dgm:spPr/>
      <dgm:t>
        <a:bodyPr/>
        <a:lstStyle/>
        <a:p>
          <a:endParaRPr lang="ru-RU"/>
        </a:p>
      </dgm:t>
    </dgm:pt>
    <dgm:pt modelId="{6A5B84DC-6ED3-461A-9779-42748396BC83}" type="pres">
      <dgm:prSet presAssocID="{1D6B9A55-DF01-48AE-9D97-ECF39A142F05}" presName="circle1" presStyleLbl="node1" presStyleIdx="0" presStyleCnt="1" custLinFactNeighborX="-1368" custLinFactNeighborY="-2453"/>
      <dgm:spPr/>
    </dgm:pt>
    <dgm:pt modelId="{ACC52EB2-55DF-479D-8AAE-87283F3786A8}" type="pres">
      <dgm:prSet presAssocID="{1D6B9A55-DF01-48AE-9D97-ECF39A142F05}" presName="space" presStyleCnt="0"/>
      <dgm:spPr/>
    </dgm:pt>
    <dgm:pt modelId="{69B39C88-5A86-4D7A-BB6C-26E54BDD549A}" type="pres">
      <dgm:prSet presAssocID="{1D6B9A55-DF01-48AE-9D97-ECF39A142F05}" presName="rect1" presStyleLbl="alignAcc1" presStyleIdx="0" presStyleCnt="1" custLinFactNeighborX="1594" custLinFactNeighborY="-2051"/>
      <dgm:spPr/>
      <dgm:t>
        <a:bodyPr/>
        <a:lstStyle/>
        <a:p>
          <a:endParaRPr lang="ru-RU"/>
        </a:p>
      </dgm:t>
    </dgm:pt>
    <dgm:pt modelId="{0C65240E-1879-4F97-A56A-B8FD6D8B0BB4}" type="pres">
      <dgm:prSet presAssocID="{1D6B9A55-DF01-48AE-9D97-ECF39A142F05}" presName="rect1ParTxNoCh" presStyleLbl="alignAcc1" presStyleIdx="0" presStyleCnt="1">
        <dgm:presLayoutVars>
          <dgm:chMax val="1"/>
          <dgm:bulletEnabled val="1"/>
        </dgm:presLayoutVars>
      </dgm:prSet>
      <dgm:spPr/>
      <dgm:t>
        <a:bodyPr/>
        <a:lstStyle/>
        <a:p>
          <a:endParaRPr lang="ru-RU"/>
        </a:p>
      </dgm:t>
    </dgm:pt>
  </dgm:ptLst>
  <dgm:cxnLst>
    <dgm:cxn modelId="{BD227E9D-4075-4521-B209-8C18B92B967B}" type="presOf" srcId="{1D6B9A55-DF01-48AE-9D97-ECF39A142F05}" destId="{69B39C88-5A86-4D7A-BB6C-26E54BDD549A}" srcOrd="0" destOrd="0" presId="urn:microsoft.com/office/officeart/2005/8/layout/target3"/>
    <dgm:cxn modelId="{6A2AA743-39F2-4C53-A6C9-4CF9EBE4D193}" type="presOf" srcId="{1D6B9A55-DF01-48AE-9D97-ECF39A142F05}" destId="{0C65240E-1879-4F97-A56A-B8FD6D8B0BB4}" srcOrd="1" destOrd="0" presId="urn:microsoft.com/office/officeart/2005/8/layout/target3"/>
    <dgm:cxn modelId="{70FAA31A-BE61-443E-A6AB-4CBBC670BA7E}" type="presOf" srcId="{78B1529F-E585-4F9F-A7EC-8E82F9CF8F89}" destId="{EBCFC0FB-AC76-4562-86D7-8A8184124A09}" srcOrd="0" destOrd="0" presId="urn:microsoft.com/office/officeart/2005/8/layout/target3"/>
    <dgm:cxn modelId="{7FA3DB0B-223D-4AFF-8A89-A8048800537A}" srcId="{78B1529F-E585-4F9F-A7EC-8E82F9CF8F89}" destId="{1D6B9A55-DF01-48AE-9D97-ECF39A142F05}" srcOrd="0" destOrd="0" parTransId="{15F3F80C-6B44-4DAC-A87A-9A239F753F45}" sibTransId="{606ACCF7-52BB-497A-8451-47E0C580E269}"/>
    <dgm:cxn modelId="{80CF108F-3F7D-4248-8F36-BAEDC0AFB7D5}" type="presParOf" srcId="{EBCFC0FB-AC76-4562-86D7-8A8184124A09}" destId="{6A5B84DC-6ED3-461A-9779-42748396BC83}" srcOrd="0" destOrd="0" presId="urn:microsoft.com/office/officeart/2005/8/layout/target3"/>
    <dgm:cxn modelId="{7AF874CD-824C-4832-8397-200B235DD4B8}" type="presParOf" srcId="{EBCFC0FB-AC76-4562-86D7-8A8184124A09}" destId="{ACC52EB2-55DF-479D-8AAE-87283F3786A8}" srcOrd="1" destOrd="0" presId="urn:microsoft.com/office/officeart/2005/8/layout/target3"/>
    <dgm:cxn modelId="{033BC317-2C7A-467C-8620-773FC346BB55}" type="presParOf" srcId="{EBCFC0FB-AC76-4562-86D7-8A8184124A09}" destId="{69B39C88-5A86-4D7A-BB6C-26E54BDD549A}" srcOrd="2" destOrd="0" presId="urn:microsoft.com/office/officeart/2005/8/layout/target3"/>
    <dgm:cxn modelId="{14578527-12A0-4D9F-BFC7-D5D0EC76E0F1}" type="presParOf" srcId="{EBCFC0FB-AC76-4562-86D7-8A8184124A09}" destId="{0C65240E-1879-4F97-A56A-B8FD6D8B0BB4}"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E5B5B-E5EB-4085-B04F-6EAC96CF1F18}"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7B24E5F6-66B8-40BA-B11F-D42C00F1E44A}">
      <dgm:prSet custT="1"/>
      <dgm:spPr/>
      <dgm:t>
        <a:bodyPr/>
        <a:lstStyle/>
        <a:p>
          <a:pPr rtl="0"/>
          <a:r>
            <a:rPr lang="ru-RU" sz="1400" dirty="0" smtClean="0">
              <a:latin typeface="Times New Roman" pitchFamily="18" charset="0"/>
              <a:cs typeface="Times New Roman" pitchFamily="18" charset="0"/>
            </a:rPr>
            <a:t>Взаимодействие с краевыми органами власти по сохранению устойчивого развития Северо-Енисейского района</a:t>
          </a:r>
          <a:endParaRPr lang="ru-RU" sz="1400" b="1" dirty="0" smtClean="0">
            <a:latin typeface="Times New Roman" pitchFamily="18" charset="0"/>
            <a:cs typeface="Times New Roman" pitchFamily="18" charset="0"/>
          </a:endParaRPr>
        </a:p>
      </dgm:t>
    </dgm:pt>
    <dgm:pt modelId="{8E010BFB-2CA3-4CDE-BF3D-1D21DE685304}" type="parTrans" cxnId="{DF1B1DC7-CEED-4D7F-A652-BBE701127A32}">
      <dgm:prSet/>
      <dgm:spPr/>
      <dgm:t>
        <a:bodyPr/>
        <a:lstStyle/>
        <a:p>
          <a:endParaRPr lang="ru-RU"/>
        </a:p>
      </dgm:t>
    </dgm:pt>
    <dgm:pt modelId="{48F83B77-A73A-4D16-B774-F3B695C7B665}" type="sibTrans" cxnId="{DF1B1DC7-CEED-4D7F-A652-BBE701127A32}">
      <dgm:prSet/>
      <dgm:spPr/>
      <dgm:t>
        <a:bodyPr/>
        <a:lstStyle/>
        <a:p>
          <a:endParaRPr lang="ru-RU"/>
        </a:p>
      </dgm:t>
    </dgm:pt>
    <dgm:pt modelId="{389F35E8-815A-4938-8791-FBCB1ADC25BA}" type="pres">
      <dgm:prSet presAssocID="{022E5B5B-E5EB-4085-B04F-6EAC96CF1F18}" presName="Name0" presStyleCnt="0">
        <dgm:presLayoutVars>
          <dgm:chMax val="7"/>
          <dgm:dir/>
          <dgm:animLvl val="lvl"/>
          <dgm:resizeHandles val="exact"/>
        </dgm:presLayoutVars>
      </dgm:prSet>
      <dgm:spPr/>
      <dgm:t>
        <a:bodyPr/>
        <a:lstStyle/>
        <a:p>
          <a:endParaRPr lang="ru-RU"/>
        </a:p>
      </dgm:t>
    </dgm:pt>
    <dgm:pt modelId="{63118B4B-CCA2-4FE3-8BF7-A3385929C06A}" type="pres">
      <dgm:prSet presAssocID="{7B24E5F6-66B8-40BA-B11F-D42C00F1E44A}" presName="circle1" presStyleLbl="node1" presStyleIdx="0" presStyleCnt="1"/>
      <dgm:spPr/>
    </dgm:pt>
    <dgm:pt modelId="{1D6367A8-618C-4CDF-BB7C-AB7AD2B6E956}" type="pres">
      <dgm:prSet presAssocID="{7B24E5F6-66B8-40BA-B11F-D42C00F1E44A}" presName="space" presStyleCnt="0"/>
      <dgm:spPr/>
    </dgm:pt>
    <dgm:pt modelId="{A6101D61-C7CF-474A-8031-C177B0EE437A}" type="pres">
      <dgm:prSet presAssocID="{7B24E5F6-66B8-40BA-B11F-D42C00F1E44A}" presName="rect1" presStyleLbl="alignAcc1" presStyleIdx="0" presStyleCnt="1"/>
      <dgm:spPr/>
      <dgm:t>
        <a:bodyPr/>
        <a:lstStyle/>
        <a:p>
          <a:endParaRPr lang="ru-RU"/>
        </a:p>
      </dgm:t>
    </dgm:pt>
    <dgm:pt modelId="{FF485647-1E0E-423F-AB44-67C8AE322D0D}" type="pres">
      <dgm:prSet presAssocID="{7B24E5F6-66B8-40BA-B11F-D42C00F1E44A}" presName="rect1ParTxNoCh" presStyleLbl="alignAcc1" presStyleIdx="0" presStyleCnt="1">
        <dgm:presLayoutVars>
          <dgm:chMax val="1"/>
          <dgm:bulletEnabled val="1"/>
        </dgm:presLayoutVars>
      </dgm:prSet>
      <dgm:spPr/>
      <dgm:t>
        <a:bodyPr/>
        <a:lstStyle/>
        <a:p>
          <a:endParaRPr lang="ru-RU"/>
        </a:p>
      </dgm:t>
    </dgm:pt>
  </dgm:ptLst>
  <dgm:cxnLst>
    <dgm:cxn modelId="{B989D308-87EC-4FDA-975A-ACE039C9E5DE}" type="presOf" srcId="{7B24E5F6-66B8-40BA-B11F-D42C00F1E44A}" destId="{A6101D61-C7CF-474A-8031-C177B0EE437A}" srcOrd="0" destOrd="0" presId="urn:microsoft.com/office/officeart/2005/8/layout/target3"/>
    <dgm:cxn modelId="{DF1B1DC7-CEED-4D7F-A652-BBE701127A32}" srcId="{022E5B5B-E5EB-4085-B04F-6EAC96CF1F18}" destId="{7B24E5F6-66B8-40BA-B11F-D42C00F1E44A}" srcOrd="0" destOrd="0" parTransId="{8E010BFB-2CA3-4CDE-BF3D-1D21DE685304}" sibTransId="{48F83B77-A73A-4D16-B774-F3B695C7B665}"/>
    <dgm:cxn modelId="{B9A8F4B4-4D82-47A1-B34C-005CDCC841E7}" type="presOf" srcId="{7B24E5F6-66B8-40BA-B11F-D42C00F1E44A}" destId="{FF485647-1E0E-423F-AB44-67C8AE322D0D}" srcOrd="1" destOrd="0" presId="urn:microsoft.com/office/officeart/2005/8/layout/target3"/>
    <dgm:cxn modelId="{DD6A4F0D-61FD-4821-9905-AF03FA4ECC28}" type="presOf" srcId="{022E5B5B-E5EB-4085-B04F-6EAC96CF1F18}" destId="{389F35E8-815A-4938-8791-FBCB1ADC25BA}" srcOrd="0" destOrd="0" presId="urn:microsoft.com/office/officeart/2005/8/layout/target3"/>
    <dgm:cxn modelId="{42AE75B3-ACCF-41B8-84EB-251871A76A62}" type="presParOf" srcId="{389F35E8-815A-4938-8791-FBCB1ADC25BA}" destId="{63118B4B-CCA2-4FE3-8BF7-A3385929C06A}" srcOrd="0" destOrd="0" presId="urn:microsoft.com/office/officeart/2005/8/layout/target3"/>
    <dgm:cxn modelId="{0C56C086-F1E8-4C36-82E0-2CA51319442E}" type="presParOf" srcId="{389F35E8-815A-4938-8791-FBCB1ADC25BA}" destId="{1D6367A8-618C-4CDF-BB7C-AB7AD2B6E956}" srcOrd="1" destOrd="0" presId="urn:microsoft.com/office/officeart/2005/8/layout/target3"/>
    <dgm:cxn modelId="{5DA7CD84-F075-4C86-9961-62A077DC4249}" type="presParOf" srcId="{389F35E8-815A-4938-8791-FBCB1ADC25BA}" destId="{A6101D61-C7CF-474A-8031-C177B0EE437A}" srcOrd="2" destOrd="0" presId="urn:microsoft.com/office/officeart/2005/8/layout/target3"/>
    <dgm:cxn modelId="{A74BA244-4780-47BA-9ABB-7701993D5C67}" type="presParOf" srcId="{389F35E8-815A-4938-8791-FBCB1ADC25BA}" destId="{FF485647-1E0E-423F-AB44-67C8AE322D0D}"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D13B98-474A-4A78-9617-B28CB8936E04}"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72AB3EC0-73E7-4383-8E5A-45A3A0DE0335}">
      <dgm:prSet custT="1"/>
      <dgm:spPr/>
      <dgm:t>
        <a:bodyPr/>
        <a:lstStyle/>
        <a:p>
          <a:pPr rtl="0"/>
          <a:r>
            <a:rPr lang="ru-RU" sz="1400" dirty="0" smtClean="0">
              <a:latin typeface="Times New Roman" pitchFamily="18" charset="0"/>
              <a:cs typeface="Times New Roman" pitchFamily="18" charset="0"/>
            </a:rPr>
            <a:t>Повышение эффективности бюджетных расходов, вовлечение в бюджетный процесс граждан</a:t>
          </a:r>
          <a:endParaRPr lang="ru-RU" sz="1400" b="1" dirty="0">
            <a:latin typeface="Times New Roman" pitchFamily="18" charset="0"/>
            <a:cs typeface="Times New Roman" pitchFamily="18" charset="0"/>
          </a:endParaRPr>
        </a:p>
      </dgm:t>
    </dgm:pt>
    <dgm:pt modelId="{56579E1B-2EFA-45A6-8849-19B7102C61C3}" type="parTrans" cxnId="{1DFCDDB3-BD78-46E7-A9AB-425BFF5FD9E5}">
      <dgm:prSet/>
      <dgm:spPr/>
      <dgm:t>
        <a:bodyPr/>
        <a:lstStyle/>
        <a:p>
          <a:endParaRPr lang="ru-RU"/>
        </a:p>
      </dgm:t>
    </dgm:pt>
    <dgm:pt modelId="{BBC6E80D-4FB9-442C-AD48-630118393D4F}" type="sibTrans" cxnId="{1DFCDDB3-BD78-46E7-A9AB-425BFF5FD9E5}">
      <dgm:prSet/>
      <dgm:spPr/>
      <dgm:t>
        <a:bodyPr/>
        <a:lstStyle/>
        <a:p>
          <a:endParaRPr lang="ru-RU"/>
        </a:p>
      </dgm:t>
    </dgm:pt>
    <dgm:pt modelId="{5DDC325E-073F-4430-9FC7-BE3DDCD30A1F}" type="pres">
      <dgm:prSet presAssocID="{DBD13B98-474A-4A78-9617-B28CB8936E04}" presName="Name0" presStyleCnt="0">
        <dgm:presLayoutVars>
          <dgm:chMax val="7"/>
          <dgm:dir/>
          <dgm:animLvl val="lvl"/>
          <dgm:resizeHandles val="exact"/>
        </dgm:presLayoutVars>
      </dgm:prSet>
      <dgm:spPr/>
      <dgm:t>
        <a:bodyPr/>
        <a:lstStyle/>
        <a:p>
          <a:endParaRPr lang="ru-RU"/>
        </a:p>
      </dgm:t>
    </dgm:pt>
    <dgm:pt modelId="{AB96A1C4-3BC7-4BBF-81BA-9E6FE871FADD}" type="pres">
      <dgm:prSet presAssocID="{72AB3EC0-73E7-4383-8E5A-45A3A0DE0335}" presName="circle1" presStyleLbl="node1" presStyleIdx="0" presStyleCnt="1"/>
      <dgm:spPr/>
    </dgm:pt>
    <dgm:pt modelId="{EC83B7FA-67B4-49A1-99ED-8F7E091F7375}" type="pres">
      <dgm:prSet presAssocID="{72AB3EC0-73E7-4383-8E5A-45A3A0DE0335}" presName="space" presStyleCnt="0"/>
      <dgm:spPr/>
    </dgm:pt>
    <dgm:pt modelId="{993E9295-F4D3-4AAF-8F85-BA2E32C8F0AE}" type="pres">
      <dgm:prSet presAssocID="{72AB3EC0-73E7-4383-8E5A-45A3A0DE0335}" presName="rect1" presStyleLbl="alignAcc1" presStyleIdx="0" presStyleCnt="1" custLinFactNeighborX="0"/>
      <dgm:spPr/>
      <dgm:t>
        <a:bodyPr/>
        <a:lstStyle/>
        <a:p>
          <a:endParaRPr lang="ru-RU"/>
        </a:p>
      </dgm:t>
    </dgm:pt>
    <dgm:pt modelId="{C59C2C78-C965-4221-92D8-31325F6CAE90}" type="pres">
      <dgm:prSet presAssocID="{72AB3EC0-73E7-4383-8E5A-45A3A0DE0335}" presName="rect1ParTxNoCh" presStyleLbl="alignAcc1" presStyleIdx="0" presStyleCnt="1">
        <dgm:presLayoutVars>
          <dgm:chMax val="1"/>
          <dgm:bulletEnabled val="1"/>
        </dgm:presLayoutVars>
      </dgm:prSet>
      <dgm:spPr/>
      <dgm:t>
        <a:bodyPr/>
        <a:lstStyle/>
        <a:p>
          <a:endParaRPr lang="ru-RU"/>
        </a:p>
      </dgm:t>
    </dgm:pt>
  </dgm:ptLst>
  <dgm:cxnLst>
    <dgm:cxn modelId="{1DFCDDB3-BD78-46E7-A9AB-425BFF5FD9E5}" srcId="{DBD13B98-474A-4A78-9617-B28CB8936E04}" destId="{72AB3EC0-73E7-4383-8E5A-45A3A0DE0335}" srcOrd="0" destOrd="0" parTransId="{56579E1B-2EFA-45A6-8849-19B7102C61C3}" sibTransId="{BBC6E80D-4FB9-442C-AD48-630118393D4F}"/>
    <dgm:cxn modelId="{E5923846-4BAA-48E7-9C47-F46FBE2E3F03}" type="presOf" srcId="{72AB3EC0-73E7-4383-8E5A-45A3A0DE0335}" destId="{C59C2C78-C965-4221-92D8-31325F6CAE90}" srcOrd="1" destOrd="0" presId="urn:microsoft.com/office/officeart/2005/8/layout/target3"/>
    <dgm:cxn modelId="{07F76A3A-03FA-480B-9886-84F1B1DF013F}" type="presOf" srcId="{72AB3EC0-73E7-4383-8E5A-45A3A0DE0335}" destId="{993E9295-F4D3-4AAF-8F85-BA2E32C8F0AE}" srcOrd="0" destOrd="0" presId="urn:microsoft.com/office/officeart/2005/8/layout/target3"/>
    <dgm:cxn modelId="{9B5A042E-3D7B-413B-BEA7-CA00683AFD48}" type="presOf" srcId="{DBD13B98-474A-4A78-9617-B28CB8936E04}" destId="{5DDC325E-073F-4430-9FC7-BE3DDCD30A1F}" srcOrd="0" destOrd="0" presId="urn:microsoft.com/office/officeart/2005/8/layout/target3"/>
    <dgm:cxn modelId="{11C09AF6-CD41-40FD-84D3-DE2FB06CA516}" type="presParOf" srcId="{5DDC325E-073F-4430-9FC7-BE3DDCD30A1F}" destId="{AB96A1C4-3BC7-4BBF-81BA-9E6FE871FADD}" srcOrd="0" destOrd="0" presId="urn:microsoft.com/office/officeart/2005/8/layout/target3"/>
    <dgm:cxn modelId="{9B5DD8DA-2E76-4F21-84A5-86016A596D74}" type="presParOf" srcId="{5DDC325E-073F-4430-9FC7-BE3DDCD30A1F}" destId="{EC83B7FA-67B4-49A1-99ED-8F7E091F7375}" srcOrd="1" destOrd="0" presId="urn:microsoft.com/office/officeart/2005/8/layout/target3"/>
    <dgm:cxn modelId="{6CECD35D-33FC-4116-B212-2FC65DFFC038}" type="presParOf" srcId="{5DDC325E-073F-4430-9FC7-BE3DDCD30A1F}" destId="{993E9295-F4D3-4AAF-8F85-BA2E32C8F0AE}" srcOrd="2" destOrd="0" presId="urn:microsoft.com/office/officeart/2005/8/layout/target3"/>
    <dgm:cxn modelId="{1616BE2B-63AD-4494-B9E5-61014A39967E}" type="presParOf" srcId="{5DDC325E-073F-4430-9FC7-BE3DDCD30A1F}" destId="{C59C2C78-C965-4221-92D8-31325F6CAE90}" srcOrd="3"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48CE9B-4170-4E37-8B96-3CBABFD54709}" type="doc">
      <dgm:prSet loTypeId="urn:microsoft.com/office/officeart/2005/8/layout/hProcess9" loCatId="process" qsTypeId="urn:microsoft.com/office/officeart/2009/2/quickstyle/3d8" qsCatId="3D" csTypeId="urn:microsoft.com/office/officeart/2005/8/colors/accent1_2" csCatId="accent1" phldr="1"/>
      <dgm:spPr/>
      <dgm:t>
        <a:bodyPr/>
        <a:lstStyle/>
        <a:p>
          <a:endParaRPr lang="ru-RU"/>
        </a:p>
      </dgm:t>
    </dgm:pt>
    <dgm:pt modelId="{530C320D-110E-402C-A309-4FD02189D865}">
      <dgm:prSet custT="1"/>
      <dgm:spPr/>
      <dgm:t>
        <a:bodyPr/>
        <a:lstStyle/>
        <a:p>
          <a:pPr rtl="0"/>
          <a:r>
            <a:rPr lang="ru-RU" sz="1600" b="1" dirty="0" smtClean="0"/>
            <a:t>Обеспечение сохранения устойчивости бюджета района и сбалансированного развития Северо-Енисейского района в условиях реализации ключевых задач, поставленных Президентом РФ в качестве национальных целей страны</a:t>
          </a:r>
        </a:p>
        <a:p>
          <a:pPr rtl="0"/>
          <a:endParaRPr lang="ru-RU" sz="1600" b="1" dirty="0"/>
        </a:p>
      </dgm:t>
    </dgm:pt>
    <dgm:pt modelId="{452175E6-9394-41F7-93D1-CEFE73EC6147}" type="parTrans" cxnId="{277F9204-0E7D-4E6D-A198-4361A145952D}">
      <dgm:prSet/>
      <dgm:spPr/>
      <dgm:t>
        <a:bodyPr/>
        <a:lstStyle/>
        <a:p>
          <a:endParaRPr lang="ru-RU"/>
        </a:p>
      </dgm:t>
    </dgm:pt>
    <dgm:pt modelId="{FB08471D-0729-41C1-9610-66FE5F36C094}" type="sibTrans" cxnId="{277F9204-0E7D-4E6D-A198-4361A145952D}">
      <dgm:prSet/>
      <dgm:spPr/>
      <dgm:t>
        <a:bodyPr/>
        <a:lstStyle/>
        <a:p>
          <a:endParaRPr lang="ru-RU"/>
        </a:p>
      </dgm:t>
    </dgm:pt>
    <dgm:pt modelId="{1CF49228-C47E-4ADC-B3C6-EF50C32D3659}" type="pres">
      <dgm:prSet presAssocID="{8148CE9B-4170-4E37-8B96-3CBABFD54709}" presName="CompostProcess" presStyleCnt="0">
        <dgm:presLayoutVars>
          <dgm:dir/>
          <dgm:resizeHandles val="exact"/>
        </dgm:presLayoutVars>
      </dgm:prSet>
      <dgm:spPr/>
      <dgm:t>
        <a:bodyPr/>
        <a:lstStyle/>
        <a:p>
          <a:endParaRPr lang="ru-RU"/>
        </a:p>
      </dgm:t>
    </dgm:pt>
    <dgm:pt modelId="{C437DF6A-C669-4D7E-8CEA-E0964380CA65}" type="pres">
      <dgm:prSet presAssocID="{8148CE9B-4170-4E37-8B96-3CBABFD54709}" presName="arrow" presStyleLbl="bgShp" presStyleIdx="0" presStyleCnt="1"/>
      <dgm:spPr/>
    </dgm:pt>
    <dgm:pt modelId="{DA3851C6-A598-48E6-8021-43485FFC6FB7}" type="pres">
      <dgm:prSet presAssocID="{8148CE9B-4170-4E37-8B96-3CBABFD54709}" presName="linearProcess" presStyleCnt="0"/>
      <dgm:spPr/>
    </dgm:pt>
    <dgm:pt modelId="{BAF2D1E9-BF75-4C59-92A8-E08AFC054E44}" type="pres">
      <dgm:prSet presAssocID="{530C320D-110E-402C-A309-4FD02189D865}" presName="textNode" presStyleLbl="node1" presStyleIdx="0" presStyleCnt="1" custLinFactNeighborX="-4288" custLinFactNeighborY="-244">
        <dgm:presLayoutVars>
          <dgm:bulletEnabled val="1"/>
        </dgm:presLayoutVars>
      </dgm:prSet>
      <dgm:spPr/>
      <dgm:t>
        <a:bodyPr/>
        <a:lstStyle/>
        <a:p>
          <a:endParaRPr lang="ru-RU"/>
        </a:p>
      </dgm:t>
    </dgm:pt>
  </dgm:ptLst>
  <dgm:cxnLst>
    <dgm:cxn modelId="{7CDF0CB5-1761-4BFC-B1DA-91E4556810BB}" type="presOf" srcId="{8148CE9B-4170-4E37-8B96-3CBABFD54709}" destId="{1CF49228-C47E-4ADC-B3C6-EF50C32D3659}" srcOrd="0" destOrd="0" presId="urn:microsoft.com/office/officeart/2005/8/layout/hProcess9"/>
    <dgm:cxn modelId="{53056430-4CE6-4BA9-9D41-3E51EC0ACDC5}" type="presOf" srcId="{530C320D-110E-402C-A309-4FD02189D865}" destId="{BAF2D1E9-BF75-4C59-92A8-E08AFC054E44}" srcOrd="0" destOrd="0" presId="urn:microsoft.com/office/officeart/2005/8/layout/hProcess9"/>
    <dgm:cxn modelId="{277F9204-0E7D-4E6D-A198-4361A145952D}" srcId="{8148CE9B-4170-4E37-8B96-3CBABFD54709}" destId="{530C320D-110E-402C-A309-4FD02189D865}" srcOrd="0" destOrd="0" parTransId="{452175E6-9394-41F7-93D1-CEFE73EC6147}" sibTransId="{FB08471D-0729-41C1-9610-66FE5F36C094}"/>
    <dgm:cxn modelId="{474FE294-B582-47B1-B904-E612D83BEF1B}" type="presParOf" srcId="{1CF49228-C47E-4ADC-B3C6-EF50C32D3659}" destId="{C437DF6A-C669-4D7E-8CEA-E0964380CA65}" srcOrd="0" destOrd="0" presId="urn:microsoft.com/office/officeart/2005/8/layout/hProcess9"/>
    <dgm:cxn modelId="{4055DBFD-D30A-4EE4-AE2D-0C68E5EE2AAD}" type="presParOf" srcId="{1CF49228-C47E-4ADC-B3C6-EF50C32D3659}" destId="{DA3851C6-A598-48E6-8021-43485FFC6FB7}" srcOrd="1" destOrd="0" presId="urn:microsoft.com/office/officeart/2005/8/layout/hProcess9"/>
    <dgm:cxn modelId="{0E85BB46-8B6A-47C3-8D93-614BB651BB7B}" type="presParOf" srcId="{DA3851C6-A598-48E6-8021-43485FFC6FB7}" destId="{BAF2D1E9-BF75-4C59-92A8-E08AFC054E44}" srcOrd="0"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D1653C-272F-4E68-9AE6-76DC2F5867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B83BD6AF-63DC-47BE-8652-E8B4B4752E2C}">
      <dgm:prSet phldrT="[Текст]"/>
      <dgm:spPr/>
      <dgm:t>
        <a:bodyPr/>
        <a:lstStyle/>
        <a:p>
          <a:r>
            <a:rPr lang="ru-RU" dirty="0" smtClean="0">
              <a:latin typeface="Times New Roman" pitchFamily="18" charset="0"/>
              <a:cs typeface="Times New Roman" pitchFamily="18" charset="0"/>
            </a:rPr>
            <a:t>Рассмотрение и утверждение бюджета</a:t>
          </a:r>
          <a:endParaRPr lang="ru-RU" dirty="0">
            <a:latin typeface="Times New Roman" pitchFamily="18" charset="0"/>
            <a:cs typeface="Times New Roman" pitchFamily="18" charset="0"/>
          </a:endParaRPr>
        </a:p>
      </dgm:t>
    </dgm:pt>
    <dgm:pt modelId="{F3BD89DA-240A-4287-B134-E5908A3DC1D1}" type="parTrans" cxnId="{9ABA6B3B-1C22-48C0-9DD9-3A55242A5275}">
      <dgm:prSet/>
      <dgm:spPr/>
      <dgm:t>
        <a:bodyPr/>
        <a:lstStyle/>
        <a:p>
          <a:endParaRPr lang="ru-RU"/>
        </a:p>
      </dgm:t>
    </dgm:pt>
    <dgm:pt modelId="{761FCC91-2F99-4DC3-A04B-67E4AFB4B98A}" type="sibTrans" cxnId="{9ABA6B3B-1C22-48C0-9DD9-3A55242A5275}">
      <dgm:prSet/>
      <dgm:spPr/>
      <dgm:t>
        <a:bodyPr/>
        <a:lstStyle/>
        <a:p>
          <a:endParaRPr lang="ru-RU"/>
        </a:p>
      </dgm:t>
    </dgm:pt>
    <dgm:pt modelId="{F4704D81-A378-44EF-A1F2-419DC25973E8}">
      <dgm:prSet phldrT="[Текст]"/>
      <dgm:spPr/>
      <dgm:t>
        <a:bodyPr/>
        <a:lstStyle/>
        <a:p>
          <a:r>
            <a:rPr lang="ru-RU" dirty="0" smtClean="0">
              <a:latin typeface="Times New Roman" pitchFamily="18" charset="0"/>
              <a:cs typeface="Times New Roman" pitchFamily="18" charset="0"/>
            </a:rPr>
            <a:t>Исполнение бюджета</a:t>
          </a:r>
          <a:endParaRPr lang="ru-RU" dirty="0">
            <a:latin typeface="Times New Roman" pitchFamily="18" charset="0"/>
            <a:cs typeface="Times New Roman" pitchFamily="18" charset="0"/>
          </a:endParaRPr>
        </a:p>
      </dgm:t>
    </dgm:pt>
    <dgm:pt modelId="{3B05AA98-F02C-428F-B7FF-CBCE45422EDE}" type="parTrans" cxnId="{9EE0BAD0-ECC9-425D-A93A-60B6E8D690C9}">
      <dgm:prSet/>
      <dgm:spPr/>
      <dgm:t>
        <a:bodyPr/>
        <a:lstStyle/>
        <a:p>
          <a:endParaRPr lang="ru-RU"/>
        </a:p>
      </dgm:t>
    </dgm:pt>
    <dgm:pt modelId="{90D47E9F-F85A-4BBE-AF6C-69E5E6DE9403}" type="sibTrans" cxnId="{9EE0BAD0-ECC9-425D-A93A-60B6E8D690C9}">
      <dgm:prSet/>
      <dgm:spPr/>
      <dgm:t>
        <a:bodyPr/>
        <a:lstStyle/>
        <a:p>
          <a:endParaRPr lang="ru-RU"/>
        </a:p>
      </dgm:t>
    </dgm:pt>
    <dgm:pt modelId="{EBB962BF-C343-41F4-97F5-B1AECDC1524D}">
      <dgm:prSet phldrT="[Текст]"/>
      <dgm:spPr/>
      <dgm:t>
        <a:bodyPr/>
        <a:lstStyle/>
        <a:p>
          <a:r>
            <a:rPr lang="ru-RU" dirty="0" smtClean="0">
              <a:latin typeface="Times New Roman" pitchFamily="18" charset="0"/>
              <a:cs typeface="Times New Roman" pitchFamily="18" charset="0"/>
            </a:rPr>
            <a:t>Утверждение бюджетной отчетности</a:t>
          </a:r>
          <a:endParaRPr lang="ru-RU" dirty="0">
            <a:latin typeface="Times New Roman" pitchFamily="18" charset="0"/>
            <a:cs typeface="Times New Roman" pitchFamily="18" charset="0"/>
          </a:endParaRPr>
        </a:p>
      </dgm:t>
    </dgm:pt>
    <dgm:pt modelId="{AF8EC4F3-AD44-4035-97A2-160A25940A88}" type="parTrans" cxnId="{4EFF86F6-944E-4F4B-AD30-A8AE59165763}">
      <dgm:prSet/>
      <dgm:spPr/>
      <dgm:t>
        <a:bodyPr/>
        <a:lstStyle/>
        <a:p>
          <a:endParaRPr lang="ru-RU"/>
        </a:p>
      </dgm:t>
    </dgm:pt>
    <dgm:pt modelId="{A0A5860A-38AB-4D69-8410-EC7D5B877A73}" type="sibTrans" cxnId="{4EFF86F6-944E-4F4B-AD30-A8AE59165763}">
      <dgm:prSet/>
      <dgm:spPr/>
      <dgm:t>
        <a:bodyPr/>
        <a:lstStyle/>
        <a:p>
          <a:endParaRPr lang="ru-RU"/>
        </a:p>
      </dgm:t>
    </dgm:pt>
    <dgm:pt modelId="{8838CB4D-09A9-4223-9DB0-961B8E16449D}">
      <dgm:prSet phldrT="[Текст]"/>
      <dgm:spPr/>
      <dgm:t>
        <a:bodyPr/>
        <a:lstStyle/>
        <a:p>
          <a:r>
            <a:rPr lang="ru-RU" dirty="0" smtClean="0">
              <a:latin typeface="Times New Roman" pitchFamily="18" charset="0"/>
              <a:cs typeface="Times New Roman" pitchFamily="18" charset="0"/>
            </a:rPr>
            <a:t>Контроль за исполнением бюджета</a:t>
          </a:r>
        </a:p>
        <a:p>
          <a:endParaRPr lang="ru-RU" dirty="0">
            <a:latin typeface="Times New Roman" pitchFamily="18" charset="0"/>
            <a:cs typeface="Times New Roman" pitchFamily="18" charset="0"/>
          </a:endParaRPr>
        </a:p>
      </dgm:t>
    </dgm:pt>
    <dgm:pt modelId="{DAEA269B-FA3D-4A8F-B71D-25A9836330E7}" type="parTrans" cxnId="{EE7B77B2-9553-44EE-9853-ACAA9BC85620}">
      <dgm:prSet/>
      <dgm:spPr/>
      <dgm:t>
        <a:bodyPr/>
        <a:lstStyle/>
        <a:p>
          <a:endParaRPr lang="ru-RU"/>
        </a:p>
      </dgm:t>
    </dgm:pt>
    <dgm:pt modelId="{2D54A11F-2EB6-41D6-A348-6A6E9D0CDB59}" type="sibTrans" cxnId="{EE7B77B2-9553-44EE-9853-ACAA9BC85620}">
      <dgm:prSet/>
      <dgm:spPr/>
      <dgm:t>
        <a:bodyPr/>
        <a:lstStyle/>
        <a:p>
          <a:endParaRPr lang="ru-RU"/>
        </a:p>
      </dgm:t>
    </dgm:pt>
    <dgm:pt modelId="{11CAFEE4-96BC-4A7D-BC1D-72F60A0F3731}">
      <dgm:prSet phldrT="[Текст]"/>
      <dgm:spPr/>
      <dgm:t>
        <a:bodyPr/>
        <a:lstStyle/>
        <a:p>
          <a:r>
            <a:rPr lang="ru-RU" dirty="0" smtClean="0">
              <a:latin typeface="Times New Roman" pitchFamily="18" charset="0"/>
              <a:cs typeface="Times New Roman" pitchFamily="18" charset="0"/>
            </a:rPr>
            <a:t>Составление проекта бюджета</a:t>
          </a:r>
          <a:endParaRPr lang="ru-RU" dirty="0">
            <a:latin typeface="Times New Roman" pitchFamily="18" charset="0"/>
            <a:cs typeface="Times New Roman" pitchFamily="18" charset="0"/>
          </a:endParaRPr>
        </a:p>
      </dgm:t>
    </dgm:pt>
    <dgm:pt modelId="{59A9DE10-A677-4D1A-94AE-C5AC48BDC00D}" type="parTrans" cxnId="{AF86C6E5-8726-4A15-9650-6ADC229E14D2}">
      <dgm:prSet/>
      <dgm:spPr/>
      <dgm:t>
        <a:bodyPr/>
        <a:lstStyle/>
        <a:p>
          <a:endParaRPr lang="ru-RU"/>
        </a:p>
      </dgm:t>
    </dgm:pt>
    <dgm:pt modelId="{C7B44D1D-E91F-40CB-9AC9-000CEDEC3092}" type="sibTrans" cxnId="{AF86C6E5-8726-4A15-9650-6ADC229E14D2}">
      <dgm:prSet/>
      <dgm:spPr/>
      <dgm:t>
        <a:bodyPr/>
        <a:lstStyle/>
        <a:p>
          <a:endParaRPr lang="ru-RU"/>
        </a:p>
      </dgm:t>
    </dgm:pt>
    <dgm:pt modelId="{BEDD0B0A-E716-4BD7-9BE6-057C34BA5402}" type="pres">
      <dgm:prSet presAssocID="{3FD1653C-272F-4E68-9AE6-76DC2F58679D}" presName="cycle" presStyleCnt="0">
        <dgm:presLayoutVars>
          <dgm:dir/>
          <dgm:resizeHandles val="exact"/>
        </dgm:presLayoutVars>
      </dgm:prSet>
      <dgm:spPr/>
      <dgm:t>
        <a:bodyPr/>
        <a:lstStyle/>
        <a:p>
          <a:endParaRPr lang="ru-RU"/>
        </a:p>
      </dgm:t>
    </dgm:pt>
    <dgm:pt modelId="{AA1586BD-8CD6-4DB2-AC85-1FABA80C9CD8}" type="pres">
      <dgm:prSet presAssocID="{B83BD6AF-63DC-47BE-8652-E8B4B4752E2C}" presName="node" presStyleLbl="node1" presStyleIdx="0" presStyleCnt="5">
        <dgm:presLayoutVars>
          <dgm:bulletEnabled val="1"/>
        </dgm:presLayoutVars>
      </dgm:prSet>
      <dgm:spPr/>
      <dgm:t>
        <a:bodyPr/>
        <a:lstStyle/>
        <a:p>
          <a:endParaRPr lang="ru-RU"/>
        </a:p>
      </dgm:t>
    </dgm:pt>
    <dgm:pt modelId="{833FB633-54DD-4F0D-89C6-EA98CE077674}" type="pres">
      <dgm:prSet presAssocID="{B83BD6AF-63DC-47BE-8652-E8B4B4752E2C}" presName="spNode" presStyleCnt="0"/>
      <dgm:spPr/>
    </dgm:pt>
    <dgm:pt modelId="{DB213017-6536-4692-AB91-D02045EEFBB2}" type="pres">
      <dgm:prSet presAssocID="{761FCC91-2F99-4DC3-A04B-67E4AFB4B98A}" presName="sibTrans" presStyleLbl="sibTrans1D1" presStyleIdx="0" presStyleCnt="5"/>
      <dgm:spPr/>
      <dgm:t>
        <a:bodyPr/>
        <a:lstStyle/>
        <a:p>
          <a:endParaRPr lang="ru-RU"/>
        </a:p>
      </dgm:t>
    </dgm:pt>
    <dgm:pt modelId="{FA416101-2B0A-4990-9D67-D9B9B3CA1EB0}" type="pres">
      <dgm:prSet presAssocID="{F4704D81-A378-44EF-A1F2-419DC25973E8}" presName="node" presStyleLbl="node1" presStyleIdx="1" presStyleCnt="5">
        <dgm:presLayoutVars>
          <dgm:bulletEnabled val="1"/>
        </dgm:presLayoutVars>
      </dgm:prSet>
      <dgm:spPr/>
      <dgm:t>
        <a:bodyPr/>
        <a:lstStyle/>
        <a:p>
          <a:endParaRPr lang="ru-RU"/>
        </a:p>
      </dgm:t>
    </dgm:pt>
    <dgm:pt modelId="{7E15BF4D-3748-4390-9DD0-75D668BFA38F}" type="pres">
      <dgm:prSet presAssocID="{F4704D81-A378-44EF-A1F2-419DC25973E8}" presName="spNode" presStyleCnt="0"/>
      <dgm:spPr/>
    </dgm:pt>
    <dgm:pt modelId="{46392917-71C0-43C6-8EBE-326BD547B219}" type="pres">
      <dgm:prSet presAssocID="{90D47E9F-F85A-4BBE-AF6C-69E5E6DE9403}" presName="sibTrans" presStyleLbl="sibTrans1D1" presStyleIdx="1" presStyleCnt="5"/>
      <dgm:spPr/>
      <dgm:t>
        <a:bodyPr/>
        <a:lstStyle/>
        <a:p>
          <a:endParaRPr lang="ru-RU"/>
        </a:p>
      </dgm:t>
    </dgm:pt>
    <dgm:pt modelId="{8D9F678E-F937-479E-A1B3-8D579A230569}" type="pres">
      <dgm:prSet presAssocID="{EBB962BF-C343-41F4-97F5-B1AECDC1524D}" presName="node" presStyleLbl="node1" presStyleIdx="2" presStyleCnt="5">
        <dgm:presLayoutVars>
          <dgm:bulletEnabled val="1"/>
        </dgm:presLayoutVars>
      </dgm:prSet>
      <dgm:spPr/>
      <dgm:t>
        <a:bodyPr/>
        <a:lstStyle/>
        <a:p>
          <a:endParaRPr lang="ru-RU"/>
        </a:p>
      </dgm:t>
    </dgm:pt>
    <dgm:pt modelId="{B2AA28C3-F82A-42CC-B6E4-B92F644090CF}" type="pres">
      <dgm:prSet presAssocID="{EBB962BF-C343-41F4-97F5-B1AECDC1524D}" presName="spNode" presStyleCnt="0"/>
      <dgm:spPr/>
    </dgm:pt>
    <dgm:pt modelId="{1BA9EFFE-595D-4D50-B771-526DA3F5707F}" type="pres">
      <dgm:prSet presAssocID="{A0A5860A-38AB-4D69-8410-EC7D5B877A73}" presName="sibTrans" presStyleLbl="sibTrans1D1" presStyleIdx="2" presStyleCnt="5"/>
      <dgm:spPr/>
      <dgm:t>
        <a:bodyPr/>
        <a:lstStyle/>
        <a:p>
          <a:endParaRPr lang="ru-RU"/>
        </a:p>
      </dgm:t>
    </dgm:pt>
    <dgm:pt modelId="{8C563CA6-1FE4-41E1-94EC-76356C688A1E}" type="pres">
      <dgm:prSet presAssocID="{8838CB4D-09A9-4223-9DB0-961B8E16449D}" presName="node" presStyleLbl="node1" presStyleIdx="3" presStyleCnt="5">
        <dgm:presLayoutVars>
          <dgm:bulletEnabled val="1"/>
        </dgm:presLayoutVars>
      </dgm:prSet>
      <dgm:spPr/>
      <dgm:t>
        <a:bodyPr/>
        <a:lstStyle/>
        <a:p>
          <a:endParaRPr lang="ru-RU"/>
        </a:p>
      </dgm:t>
    </dgm:pt>
    <dgm:pt modelId="{BE98E9F8-AA8B-4BC5-8A41-5A78A2B0875C}" type="pres">
      <dgm:prSet presAssocID="{8838CB4D-09A9-4223-9DB0-961B8E16449D}" presName="spNode" presStyleCnt="0"/>
      <dgm:spPr/>
    </dgm:pt>
    <dgm:pt modelId="{D13BC14C-2604-412F-AB65-37351B27FA25}" type="pres">
      <dgm:prSet presAssocID="{2D54A11F-2EB6-41D6-A348-6A6E9D0CDB59}" presName="sibTrans" presStyleLbl="sibTrans1D1" presStyleIdx="3" presStyleCnt="5"/>
      <dgm:spPr/>
      <dgm:t>
        <a:bodyPr/>
        <a:lstStyle/>
        <a:p>
          <a:endParaRPr lang="ru-RU"/>
        </a:p>
      </dgm:t>
    </dgm:pt>
    <dgm:pt modelId="{4588FF26-EDD9-4564-82D1-EFA31629EEAD}" type="pres">
      <dgm:prSet presAssocID="{11CAFEE4-96BC-4A7D-BC1D-72F60A0F3731}" presName="node" presStyleLbl="node1" presStyleIdx="4" presStyleCnt="5">
        <dgm:presLayoutVars>
          <dgm:bulletEnabled val="1"/>
        </dgm:presLayoutVars>
      </dgm:prSet>
      <dgm:spPr/>
      <dgm:t>
        <a:bodyPr/>
        <a:lstStyle/>
        <a:p>
          <a:endParaRPr lang="ru-RU"/>
        </a:p>
      </dgm:t>
    </dgm:pt>
    <dgm:pt modelId="{F532C75A-3EA1-46DF-A17F-4CCC85A75DE5}" type="pres">
      <dgm:prSet presAssocID="{11CAFEE4-96BC-4A7D-BC1D-72F60A0F3731}" presName="spNode" presStyleCnt="0"/>
      <dgm:spPr/>
    </dgm:pt>
    <dgm:pt modelId="{3069C7F1-602B-4FBE-B1D9-AA5C0B904336}" type="pres">
      <dgm:prSet presAssocID="{C7B44D1D-E91F-40CB-9AC9-000CEDEC3092}" presName="sibTrans" presStyleLbl="sibTrans1D1" presStyleIdx="4" presStyleCnt="5"/>
      <dgm:spPr/>
      <dgm:t>
        <a:bodyPr/>
        <a:lstStyle/>
        <a:p>
          <a:endParaRPr lang="ru-RU"/>
        </a:p>
      </dgm:t>
    </dgm:pt>
  </dgm:ptLst>
  <dgm:cxnLst>
    <dgm:cxn modelId="{840BA8BB-A70E-429B-B9B8-A14E33DEB57C}" type="presOf" srcId="{11CAFEE4-96BC-4A7D-BC1D-72F60A0F3731}" destId="{4588FF26-EDD9-4564-82D1-EFA31629EEAD}" srcOrd="0" destOrd="0" presId="urn:microsoft.com/office/officeart/2005/8/layout/cycle5"/>
    <dgm:cxn modelId="{E14F15C2-F7E0-4E69-ABE0-2AA3FB55766F}" type="presOf" srcId="{8838CB4D-09A9-4223-9DB0-961B8E16449D}" destId="{8C563CA6-1FE4-41E1-94EC-76356C688A1E}" srcOrd="0" destOrd="0" presId="urn:microsoft.com/office/officeart/2005/8/layout/cycle5"/>
    <dgm:cxn modelId="{AF86C6E5-8726-4A15-9650-6ADC229E14D2}" srcId="{3FD1653C-272F-4E68-9AE6-76DC2F58679D}" destId="{11CAFEE4-96BC-4A7D-BC1D-72F60A0F3731}" srcOrd="4" destOrd="0" parTransId="{59A9DE10-A677-4D1A-94AE-C5AC48BDC00D}" sibTransId="{C7B44D1D-E91F-40CB-9AC9-000CEDEC3092}"/>
    <dgm:cxn modelId="{9ABA6B3B-1C22-48C0-9DD9-3A55242A5275}" srcId="{3FD1653C-272F-4E68-9AE6-76DC2F58679D}" destId="{B83BD6AF-63DC-47BE-8652-E8B4B4752E2C}" srcOrd="0" destOrd="0" parTransId="{F3BD89DA-240A-4287-B134-E5908A3DC1D1}" sibTransId="{761FCC91-2F99-4DC3-A04B-67E4AFB4B98A}"/>
    <dgm:cxn modelId="{EE7FD7ED-D570-43DF-AADF-7E2BFBD1EB48}" type="presOf" srcId="{A0A5860A-38AB-4D69-8410-EC7D5B877A73}" destId="{1BA9EFFE-595D-4D50-B771-526DA3F5707F}" srcOrd="0" destOrd="0" presId="urn:microsoft.com/office/officeart/2005/8/layout/cycle5"/>
    <dgm:cxn modelId="{7F531D70-AA1B-4D13-BD06-1A63414D9232}" type="presOf" srcId="{B83BD6AF-63DC-47BE-8652-E8B4B4752E2C}" destId="{AA1586BD-8CD6-4DB2-AC85-1FABA80C9CD8}" srcOrd="0" destOrd="0" presId="urn:microsoft.com/office/officeart/2005/8/layout/cycle5"/>
    <dgm:cxn modelId="{EF9A270F-252F-4F09-95CB-C91E440D6477}" type="presOf" srcId="{3FD1653C-272F-4E68-9AE6-76DC2F58679D}" destId="{BEDD0B0A-E716-4BD7-9BE6-057C34BA5402}" srcOrd="0" destOrd="0" presId="urn:microsoft.com/office/officeart/2005/8/layout/cycle5"/>
    <dgm:cxn modelId="{5E935588-47B3-4BCA-AB69-7EBB6DB18321}" type="presOf" srcId="{761FCC91-2F99-4DC3-A04B-67E4AFB4B98A}" destId="{DB213017-6536-4692-AB91-D02045EEFBB2}" srcOrd="0" destOrd="0" presId="urn:microsoft.com/office/officeart/2005/8/layout/cycle5"/>
    <dgm:cxn modelId="{8C956AF6-957E-445A-B941-90A3EA9665B8}" type="presOf" srcId="{2D54A11F-2EB6-41D6-A348-6A6E9D0CDB59}" destId="{D13BC14C-2604-412F-AB65-37351B27FA25}" srcOrd="0" destOrd="0" presId="urn:microsoft.com/office/officeart/2005/8/layout/cycle5"/>
    <dgm:cxn modelId="{9EE0BAD0-ECC9-425D-A93A-60B6E8D690C9}" srcId="{3FD1653C-272F-4E68-9AE6-76DC2F58679D}" destId="{F4704D81-A378-44EF-A1F2-419DC25973E8}" srcOrd="1" destOrd="0" parTransId="{3B05AA98-F02C-428F-B7FF-CBCE45422EDE}" sibTransId="{90D47E9F-F85A-4BBE-AF6C-69E5E6DE9403}"/>
    <dgm:cxn modelId="{C5488B04-01F2-4A7A-839C-8318C826663D}" type="presOf" srcId="{C7B44D1D-E91F-40CB-9AC9-000CEDEC3092}" destId="{3069C7F1-602B-4FBE-B1D9-AA5C0B904336}" srcOrd="0" destOrd="0" presId="urn:microsoft.com/office/officeart/2005/8/layout/cycle5"/>
    <dgm:cxn modelId="{4EFF86F6-944E-4F4B-AD30-A8AE59165763}" srcId="{3FD1653C-272F-4E68-9AE6-76DC2F58679D}" destId="{EBB962BF-C343-41F4-97F5-B1AECDC1524D}" srcOrd="2" destOrd="0" parTransId="{AF8EC4F3-AD44-4035-97A2-160A25940A88}" sibTransId="{A0A5860A-38AB-4D69-8410-EC7D5B877A73}"/>
    <dgm:cxn modelId="{ADF83E49-BE5C-4961-B924-EBEB9EDB34DF}" type="presOf" srcId="{90D47E9F-F85A-4BBE-AF6C-69E5E6DE9403}" destId="{46392917-71C0-43C6-8EBE-326BD547B219}" srcOrd="0" destOrd="0" presId="urn:microsoft.com/office/officeart/2005/8/layout/cycle5"/>
    <dgm:cxn modelId="{EE7B77B2-9553-44EE-9853-ACAA9BC85620}" srcId="{3FD1653C-272F-4E68-9AE6-76DC2F58679D}" destId="{8838CB4D-09A9-4223-9DB0-961B8E16449D}" srcOrd="3" destOrd="0" parTransId="{DAEA269B-FA3D-4A8F-B71D-25A9836330E7}" sibTransId="{2D54A11F-2EB6-41D6-A348-6A6E9D0CDB59}"/>
    <dgm:cxn modelId="{5FEE474A-F4A8-4367-8F1C-E44955FAAFF4}" type="presOf" srcId="{F4704D81-A378-44EF-A1F2-419DC25973E8}" destId="{FA416101-2B0A-4990-9D67-D9B9B3CA1EB0}" srcOrd="0" destOrd="0" presId="urn:microsoft.com/office/officeart/2005/8/layout/cycle5"/>
    <dgm:cxn modelId="{E7EBFA1E-5294-483D-9056-A360BC16D004}" type="presOf" srcId="{EBB962BF-C343-41F4-97F5-B1AECDC1524D}" destId="{8D9F678E-F937-479E-A1B3-8D579A230569}" srcOrd="0" destOrd="0" presId="urn:microsoft.com/office/officeart/2005/8/layout/cycle5"/>
    <dgm:cxn modelId="{336425AD-741F-4921-BD3A-6436A09331B4}" type="presParOf" srcId="{BEDD0B0A-E716-4BD7-9BE6-057C34BA5402}" destId="{AA1586BD-8CD6-4DB2-AC85-1FABA80C9CD8}" srcOrd="0" destOrd="0" presId="urn:microsoft.com/office/officeart/2005/8/layout/cycle5"/>
    <dgm:cxn modelId="{47980212-EB36-4A9C-9B40-1477B12D078B}" type="presParOf" srcId="{BEDD0B0A-E716-4BD7-9BE6-057C34BA5402}" destId="{833FB633-54DD-4F0D-89C6-EA98CE077674}" srcOrd="1" destOrd="0" presId="urn:microsoft.com/office/officeart/2005/8/layout/cycle5"/>
    <dgm:cxn modelId="{8FC7E786-EED2-4699-B6A6-D59B12D2D1D2}" type="presParOf" srcId="{BEDD0B0A-E716-4BD7-9BE6-057C34BA5402}" destId="{DB213017-6536-4692-AB91-D02045EEFBB2}" srcOrd="2" destOrd="0" presId="urn:microsoft.com/office/officeart/2005/8/layout/cycle5"/>
    <dgm:cxn modelId="{4C097EC6-1F84-4078-A022-5C51C30129A6}" type="presParOf" srcId="{BEDD0B0A-E716-4BD7-9BE6-057C34BA5402}" destId="{FA416101-2B0A-4990-9D67-D9B9B3CA1EB0}" srcOrd="3" destOrd="0" presId="urn:microsoft.com/office/officeart/2005/8/layout/cycle5"/>
    <dgm:cxn modelId="{85CD5ABD-D081-46B1-960E-4791B4A48E17}" type="presParOf" srcId="{BEDD0B0A-E716-4BD7-9BE6-057C34BA5402}" destId="{7E15BF4D-3748-4390-9DD0-75D668BFA38F}" srcOrd="4" destOrd="0" presId="urn:microsoft.com/office/officeart/2005/8/layout/cycle5"/>
    <dgm:cxn modelId="{F2843BA7-DEFC-4FDA-A7B4-84B299CE9CF2}" type="presParOf" srcId="{BEDD0B0A-E716-4BD7-9BE6-057C34BA5402}" destId="{46392917-71C0-43C6-8EBE-326BD547B219}" srcOrd="5" destOrd="0" presId="urn:microsoft.com/office/officeart/2005/8/layout/cycle5"/>
    <dgm:cxn modelId="{F22A2AF0-5E17-44FD-930A-18A310192928}" type="presParOf" srcId="{BEDD0B0A-E716-4BD7-9BE6-057C34BA5402}" destId="{8D9F678E-F937-479E-A1B3-8D579A230569}" srcOrd="6" destOrd="0" presId="urn:microsoft.com/office/officeart/2005/8/layout/cycle5"/>
    <dgm:cxn modelId="{BE9F87C9-84D4-4094-A02F-BC03A79F7F03}" type="presParOf" srcId="{BEDD0B0A-E716-4BD7-9BE6-057C34BA5402}" destId="{B2AA28C3-F82A-42CC-B6E4-B92F644090CF}" srcOrd="7" destOrd="0" presId="urn:microsoft.com/office/officeart/2005/8/layout/cycle5"/>
    <dgm:cxn modelId="{9184A7EF-147D-438D-8BEA-7197BBB1BA51}" type="presParOf" srcId="{BEDD0B0A-E716-4BD7-9BE6-057C34BA5402}" destId="{1BA9EFFE-595D-4D50-B771-526DA3F5707F}" srcOrd="8" destOrd="0" presId="urn:microsoft.com/office/officeart/2005/8/layout/cycle5"/>
    <dgm:cxn modelId="{125D19D4-95BB-416F-BF1A-46C6F2302473}" type="presParOf" srcId="{BEDD0B0A-E716-4BD7-9BE6-057C34BA5402}" destId="{8C563CA6-1FE4-41E1-94EC-76356C688A1E}" srcOrd="9" destOrd="0" presId="urn:microsoft.com/office/officeart/2005/8/layout/cycle5"/>
    <dgm:cxn modelId="{186641AA-A62F-4F67-BF13-C3C82BE708E1}" type="presParOf" srcId="{BEDD0B0A-E716-4BD7-9BE6-057C34BA5402}" destId="{BE98E9F8-AA8B-4BC5-8A41-5A78A2B0875C}" srcOrd="10" destOrd="0" presId="urn:microsoft.com/office/officeart/2005/8/layout/cycle5"/>
    <dgm:cxn modelId="{128F8E1D-DCC0-4D6C-A7F9-046CA72819E6}" type="presParOf" srcId="{BEDD0B0A-E716-4BD7-9BE6-057C34BA5402}" destId="{D13BC14C-2604-412F-AB65-37351B27FA25}" srcOrd="11" destOrd="0" presId="urn:microsoft.com/office/officeart/2005/8/layout/cycle5"/>
    <dgm:cxn modelId="{885FAD4C-4B03-4B37-9034-A9479E5B6617}" type="presParOf" srcId="{BEDD0B0A-E716-4BD7-9BE6-057C34BA5402}" destId="{4588FF26-EDD9-4564-82D1-EFA31629EEAD}" srcOrd="12" destOrd="0" presId="urn:microsoft.com/office/officeart/2005/8/layout/cycle5"/>
    <dgm:cxn modelId="{FA40BF7E-E6CA-4C1B-A449-685CF040A0BE}" type="presParOf" srcId="{BEDD0B0A-E716-4BD7-9BE6-057C34BA5402}" destId="{F532C75A-3EA1-46DF-A17F-4CCC85A75DE5}" srcOrd="13" destOrd="0" presId="urn:microsoft.com/office/officeart/2005/8/layout/cycle5"/>
    <dgm:cxn modelId="{74E236D3-2002-406F-BF9A-60ABD72E9A67}" type="presParOf" srcId="{BEDD0B0A-E716-4BD7-9BE6-057C34BA5402}" destId="{3069C7F1-602B-4FBE-B1D9-AA5C0B90433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59AD6-68C6-4F18-8DA6-376FA021E0F1}">
      <dsp:nvSpPr>
        <dsp:cNvPr id="0" name=""/>
        <dsp:cNvSpPr/>
      </dsp:nvSpPr>
      <dsp:spPr>
        <a:xfrm>
          <a:off x="0" y="0"/>
          <a:ext cx="1328571" cy="1328571"/>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75A64AB-AC43-4642-8190-29D60142E4B1}">
      <dsp:nvSpPr>
        <dsp:cNvPr id="0" name=""/>
        <dsp:cNvSpPr/>
      </dsp:nvSpPr>
      <dsp:spPr>
        <a:xfrm>
          <a:off x="512133" y="0"/>
          <a:ext cx="3731970" cy="132857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dirty="0" smtClean="0">
              <a:latin typeface="Times New Roman" pitchFamily="18" charset="0"/>
              <a:cs typeface="Times New Roman" pitchFamily="18" charset="0"/>
            </a:rPr>
            <a:t>Участие в реализации национальных целей и стратегических задач развития Российской Федерации, определенных Президентом Российской Федерации, с учетом приоритетного развития социальной сферы и экономики</a:t>
          </a:r>
          <a:endParaRPr lang="ru-RU" sz="1400" b="0" kern="1200" dirty="0">
            <a:latin typeface="Times New Roman" pitchFamily="18" charset="0"/>
            <a:cs typeface="Times New Roman" pitchFamily="18" charset="0"/>
          </a:endParaRPr>
        </a:p>
      </dsp:txBody>
      <dsp:txXfrm>
        <a:off x="512133" y="0"/>
        <a:ext cx="3731970" cy="1328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B84DC-6ED3-461A-9779-42748396BC83}">
      <dsp:nvSpPr>
        <dsp:cNvPr id="0" name=""/>
        <dsp:cNvSpPr/>
      </dsp:nvSpPr>
      <dsp:spPr>
        <a:xfrm>
          <a:off x="-20786" y="-37273"/>
          <a:ext cx="1519517" cy="151951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9B39C88-5A86-4D7A-BB6C-26E54BDD549A}">
      <dsp:nvSpPr>
        <dsp:cNvPr id="0" name=""/>
        <dsp:cNvSpPr/>
      </dsp:nvSpPr>
      <dsp:spPr>
        <a:xfrm>
          <a:off x="759758" y="0"/>
          <a:ext cx="3467920" cy="151951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dirty="0" smtClean="0">
              <a:latin typeface="Times New Roman" pitchFamily="18" charset="0"/>
              <a:cs typeface="Times New Roman" pitchFamily="18" charset="0"/>
            </a:rPr>
            <a:t>Участие в конкурсном отборе проводимого в рамках реализации мероприятий подпрограммы «Поддержка местных инициатив» государственной программы Красноярского края «Содействие развитию местного самоуправления»</a:t>
          </a:r>
        </a:p>
      </dsp:txBody>
      <dsp:txXfrm>
        <a:off x="759758" y="0"/>
        <a:ext cx="3467920" cy="1519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8B4B-CCA2-4FE3-8BF7-A3385929C06A}">
      <dsp:nvSpPr>
        <dsp:cNvPr id="0" name=""/>
        <dsp:cNvSpPr/>
      </dsp:nvSpPr>
      <dsp:spPr>
        <a:xfrm>
          <a:off x="0" y="0"/>
          <a:ext cx="1398494" cy="1398494"/>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101D61-C7CF-474A-8031-C177B0EE437A}">
      <dsp:nvSpPr>
        <dsp:cNvPr id="0" name=""/>
        <dsp:cNvSpPr/>
      </dsp:nvSpPr>
      <dsp:spPr>
        <a:xfrm>
          <a:off x="699247" y="0"/>
          <a:ext cx="3545322" cy="139849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Взаимодействие с краевыми органами власти по сохранению устойчивого развития Северо-Енисейского района</a:t>
          </a:r>
          <a:endParaRPr lang="ru-RU" sz="1400" b="1" kern="1200" dirty="0" smtClean="0">
            <a:latin typeface="Times New Roman" pitchFamily="18" charset="0"/>
            <a:cs typeface="Times New Roman" pitchFamily="18" charset="0"/>
          </a:endParaRPr>
        </a:p>
      </dsp:txBody>
      <dsp:txXfrm>
        <a:off x="699247" y="0"/>
        <a:ext cx="3545322" cy="1398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6A1C4-3BC7-4BBF-81BA-9E6FE871FADD}">
      <dsp:nvSpPr>
        <dsp:cNvPr id="0" name=""/>
        <dsp:cNvSpPr/>
      </dsp:nvSpPr>
      <dsp:spPr>
        <a:xfrm>
          <a:off x="0" y="0"/>
          <a:ext cx="1421804" cy="1421804"/>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93E9295-F4D3-4AAF-8F85-BA2E32C8F0AE}">
      <dsp:nvSpPr>
        <dsp:cNvPr id="0" name=""/>
        <dsp:cNvSpPr/>
      </dsp:nvSpPr>
      <dsp:spPr>
        <a:xfrm>
          <a:off x="710902" y="0"/>
          <a:ext cx="3533517" cy="142180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Повышение эффективности бюджетных расходов, вовлечение в бюджетный процесс граждан</a:t>
          </a:r>
          <a:endParaRPr lang="ru-RU" sz="1400" b="1" kern="1200" dirty="0">
            <a:latin typeface="Times New Roman" pitchFamily="18" charset="0"/>
            <a:cs typeface="Times New Roman" pitchFamily="18" charset="0"/>
          </a:endParaRPr>
        </a:p>
      </dsp:txBody>
      <dsp:txXfrm>
        <a:off x="710902" y="0"/>
        <a:ext cx="3533517" cy="1421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DF6A-C669-4D7E-8CEA-E0964380CA65}">
      <dsp:nvSpPr>
        <dsp:cNvPr id="0" name=""/>
        <dsp:cNvSpPr/>
      </dsp:nvSpPr>
      <dsp:spPr>
        <a:xfrm>
          <a:off x="414162" y="0"/>
          <a:ext cx="4693840" cy="4789518"/>
        </a:xfrm>
        <a:prstGeom prst="rightArrow">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AF2D1E9-BF75-4C59-92A8-E08AFC054E44}">
      <dsp:nvSpPr>
        <dsp:cNvPr id="0" name=""/>
        <dsp:cNvSpPr/>
      </dsp:nvSpPr>
      <dsp:spPr>
        <a:xfrm>
          <a:off x="222258" y="1432180"/>
          <a:ext cx="4676583" cy="191580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smtClean="0"/>
            <a:t>Обеспечение сохранения устойчивости бюджета района и сбалансированного развития Северо-Енисейского района в условиях реализации ключевых задач, поставленных Президентом РФ в качестве национальных целей страны</a:t>
          </a:r>
        </a:p>
        <a:p>
          <a:pPr lvl="0" algn="ctr" defTabSz="711200" rtl="0">
            <a:lnSpc>
              <a:spcPct val="90000"/>
            </a:lnSpc>
            <a:spcBef>
              <a:spcPct val="0"/>
            </a:spcBef>
            <a:spcAft>
              <a:spcPct val="35000"/>
            </a:spcAft>
          </a:pPr>
          <a:endParaRPr lang="ru-RU" sz="1600" b="1" kern="1200" dirty="0"/>
        </a:p>
      </dsp:txBody>
      <dsp:txXfrm>
        <a:off x="315780" y="1525702"/>
        <a:ext cx="4489539" cy="17287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586BD-8CD6-4DB2-AC85-1FABA80C9CD8}">
      <dsp:nvSpPr>
        <dsp:cNvPr id="0" name=""/>
        <dsp:cNvSpPr/>
      </dsp:nvSpPr>
      <dsp:spPr>
        <a:xfrm>
          <a:off x="3518142" y="2073"/>
          <a:ext cx="1820698" cy="1183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Рассмотрение и утверждение бюджета</a:t>
          </a:r>
          <a:endParaRPr lang="ru-RU" sz="1600" kern="1200" dirty="0">
            <a:latin typeface="Times New Roman" pitchFamily="18" charset="0"/>
            <a:cs typeface="Times New Roman" pitchFamily="18" charset="0"/>
          </a:endParaRPr>
        </a:p>
      </dsp:txBody>
      <dsp:txXfrm>
        <a:off x="3575913" y="59844"/>
        <a:ext cx="1705156" cy="1067911"/>
      </dsp:txXfrm>
    </dsp:sp>
    <dsp:sp modelId="{DB213017-6536-4692-AB91-D02045EEFBB2}">
      <dsp:nvSpPr>
        <dsp:cNvPr id="0" name=""/>
        <dsp:cNvSpPr/>
      </dsp:nvSpPr>
      <dsp:spPr>
        <a:xfrm>
          <a:off x="2063362" y="593800"/>
          <a:ext cx="4730259" cy="4730259"/>
        </a:xfrm>
        <a:custGeom>
          <a:avLst/>
          <a:gdLst/>
          <a:ahLst/>
          <a:cxnLst/>
          <a:rect l="0" t="0" r="0" b="0"/>
          <a:pathLst>
            <a:path>
              <a:moveTo>
                <a:pt x="3519565" y="300882"/>
              </a:moveTo>
              <a:arcTo wR="2365129" hR="2365129" stAng="17952974" swAng="12122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A416101-2B0A-4990-9D67-D9B9B3CA1EB0}">
      <dsp:nvSpPr>
        <dsp:cNvPr id="0" name=""/>
        <dsp:cNvSpPr/>
      </dsp:nvSpPr>
      <dsp:spPr>
        <a:xfrm>
          <a:off x="5767514" y="1636337"/>
          <a:ext cx="1820698" cy="1183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Исполнение бюджета</a:t>
          </a:r>
          <a:endParaRPr lang="ru-RU" sz="1600" kern="1200" dirty="0">
            <a:latin typeface="Times New Roman" pitchFamily="18" charset="0"/>
            <a:cs typeface="Times New Roman" pitchFamily="18" charset="0"/>
          </a:endParaRPr>
        </a:p>
      </dsp:txBody>
      <dsp:txXfrm>
        <a:off x="5825285" y="1694108"/>
        <a:ext cx="1705156" cy="1067911"/>
      </dsp:txXfrm>
    </dsp:sp>
    <dsp:sp modelId="{46392917-71C0-43C6-8EBE-326BD547B219}">
      <dsp:nvSpPr>
        <dsp:cNvPr id="0" name=""/>
        <dsp:cNvSpPr/>
      </dsp:nvSpPr>
      <dsp:spPr>
        <a:xfrm>
          <a:off x="2063362" y="593800"/>
          <a:ext cx="4730259" cy="4730259"/>
        </a:xfrm>
        <a:custGeom>
          <a:avLst/>
          <a:gdLst/>
          <a:ahLst/>
          <a:cxnLst/>
          <a:rect l="0" t="0" r="0" b="0"/>
          <a:pathLst>
            <a:path>
              <a:moveTo>
                <a:pt x="4724597" y="2528685"/>
              </a:moveTo>
              <a:arcTo wR="2365129" hR="2365129" stAng="21837921" swAng="13602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9F678E-F937-479E-A1B3-8D579A230569}">
      <dsp:nvSpPr>
        <dsp:cNvPr id="0" name=""/>
        <dsp:cNvSpPr/>
      </dsp:nvSpPr>
      <dsp:spPr>
        <a:xfrm>
          <a:off x="4908331" y="4280632"/>
          <a:ext cx="1820698" cy="1183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Утверждение бюджетной отчетности</a:t>
          </a:r>
          <a:endParaRPr lang="ru-RU" sz="1600" kern="1200" dirty="0">
            <a:latin typeface="Times New Roman" pitchFamily="18" charset="0"/>
            <a:cs typeface="Times New Roman" pitchFamily="18" charset="0"/>
          </a:endParaRPr>
        </a:p>
      </dsp:txBody>
      <dsp:txXfrm>
        <a:off x="4966102" y="4338403"/>
        <a:ext cx="1705156" cy="1067911"/>
      </dsp:txXfrm>
    </dsp:sp>
    <dsp:sp modelId="{1BA9EFFE-595D-4D50-B771-526DA3F5707F}">
      <dsp:nvSpPr>
        <dsp:cNvPr id="0" name=""/>
        <dsp:cNvSpPr/>
      </dsp:nvSpPr>
      <dsp:spPr>
        <a:xfrm>
          <a:off x="2063362" y="593800"/>
          <a:ext cx="4730259" cy="4730259"/>
        </a:xfrm>
        <a:custGeom>
          <a:avLst/>
          <a:gdLst/>
          <a:ahLst/>
          <a:cxnLst/>
          <a:rect l="0" t="0" r="0" b="0"/>
          <a:pathLst>
            <a:path>
              <a:moveTo>
                <a:pt x="2655651" y="4712348"/>
              </a:moveTo>
              <a:arcTo wR="2365129" hR="2365129" stAng="4976653" swAng="8466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C563CA6-1FE4-41E1-94EC-76356C688A1E}">
      <dsp:nvSpPr>
        <dsp:cNvPr id="0" name=""/>
        <dsp:cNvSpPr/>
      </dsp:nvSpPr>
      <dsp:spPr>
        <a:xfrm>
          <a:off x="2127954" y="4280632"/>
          <a:ext cx="1820698" cy="1183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Контроль за исполнением бюджета</a:t>
          </a:r>
        </a:p>
        <a:p>
          <a:pPr lvl="0" algn="ctr"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a:off x="2185725" y="4338403"/>
        <a:ext cx="1705156" cy="1067911"/>
      </dsp:txXfrm>
    </dsp:sp>
    <dsp:sp modelId="{D13BC14C-2604-412F-AB65-37351B27FA25}">
      <dsp:nvSpPr>
        <dsp:cNvPr id="0" name=""/>
        <dsp:cNvSpPr/>
      </dsp:nvSpPr>
      <dsp:spPr>
        <a:xfrm>
          <a:off x="2063362" y="593800"/>
          <a:ext cx="4730259" cy="4730259"/>
        </a:xfrm>
        <a:custGeom>
          <a:avLst/>
          <a:gdLst/>
          <a:ahLst/>
          <a:cxnLst/>
          <a:rect l="0" t="0" r="0" b="0"/>
          <a:pathLst>
            <a:path>
              <a:moveTo>
                <a:pt x="251021" y="3425499"/>
              </a:moveTo>
              <a:arcTo wR="2365129" hR="2365129" stAng="9201786" swAng="136029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88FF26-EDD9-4564-82D1-EFA31629EEAD}">
      <dsp:nvSpPr>
        <dsp:cNvPr id="0" name=""/>
        <dsp:cNvSpPr/>
      </dsp:nvSpPr>
      <dsp:spPr>
        <a:xfrm>
          <a:off x="1268770" y="1636337"/>
          <a:ext cx="1820698" cy="11834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Составление проекта бюджета</a:t>
          </a:r>
          <a:endParaRPr lang="ru-RU" sz="1600" kern="1200" dirty="0">
            <a:latin typeface="Times New Roman" pitchFamily="18" charset="0"/>
            <a:cs typeface="Times New Roman" pitchFamily="18" charset="0"/>
          </a:endParaRPr>
        </a:p>
      </dsp:txBody>
      <dsp:txXfrm>
        <a:off x="1326541" y="1694108"/>
        <a:ext cx="1705156" cy="1067911"/>
      </dsp:txXfrm>
    </dsp:sp>
    <dsp:sp modelId="{3069C7F1-602B-4FBE-B1D9-AA5C0B904336}">
      <dsp:nvSpPr>
        <dsp:cNvPr id="0" name=""/>
        <dsp:cNvSpPr/>
      </dsp:nvSpPr>
      <dsp:spPr>
        <a:xfrm>
          <a:off x="2063362" y="593800"/>
          <a:ext cx="4730259" cy="4730259"/>
        </a:xfrm>
        <a:custGeom>
          <a:avLst/>
          <a:gdLst/>
          <a:ahLst/>
          <a:cxnLst/>
          <a:rect l="0" t="0" r="0" b="0"/>
          <a:pathLst>
            <a:path>
              <a:moveTo>
                <a:pt x="568797" y="826614"/>
              </a:moveTo>
              <a:arcTo wR="2365129" hR="2365129" stAng="13234755" swAng="121227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332"/>
          </a:xfrm>
          <a:prstGeom prst="rect">
            <a:avLst/>
          </a:prstGeom>
        </p:spPr>
        <p:txBody>
          <a:bodyPr vert="horz" lIns="91411" tIns="45706" rIns="91411" bIns="45706" rtlCol="0"/>
          <a:lstStyle>
            <a:lvl1pPr algn="l">
              <a:defRPr sz="1200"/>
            </a:lvl1pPr>
          </a:lstStyle>
          <a:p>
            <a:endParaRPr lang="ru-RU"/>
          </a:p>
        </p:txBody>
      </p:sp>
      <p:sp>
        <p:nvSpPr>
          <p:cNvPr id="3" name="Дата 2"/>
          <p:cNvSpPr>
            <a:spLocks noGrp="1"/>
          </p:cNvSpPr>
          <p:nvPr>
            <p:ph type="dt" idx="1"/>
          </p:nvPr>
        </p:nvSpPr>
        <p:spPr>
          <a:xfrm>
            <a:off x="3850445" y="0"/>
            <a:ext cx="2945659" cy="496332"/>
          </a:xfrm>
          <a:prstGeom prst="rect">
            <a:avLst/>
          </a:prstGeom>
        </p:spPr>
        <p:txBody>
          <a:bodyPr vert="horz" lIns="91411" tIns="45706" rIns="91411" bIns="45706" rtlCol="0"/>
          <a:lstStyle>
            <a:lvl1pPr algn="r">
              <a:defRPr sz="1200"/>
            </a:lvl1pPr>
          </a:lstStyle>
          <a:p>
            <a:fld id="{A3CD6310-DEC0-40C4-AB34-83375507152B}" type="datetimeFigureOut">
              <a:rPr lang="ru-RU" smtClean="0"/>
              <a:t>26.12.2022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1" tIns="45706" rIns="91411" bIns="45706" rtlCol="0" anchor="ctr"/>
          <a:lstStyle/>
          <a:p>
            <a:endParaRPr lang="ru-RU"/>
          </a:p>
        </p:txBody>
      </p:sp>
      <p:sp>
        <p:nvSpPr>
          <p:cNvPr id="5" name="Заметки 4"/>
          <p:cNvSpPr>
            <a:spLocks noGrp="1"/>
          </p:cNvSpPr>
          <p:nvPr>
            <p:ph type="body" sz="quarter" idx="3"/>
          </p:nvPr>
        </p:nvSpPr>
        <p:spPr>
          <a:xfrm>
            <a:off x="679768" y="4715155"/>
            <a:ext cx="5438140" cy="4466987"/>
          </a:xfrm>
          <a:prstGeom prst="rect">
            <a:avLst/>
          </a:prstGeom>
        </p:spPr>
        <p:txBody>
          <a:bodyPr vert="horz" lIns="91411" tIns="45706" rIns="91411" bIns="4570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8583"/>
            <a:ext cx="2945659" cy="496332"/>
          </a:xfrm>
          <a:prstGeom prst="rect">
            <a:avLst/>
          </a:prstGeom>
        </p:spPr>
        <p:txBody>
          <a:bodyPr vert="horz" lIns="91411" tIns="45706" rIns="91411" bIns="45706"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3"/>
            <a:ext cx="2945659" cy="496332"/>
          </a:xfrm>
          <a:prstGeom prst="rect">
            <a:avLst/>
          </a:prstGeom>
        </p:spPr>
        <p:txBody>
          <a:bodyPr vert="horz" lIns="91411" tIns="45706" rIns="91411" bIns="45706" rtlCol="0" anchor="b"/>
          <a:lstStyle>
            <a:lvl1pPr algn="r">
              <a:defRPr sz="1200"/>
            </a:lvl1pPr>
          </a:lstStyle>
          <a:p>
            <a:fld id="{1D639EAD-8471-4F3A-B1DF-0AA166C7ECB8}" type="slidenum">
              <a:rPr lang="ru-RU" smtClean="0"/>
              <a:t>‹#›</a:t>
            </a:fld>
            <a:endParaRPr lang="ru-RU"/>
          </a:p>
        </p:txBody>
      </p:sp>
    </p:spTree>
    <p:extLst>
      <p:ext uri="{BB962C8B-B14F-4D97-AF65-F5344CB8AC3E}">
        <p14:creationId xmlns:p14="http://schemas.microsoft.com/office/powerpoint/2010/main" val="3140305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4538"/>
            <a:ext cx="4962525" cy="3722687"/>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49915" y="9428228"/>
            <a:ext cx="2946674" cy="496100"/>
          </a:xfrm>
          <a:prstGeom prst="rect">
            <a:avLst/>
          </a:prstGeom>
          <a:noFill/>
          <a:ln w="9525">
            <a:noFill/>
            <a:miter lim="800000"/>
            <a:headEnd/>
            <a:tailEnd/>
          </a:ln>
        </p:spPr>
        <p:txBody>
          <a:bodyPr lIns="91364" tIns="45682" rIns="91364" bIns="45682" anchor="b"/>
          <a:lstStyle/>
          <a:p>
            <a:pPr algn="r"/>
            <a:fld id="{78371691-B745-4B2D-B94C-B70B1C3D47AF}" type="slidenum">
              <a:rPr lang="ru-RU" sz="1200">
                <a:solidFill>
                  <a:prstClr val="black"/>
                </a:solidFill>
              </a:rPr>
              <a:pPr algn="r"/>
              <a:t>9</a:t>
            </a:fld>
            <a:endParaRPr lang="ru-RU" sz="1200" dirty="0">
              <a:solidFill>
                <a:prstClr val="black"/>
              </a:solidFill>
            </a:endParaRPr>
          </a:p>
        </p:txBody>
      </p:sp>
      <p:sp>
        <p:nvSpPr>
          <p:cNvPr id="160771" name="Rectangle 2"/>
          <p:cNvSpPr>
            <a:spLocks noGrp="1" noRot="1" noChangeAspect="1" noChangeArrowheads="1" noTextEdit="1"/>
          </p:cNvSpPr>
          <p:nvPr>
            <p:ph type="sldImg"/>
          </p:nvPr>
        </p:nvSpPr>
        <p:spPr>
          <a:xfrm>
            <a:off x="922338" y="744538"/>
            <a:ext cx="4960937" cy="3721100"/>
          </a:xfrm>
          <a:ln/>
        </p:spPr>
      </p:sp>
      <p:sp>
        <p:nvSpPr>
          <p:cNvPr id="16077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8 – 11.1,  9-22.7, 10-22.38, 11-23.5,  13-</a:t>
            </a:r>
            <a:r>
              <a:rPr lang="ru-RU" baseline="0" dirty="0" smtClean="0"/>
              <a:t> 13.1, 14 – 12.10</a:t>
            </a:r>
            <a:endParaRPr lang="ru-RU" dirty="0"/>
          </a:p>
        </p:txBody>
      </p:sp>
      <p:sp>
        <p:nvSpPr>
          <p:cNvPr id="4" name="Номер слайда 3"/>
          <p:cNvSpPr>
            <a:spLocks noGrp="1"/>
          </p:cNvSpPr>
          <p:nvPr>
            <p:ph type="sldNum" sz="quarter" idx="10"/>
          </p:nvPr>
        </p:nvSpPr>
        <p:spPr/>
        <p:txBody>
          <a:bodyPr/>
          <a:lstStyle/>
          <a:p>
            <a:fld id="{0AEE794D-BA21-4D23-87ED-11D33FCE09DD}" type="slidenum">
              <a:rPr lang="ru-RU" smtClean="0"/>
              <a:pPr/>
              <a:t>12</a:t>
            </a:fld>
            <a:endParaRPr lang="ru-RU" dirty="0"/>
          </a:p>
        </p:txBody>
      </p:sp>
    </p:spTree>
    <p:extLst>
      <p:ext uri="{BB962C8B-B14F-4D97-AF65-F5344CB8AC3E}">
        <p14:creationId xmlns:p14="http://schemas.microsoft.com/office/powerpoint/2010/main" val="144087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8 – 11.1,  9-22.7, 10-22.38, 11-23.5,  13-</a:t>
            </a:r>
            <a:r>
              <a:rPr lang="ru-RU" baseline="0" dirty="0" smtClean="0"/>
              <a:t> 13.1, 14 – 12.10</a:t>
            </a:r>
            <a:endParaRPr lang="ru-RU" dirty="0"/>
          </a:p>
        </p:txBody>
      </p:sp>
      <p:sp>
        <p:nvSpPr>
          <p:cNvPr id="4" name="Номер слайда 3"/>
          <p:cNvSpPr>
            <a:spLocks noGrp="1"/>
          </p:cNvSpPr>
          <p:nvPr>
            <p:ph type="sldNum" sz="quarter" idx="10"/>
          </p:nvPr>
        </p:nvSpPr>
        <p:spPr/>
        <p:txBody>
          <a:bodyPr/>
          <a:lstStyle/>
          <a:p>
            <a:fld id="{0AEE794D-BA21-4D23-87ED-11D33FCE09DD}" type="slidenum">
              <a:rPr lang="ru-RU" smtClean="0"/>
              <a:pPr/>
              <a:t>13</a:t>
            </a:fld>
            <a:endParaRPr lang="ru-RU" dirty="0"/>
          </a:p>
        </p:txBody>
      </p:sp>
    </p:spTree>
    <p:extLst>
      <p:ext uri="{BB962C8B-B14F-4D97-AF65-F5344CB8AC3E}">
        <p14:creationId xmlns:p14="http://schemas.microsoft.com/office/powerpoint/2010/main" val="144087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ECDC2B-B933-427C-BFAB-7E9DD3E579DF}" type="datetimeFigureOut">
              <a:rPr lang="ru-RU" smtClean="0"/>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295754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CDC2B-B933-427C-BFAB-7E9DD3E579DF}" type="datetimeFigureOut">
              <a:rPr lang="ru-RU" smtClean="0"/>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167898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CDC2B-B933-427C-BFAB-7E9DD3E579DF}" type="datetimeFigureOut">
              <a:rPr lang="ru-RU" smtClean="0"/>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3031728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614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00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594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56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2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9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66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91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CDC2B-B933-427C-BFAB-7E9DD3E579DF}" type="datetimeFigureOut">
              <a:rPr lang="ru-RU" smtClean="0"/>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2944999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649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453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4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ECDC2B-B933-427C-BFAB-7E9DD3E579DF}" type="datetimeFigureOut">
              <a:rPr lang="ru-RU" smtClean="0"/>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3064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ECDC2B-B933-427C-BFAB-7E9DD3E579DF}" type="datetimeFigureOut">
              <a:rPr lang="ru-RU" smtClean="0"/>
              <a:t>26.12.2022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38670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ECDC2B-B933-427C-BFAB-7E9DD3E579DF}" type="datetimeFigureOut">
              <a:rPr lang="ru-RU" smtClean="0"/>
              <a:t>26.12.2022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13436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ECDC2B-B933-427C-BFAB-7E9DD3E579DF}" type="datetimeFigureOut">
              <a:rPr lang="ru-RU" smtClean="0"/>
              <a:t>26.12.2022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359325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ECDC2B-B933-427C-BFAB-7E9DD3E579DF}" type="datetimeFigureOut">
              <a:rPr lang="ru-RU" smtClean="0"/>
              <a:t>26.12.2022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116041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ECDC2B-B933-427C-BFAB-7E9DD3E579DF}" type="datetimeFigureOut">
              <a:rPr lang="ru-RU" smtClean="0"/>
              <a:t>26.12.2022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252835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ECDC2B-B933-427C-BFAB-7E9DD3E579DF}" type="datetimeFigureOut">
              <a:rPr lang="ru-RU" smtClean="0"/>
              <a:t>26.12.2022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B153FD-4567-4975-B9A2-12E102798086}" type="slidenum">
              <a:rPr lang="ru-RU" smtClean="0"/>
              <a:t>‹#›</a:t>
            </a:fld>
            <a:endParaRPr lang="ru-RU"/>
          </a:p>
        </p:txBody>
      </p:sp>
    </p:spTree>
    <p:extLst>
      <p:ext uri="{BB962C8B-B14F-4D97-AF65-F5344CB8AC3E}">
        <p14:creationId xmlns:p14="http://schemas.microsoft.com/office/powerpoint/2010/main" val="53625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001">
              <a:srgbClr val="E6E6E6"/>
            </a:gs>
            <a:gs pos="3000">
              <a:srgbClr val="7D8496"/>
            </a:gs>
            <a:gs pos="0">
              <a:schemeClr val="bg1"/>
            </a:gs>
            <a:gs pos="0">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CDC2B-B933-427C-BFAB-7E9DD3E579DF}" type="datetimeFigureOut">
              <a:rPr lang="ru-RU" smtClean="0"/>
              <a:t>26.12.2022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153FD-4567-4975-B9A2-12E102798086}" type="slidenum">
              <a:rPr lang="ru-RU" smtClean="0"/>
              <a:t>‹#›</a:t>
            </a:fld>
            <a:endParaRPr lang="ru-RU"/>
          </a:p>
        </p:txBody>
      </p:sp>
    </p:spTree>
    <p:extLst>
      <p:ext uri="{BB962C8B-B14F-4D97-AF65-F5344CB8AC3E}">
        <p14:creationId xmlns:p14="http://schemas.microsoft.com/office/powerpoint/2010/main" val="2835634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001">
              <a:srgbClr val="E6E6E6"/>
            </a:gs>
            <a:gs pos="3000">
              <a:srgbClr val="7D8496"/>
            </a:gs>
            <a:gs pos="0">
              <a:schemeClr val="bg1"/>
            </a:gs>
            <a:gs pos="0">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12/26/2022</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5095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6.jpe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voselova\мои документы\бюджет проект 2022-2024\БЮДЖЕТ ДЛЯ ГРАЖДАН\бюджет для граждан варианты\b9e60f350768aa8765a0a316bf9d6f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 y="0"/>
            <a:ext cx="919419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04048" y="5805264"/>
            <a:ext cx="4032448" cy="830997"/>
          </a:xfrm>
          <a:prstGeom prst="rect">
            <a:avLst/>
          </a:prstGeom>
          <a:noFill/>
        </p:spPr>
        <p:txBody>
          <a:bodyPr wrap="square" rtlCol="0">
            <a:spAutoFit/>
          </a:bodyPr>
          <a:lstStyle/>
          <a:p>
            <a:r>
              <a:rPr lang="ru-RU" sz="1200" b="1" dirty="0">
                <a:latin typeface="Times New Roman" pitchFamily="18" charset="0"/>
                <a:cs typeface="Times New Roman" pitchFamily="18" charset="0"/>
              </a:rPr>
              <a:t>Бюджет для граждан по проекту решения Северо-Енисейского районного Совета депутатов «О бюджете Северо-Енисейского района на </a:t>
            </a:r>
            <a:r>
              <a:rPr lang="ru-RU" sz="1200" b="1" dirty="0" smtClean="0">
                <a:latin typeface="Times New Roman" pitchFamily="18" charset="0"/>
                <a:cs typeface="Times New Roman" pitchFamily="18" charset="0"/>
              </a:rPr>
              <a:t>2022 </a:t>
            </a:r>
            <a:r>
              <a:rPr lang="ru-RU" sz="1200" b="1" dirty="0">
                <a:latin typeface="Times New Roman" pitchFamily="18" charset="0"/>
                <a:cs typeface="Times New Roman" pitchFamily="18" charset="0"/>
              </a:rPr>
              <a:t>год и плановый период </a:t>
            </a:r>
            <a:r>
              <a:rPr lang="ru-RU" sz="1200" b="1" dirty="0" smtClean="0">
                <a:latin typeface="Times New Roman" pitchFamily="18" charset="0"/>
                <a:cs typeface="Times New Roman" pitchFamily="18" charset="0"/>
              </a:rPr>
              <a:t>2023-2024 годов</a:t>
            </a:r>
            <a:r>
              <a:rPr lang="ru-RU" sz="1200" b="1" dirty="0">
                <a:latin typeface="Times New Roman" pitchFamily="18" charset="0"/>
                <a:cs typeface="Times New Roman" pitchFamily="18" charset="0"/>
              </a:rPr>
              <a:t>»</a:t>
            </a:r>
            <a:endParaRPr lang="ru-RU" sz="1200" dirty="0"/>
          </a:p>
        </p:txBody>
      </p:sp>
    </p:spTree>
    <p:extLst>
      <p:ext uri="{BB962C8B-B14F-4D97-AF65-F5344CB8AC3E}">
        <p14:creationId xmlns:p14="http://schemas.microsoft.com/office/powerpoint/2010/main" val="15244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ru-RU" sz="1600" dirty="0" smtClean="0">
                <a:latin typeface="Times New Roman" pitchFamily="18" charset="0"/>
                <a:cs typeface="Times New Roman" pitchFamily="18" charset="0"/>
              </a:rPr>
              <a:t>Стадии бюджетного процесса Северо-Енисейского района</a:t>
            </a:r>
            <a:endParaRPr lang="ru-RU" sz="16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174068182"/>
              </p:ext>
            </p:extLst>
          </p:nvPr>
        </p:nvGraphicFramePr>
        <p:xfrm>
          <a:off x="179512" y="980728"/>
          <a:ext cx="88569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03699" y="3429000"/>
            <a:ext cx="1872208"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Август –ноябрь</a:t>
            </a:r>
          </a:p>
        </p:txBody>
      </p:sp>
      <p:sp>
        <p:nvSpPr>
          <p:cNvPr id="8" name="TextBox 7"/>
          <p:cNvSpPr txBox="1"/>
          <p:nvPr/>
        </p:nvSpPr>
        <p:spPr>
          <a:xfrm>
            <a:off x="3707904" y="1844824"/>
            <a:ext cx="2016224"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Ноябрь - декабрь</a:t>
            </a:r>
            <a:endParaRPr lang="ru-RU" dirty="0">
              <a:latin typeface="Times New Roman" pitchFamily="18" charset="0"/>
              <a:cs typeface="Times New Roman" pitchFamily="18" charset="0"/>
            </a:endParaRPr>
          </a:p>
        </p:txBody>
      </p:sp>
      <p:sp>
        <p:nvSpPr>
          <p:cNvPr id="9" name="TextBox 8"/>
          <p:cNvSpPr txBox="1"/>
          <p:nvPr/>
        </p:nvSpPr>
        <p:spPr>
          <a:xfrm>
            <a:off x="5940152" y="3427795"/>
            <a:ext cx="1872208"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Январь - декабрь</a:t>
            </a:r>
            <a:endParaRPr lang="ru-RU" dirty="0">
              <a:latin typeface="Times New Roman" pitchFamily="18" charset="0"/>
              <a:cs typeface="Times New Roman" pitchFamily="18" charset="0"/>
            </a:endParaRPr>
          </a:p>
        </p:txBody>
      </p:sp>
      <p:sp>
        <p:nvSpPr>
          <p:cNvPr id="10" name="TextBox 9"/>
          <p:cNvSpPr txBox="1"/>
          <p:nvPr/>
        </p:nvSpPr>
        <p:spPr>
          <a:xfrm>
            <a:off x="5130535" y="6093296"/>
            <a:ext cx="1872208"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Январь - апрель</a:t>
            </a:r>
            <a:endParaRPr lang="ru-RU" dirty="0">
              <a:latin typeface="Times New Roman" pitchFamily="18" charset="0"/>
              <a:cs typeface="Times New Roman" pitchFamily="18" charset="0"/>
            </a:endParaRPr>
          </a:p>
        </p:txBody>
      </p:sp>
      <p:sp>
        <p:nvSpPr>
          <p:cNvPr id="11" name="TextBox 10"/>
          <p:cNvSpPr txBox="1"/>
          <p:nvPr/>
        </p:nvSpPr>
        <p:spPr>
          <a:xfrm>
            <a:off x="3275907" y="2924944"/>
            <a:ext cx="2664245" cy="1569660"/>
          </a:xfrm>
          <a:prstGeom prst="rect">
            <a:avLst/>
          </a:prstGeom>
          <a:noFill/>
        </p:spPr>
        <p:txBody>
          <a:bodyPr wrap="square" rtlCol="0">
            <a:spAutoFit/>
          </a:bodyPr>
          <a:lstStyle/>
          <a:p>
            <a:pPr algn="ctr"/>
            <a:r>
              <a:rPr lang="ru-RU" sz="3200" dirty="0" smtClean="0">
                <a:latin typeface="Times New Roman" pitchFamily="18" charset="0"/>
                <a:cs typeface="Times New Roman" pitchFamily="18" charset="0"/>
              </a:rPr>
              <a:t>Стадии бюджетного процесса</a:t>
            </a:r>
            <a:endParaRPr lang="ru-RU" sz="3200" dirty="0">
              <a:latin typeface="Times New Roman" pitchFamily="18" charset="0"/>
              <a:cs typeface="Times New Roman" pitchFamily="18" charset="0"/>
            </a:endParaRPr>
          </a:p>
        </p:txBody>
      </p:sp>
      <p:sp>
        <p:nvSpPr>
          <p:cNvPr id="3" name="TextBox 2"/>
          <p:cNvSpPr txBox="1"/>
          <p:nvPr/>
        </p:nvSpPr>
        <p:spPr>
          <a:xfrm>
            <a:off x="2339803" y="6093296"/>
            <a:ext cx="1800149"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Январь-декабрь</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14831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Скругленный прямоугольник 7"/>
          <p:cNvSpPr/>
          <p:nvPr/>
        </p:nvSpPr>
        <p:spPr>
          <a:xfrm>
            <a:off x="116326" y="160505"/>
            <a:ext cx="8891487" cy="963039"/>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rPr>
              <a:t>ОСНОВНЫЕ ПОКАЗАТЕЛИ СЕВЕРО-ЕНИСЕЙСКОГО РАЙОНА</a:t>
            </a:r>
            <a:r>
              <a:rPr lang="ru-RU" sz="2000" dirty="0" smtClean="0">
                <a:latin typeface="Times New Roman" panose="02020603050405020304" pitchFamily="18" charset="0"/>
              </a:rPr>
              <a:t> </a:t>
            </a:r>
            <a:endParaRPr lang="ru-RU" sz="2000" dirty="0">
              <a:latin typeface="Times New Roman" panose="02020603050405020304" pitchFamily="18" charset="0"/>
            </a:endParaRPr>
          </a:p>
        </p:txBody>
      </p:sp>
      <p:sp>
        <p:nvSpPr>
          <p:cNvPr id="9" name="Скругленный прямоугольник 8"/>
          <p:cNvSpPr/>
          <p:nvPr/>
        </p:nvSpPr>
        <p:spPr>
          <a:xfrm>
            <a:off x="4891475" y="1196752"/>
            <a:ext cx="4147781" cy="573931"/>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Площадь – 4 730,3 га</a:t>
            </a:r>
            <a:endParaRPr lang="ru-RU" sz="1600" dirty="0">
              <a:solidFill>
                <a:schemeClr val="tx1"/>
              </a:solidFill>
              <a:latin typeface="Times New Roman" pitchFamily="18" charset="0"/>
              <a:cs typeface="Times New Roman" pitchFamily="18" charset="0"/>
            </a:endParaRPr>
          </a:p>
        </p:txBody>
      </p:sp>
      <p:sp>
        <p:nvSpPr>
          <p:cNvPr id="10" name="Скругленный прямоугольник 9"/>
          <p:cNvSpPr/>
          <p:nvPr/>
        </p:nvSpPr>
        <p:spPr>
          <a:xfrm>
            <a:off x="4891475" y="1844824"/>
            <a:ext cx="4147781" cy="1584176"/>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Численность постоянного населения, на начало периода </a:t>
            </a:r>
          </a:p>
          <a:p>
            <a:pPr algn="ctr"/>
            <a:r>
              <a:rPr lang="ru-RU" sz="1400" dirty="0" smtClean="0">
                <a:solidFill>
                  <a:schemeClr val="tx1"/>
                </a:solidFill>
                <a:latin typeface="Times New Roman" pitchFamily="18" charset="0"/>
                <a:cs typeface="Times New Roman" pitchFamily="18" charset="0"/>
              </a:rPr>
              <a:t>2020 </a:t>
            </a:r>
            <a:r>
              <a:rPr lang="ru-RU" sz="1400" dirty="0">
                <a:solidFill>
                  <a:schemeClr val="tx1"/>
                </a:solidFill>
                <a:latin typeface="Times New Roman" pitchFamily="18" charset="0"/>
                <a:cs typeface="Times New Roman" pitchFamily="18" charset="0"/>
              </a:rPr>
              <a:t>год </a:t>
            </a:r>
            <a:r>
              <a:rPr lang="ru-RU" sz="1400" dirty="0" smtClean="0">
                <a:solidFill>
                  <a:schemeClr val="tx1"/>
                </a:solidFill>
                <a:latin typeface="Times New Roman" pitchFamily="18" charset="0"/>
                <a:cs typeface="Times New Roman" pitchFamily="18" charset="0"/>
              </a:rPr>
              <a:t>отчет      – 10 142 чел.</a:t>
            </a:r>
          </a:p>
          <a:p>
            <a:pPr algn="ctr"/>
            <a:r>
              <a:rPr lang="ru-RU" sz="1400" dirty="0" smtClean="0">
                <a:solidFill>
                  <a:schemeClr val="tx1"/>
                </a:solidFill>
                <a:latin typeface="Times New Roman" pitchFamily="18" charset="0"/>
                <a:cs typeface="Times New Roman" pitchFamily="18" charset="0"/>
              </a:rPr>
              <a:t>2021 </a:t>
            </a:r>
            <a:r>
              <a:rPr lang="ru-RU" sz="1400" dirty="0">
                <a:solidFill>
                  <a:schemeClr val="tx1"/>
                </a:solidFill>
                <a:latin typeface="Times New Roman" pitchFamily="18" charset="0"/>
                <a:cs typeface="Times New Roman" pitchFamily="18" charset="0"/>
              </a:rPr>
              <a:t>год оценка </a:t>
            </a:r>
            <a:r>
              <a:rPr lang="ru-RU" sz="1400" dirty="0" smtClean="0">
                <a:solidFill>
                  <a:schemeClr val="tx1"/>
                </a:solidFill>
                <a:latin typeface="Times New Roman" pitchFamily="18" charset="0"/>
                <a:cs typeface="Times New Roman" pitchFamily="18" charset="0"/>
              </a:rPr>
              <a:t>   – 10 119 чел.</a:t>
            </a:r>
          </a:p>
          <a:p>
            <a:pPr algn="ctr"/>
            <a:r>
              <a:rPr lang="ru-RU" sz="1400" dirty="0" smtClean="0">
                <a:solidFill>
                  <a:schemeClr val="tx1"/>
                </a:solidFill>
                <a:latin typeface="Times New Roman" pitchFamily="18" charset="0"/>
                <a:cs typeface="Times New Roman" pitchFamily="18" charset="0"/>
              </a:rPr>
              <a:t>2022 год прогноз  – 10 098 чел.</a:t>
            </a:r>
          </a:p>
          <a:p>
            <a:pPr algn="ctr"/>
            <a:r>
              <a:rPr lang="ru-RU" sz="1400" dirty="0" smtClean="0">
                <a:solidFill>
                  <a:schemeClr val="tx1"/>
                </a:solidFill>
                <a:latin typeface="Times New Roman" pitchFamily="18" charset="0"/>
                <a:cs typeface="Times New Roman" pitchFamily="18" charset="0"/>
              </a:rPr>
              <a:t>2023 год прогноз  – 10 104 чел.</a:t>
            </a:r>
          </a:p>
          <a:p>
            <a:pPr algn="ctr"/>
            <a:r>
              <a:rPr lang="ru-RU" sz="1400" dirty="0" smtClean="0">
                <a:solidFill>
                  <a:schemeClr val="tx1"/>
                </a:solidFill>
                <a:latin typeface="Times New Roman" pitchFamily="18" charset="0"/>
                <a:cs typeface="Times New Roman" pitchFamily="18" charset="0"/>
              </a:rPr>
              <a:t>2024 год прогноз  – 10 150 чел.</a:t>
            </a:r>
            <a:endParaRPr lang="ru-RU" sz="1400" dirty="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a:xfrm>
            <a:off x="4840126" y="5085184"/>
            <a:ext cx="4147781" cy="1592528"/>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Times New Roman" pitchFamily="18" charset="0"/>
                <a:cs typeface="Times New Roman" pitchFamily="18" charset="0"/>
              </a:rPr>
              <a:t>Среднедушевой доход (в месяц)</a:t>
            </a:r>
          </a:p>
          <a:p>
            <a:pPr algn="ctr"/>
            <a:r>
              <a:rPr lang="ru-RU" sz="1400" dirty="0" smtClean="0">
                <a:solidFill>
                  <a:schemeClr val="tx1"/>
                </a:solidFill>
                <a:latin typeface="Times New Roman" pitchFamily="18" charset="0"/>
                <a:cs typeface="Times New Roman" pitchFamily="18" charset="0"/>
              </a:rPr>
              <a:t>2020 год отчет   –   73 157,9  руб.</a:t>
            </a:r>
          </a:p>
          <a:p>
            <a:pPr algn="ctr"/>
            <a:r>
              <a:rPr lang="ru-RU" sz="1400" dirty="0" smtClean="0">
                <a:solidFill>
                  <a:schemeClr val="tx1"/>
                </a:solidFill>
                <a:latin typeface="Times New Roman" pitchFamily="18" charset="0"/>
                <a:cs typeface="Times New Roman" pitchFamily="18" charset="0"/>
              </a:rPr>
              <a:t>2021 год оценка   – 79 584,4 руб.</a:t>
            </a:r>
          </a:p>
          <a:p>
            <a:pPr algn="ctr"/>
            <a:r>
              <a:rPr lang="ru-RU" sz="1400" dirty="0" smtClean="0">
                <a:solidFill>
                  <a:schemeClr val="tx1"/>
                </a:solidFill>
                <a:latin typeface="Times New Roman" pitchFamily="18" charset="0"/>
                <a:cs typeface="Times New Roman" pitchFamily="18" charset="0"/>
              </a:rPr>
              <a:t>2022 год </a:t>
            </a:r>
            <a:r>
              <a:rPr lang="ru-RU" sz="1400" dirty="0">
                <a:solidFill>
                  <a:schemeClr val="tx1"/>
                </a:solidFill>
                <a:latin typeface="Times New Roman" pitchFamily="18" charset="0"/>
                <a:cs typeface="Times New Roman" pitchFamily="18" charset="0"/>
              </a:rPr>
              <a:t>прогноз – </a:t>
            </a:r>
            <a:r>
              <a:rPr lang="ru-RU" sz="1400" dirty="0" smtClean="0">
                <a:solidFill>
                  <a:schemeClr val="tx1"/>
                </a:solidFill>
                <a:latin typeface="Times New Roman" pitchFamily="18" charset="0"/>
                <a:cs typeface="Times New Roman" pitchFamily="18" charset="0"/>
              </a:rPr>
              <a:t>83 168,4 руб.</a:t>
            </a:r>
          </a:p>
          <a:p>
            <a:pPr algn="ctr"/>
            <a:r>
              <a:rPr lang="ru-RU" sz="1400" dirty="0" smtClean="0">
                <a:solidFill>
                  <a:schemeClr val="tx1"/>
                </a:solidFill>
                <a:latin typeface="Times New Roman" pitchFamily="18" charset="0"/>
                <a:cs typeface="Times New Roman" pitchFamily="18" charset="0"/>
              </a:rPr>
              <a:t>2023 год прогноз – 88 867,8 руб.</a:t>
            </a:r>
          </a:p>
          <a:p>
            <a:pPr algn="ctr"/>
            <a:r>
              <a:rPr lang="ru-RU" sz="1400" dirty="0" smtClean="0">
                <a:solidFill>
                  <a:schemeClr val="tx1"/>
                </a:solidFill>
                <a:latin typeface="Times New Roman" pitchFamily="18" charset="0"/>
                <a:cs typeface="Times New Roman" pitchFamily="18" charset="0"/>
              </a:rPr>
              <a:t>2024 год прогноз – 94 821,9 руб.  </a:t>
            </a:r>
            <a:endParaRPr lang="ru-RU" sz="1400"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116327" y="5733256"/>
            <a:ext cx="4527681" cy="908720"/>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Муниципальные учреждения – 32:</a:t>
            </a:r>
          </a:p>
          <a:p>
            <a:pPr algn="ctr"/>
            <a:r>
              <a:rPr lang="ru-RU" sz="1400" dirty="0" smtClean="0">
                <a:solidFill>
                  <a:schemeClr val="tx1"/>
                </a:solidFill>
                <a:latin typeface="Times New Roman" pitchFamily="18" charset="0"/>
                <a:cs typeface="Times New Roman" pitchFamily="18" charset="0"/>
              </a:rPr>
              <a:t>органы  местного самоуправления - 3, органы администрации района – 5, </a:t>
            </a:r>
          </a:p>
          <a:p>
            <a:pPr algn="ctr"/>
            <a:r>
              <a:rPr lang="ru-RU" sz="1400" dirty="0" smtClean="0">
                <a:solidFill>
                  <a:schemeClr val="tx1"/>
                </a:solidFill>
                <a:latin typeface="Times New Roman" pitchFamily="18" charset="0"/>
                <a:cs typeface="Times New Roman" pitchFamily="18" charset="0"/>
              </a:rPr>
              <a:t>казенные – 5, бюджетные - 19</a:t>
            </a:r>
            <a:endParaRPr lang="ru-RU" sz="1400" dirty="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a:xfrm>
            <a:off x="4891476" y="3501008"/>
            <a:ext cx="4116338" cy="1512168"/>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schemeClr val="tx1"/>
              </a:solidFill>
            </a:endParaRPr>
          </a:p>
          <a:p>
            <a:endParaRPr lang="ru-RU" dirty="0" smtClean="0">
              <a:solidFill>
                <a:schemeClr val="tx1"/>
              </a:solidFill>
            </a:endParaRPr>
          </a:p>
          <a:p>
            <a:pPr algn="ctr"/>
            <a:r>
              <a:rPr lang="ru-RU" sz="1400" dirty="0" smtClean="0">
                <a:solidFill>
                  <a:schemeClr val="tx1"/>
                </a:solidFill>
                <a:latin typeface="Times New Roman" pitchFamily="18" charset="0"/>
                <a:cs typeface="Times New Roman" pitchFamily="18" charset="0"/>
              </a:rPr>
              <a:t>Объемы добычи золота</a:t>
            </a:r>
          </a:p>
          <a:p>
            <a:pPr algn="ctr"/>
            <a:r>
              <a:rPr lang="ru-RU" sz="1400" dirty="0" smtClean="0">
                <a:solidFill>
                  <a:schemeClr val="tx1"/>
                </a:solidFill>
                <a:latin typeface="Times New Roman" pitchFamily="18" charset="0"/>
                <a:cs typeface="Times New Roman" pitchFamily="18" charset="0"/>
              </a:rPr>
              <a:t>2020 год отчет    –  57 534 кг </a:t>
            </a:r>
          </a:p>
          <a:p>
            <a:pPr algn="ctr"/>
            <a:r>
              <a:rPr lang="ru-RU" sz="1400" dirty="0" smtClean="0">
                <a:solidFill>
                  <a:schemeClr val="tx1"/>
                </a:solidFill>
                <a:latin typeface="Times New Roman" pitchFamily="18" charset="0"/>
                <a:cs typeface="Times New Roman" pitchFamily="18" charset="0"/>
              </a:rPr>
              <a:t> 2021 год оценка   – 53 174 кг</a:t>
            </a:r>
          </a:p>
          <a:p>
            <a:pPr algn="ctr"/>
            <a:r>
              <a:rPr lang="ru-RU" sz="1400" dirty="0" smtClean="0">
                <a:solidFill>
                  <a:schemeClr val="tx1"/>
                </a:solidFill>
                <a:latin typeface="Times New Roman" pitchFamily="18" charset="0"/>
                <a:cs typeface="Times New Roman" pitchFamily="18" charset="0"/>
              </a:rPr>
              <a:t> 2022 год </a:t>
            </a:r>
            <a:r>
              <a:rPr lang="ru-RU" sz="1400" dirty="0">
                <a:solidFill>
                  <a:schemeClr val="tx1"/>
                </a:solidFill>
                <a:latin typeface="Times New Roman" pitchFamily="18" charset="0"/>
                <a:cs typeface="Times New Roman" pitchFamily="18" charset="0"/>
              </a:rPr>
              <a:t>прогноз – </a:t>
            </a:r>
            <a:r>
              <a:rPr lang="ru-RU" sz="1400" dirty="0" smtClean="0">
                <a:solidFill>
                  <a:schemeClr val="tx1"/>
                </a:solidFill>
                <a:latin typeface="Times New Roman" pitchFamily="18" charset="0"/>
                <a:cs typeface="Times New Roman" pitchFamily="18" charset="0"/>
              </a:rPr>
              <a:t>53 965 кг</a:t>
            </a:r>
          </a:p>
          <a:p>
            <a:pPr algn="ctr"/>
            <a:r>
              <a:rPr lang="ru-RU" sz="1400" dirty="0" smtClean="0">
                <a:solidFill>
                  <a:schemeClr val="tx1"/>
                </a:solidFill>
                <a:latin typeface="Times New Roman" pitchFamily="18" charset="0"/>
                <a:cs typeface="Times New Roman" pitchFamily="18" charset="0"/>
              </a:rPr>
              <a:t>2023 год прогноз – 63 037 кг</a:t>
            </a:r>
          </a:p>
          <a:p>
            <a:pPr algn="ctr"/>
            <a:r>
              <a:rPr lang="ru-RU" sz="1400" dirty="0" smtClean="0">
                <a:solidFill>
                  <a:schemeClr val="tx1"/>
                </a:solidFill>
                <a:latin typeface="Times New Roman" pitchFamily="18" charset="0"/>
                <a:cs typeface="Times New Roman" pitchFamily="18" charset="0"/>
              </a:rPr>
              <a:t>2024 год прогноз – 63 100 кг</a:t>
            </a:r>
          </a:p>
          <a:p>
            <a:endParaRPr lang="ru-RU" dirty="0" smtClean="0">
              <a:solidFill>
                <a:schemeClr val="tx1"/>
              </a:solidFill>
            </a:endParaRPr>
          </a:p>
          <a:p>
            <a:endParaRPr lang="ru-RU" dirty="0">
              <a:solidFill>
                <a:schemeClr val="tx1"/>
              </a:solidFill>
            </a:endParaRPr>
          </a:p>
        </p:txBody>
      </p:sp>
      <p:pic>
        <p:nvPicPr>
          <p:cNvPr id="15" name="Рисунок 14" descr="сквер.jpg"/>
          <p:cNvPicPr>
            <a:picLocks noChangeAspect="1"/>
          </p:cNvPicPr>
          <p:nvPr/>
        </p:nvPicPr>
        <p:blipFill>
          <a:blip r:embed="rId2" cstate="print"/>
          <a:stretch>
            <a:fillRect/>
          </a:stretch>
        </p:blipFill>
        <p:spPr>
          <a:xfrm>
            <a:off x="0" y="1844824"/>
            <a:ext cx="4786314" cy="3798754"/>
          </a:xfrm>
          <a:prstGeom prst="rect">
            <a:avLst/>
          </a:prstGeom>
        </p:spPr>
      </p:pic>
    </p:spTree>
    <p:extLst>
      <p:ext uri="{BB962C8B-B14F-4D97-AF65-F5344CB8AC3E}">
        <p14:creationId xmlns:p14="http://schemas.microsoft.com/office/powerpoint/2010/main" val="416604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3"/>
          <p:cNvSpPr txBox="1">
            <a:spLocks/>
          </p:cNvSpPr>
          <p:nvPr/>
        </p:nvSpPr>
        <p:spPr>
          <a:xfrm>
            <a:off x="304800" y="0"/>
            <a:ext cx="8839200" cy="19811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spcBef>
                <a:spcPts val="0"/>
              </a:spcBef>
              <a:buNone/>
            </a:pPr>
            <a:r>
              <a:rPr lang="ru-RU" sz="2500" dirty="0" smtClean="0">
                <a:solidFill>
                  <a:schemeClr val="tx1"/>
                </a:solidFill>
                <a:latin typeface="Times New Roman" pitchFamily="18" charset="0"/>
                <a:cs typeface="Times New Roman" pitchFamily="18" charset="0"/>
              </a:rPr>
              <a:t>Основные показатели прогноза </a:t>
            </a:r>
          </a:p>
          <a:p>
            <a:pPr marL="0" indent="0" algn="ctr">
              <a:spcBef>
                <a:spcPts val="0"/>
              </a:spcBef>
              <a:buNone/>
            </a:pPr>
            <a:r>
              <a:rPr lang="ru-RU" sz="2500" dirty="0" smtClean="0">
                <a:solidFill>
                  <a:schemeClr val="tx1"/>
                </a:solidFill>
                <a:latin typeface="Times New Roman" pitchFamily="18" charset="0"/>
                <a:cs typeface="Times New Roman" pitchFamily="18" charset="0"/>
              </a:rPr>
              <a:t>социально-экономического развития </a:t>
            </a:r>
          </a:p>
          <a:p>
            <a:pPr marL="0" indent="0" algn="ctr">
              <a:spcBef>
                <a:spcPts val="0"/>
              </a:spcBef>
              <a:buNone/>
            </a:pPr>
            <a:r>
              <a:rPr lang="ru-RU" sz="2500" dirty="0" smtClean="0">
                <a:solidFill>
                  <a:schemeClr val="tx1"/>
                </a:solidFill>
                <a:latin typeface="Times New Roman" pitchFamily="18" charset="0"/>
                <a:cs typeface="Times New Roman" pitchFamily="18" charset="0"/>
              </a:rPr>
              <a:t>Северо-Енисейского района (продолжение)</a:t>
            </a:r>
            <a:endParaRPr lang="ru-RU" sz="2500" dirty="0">
              <a:solidFill>
                <a:schemeClr val="tx1"/>
              </a:solidFill>
              <a:latin typeface="Times New Roman" pitchFamily="18" charset="0"/>
              <a:cs typeface="Times New Roman" pitchFamily="18" charset="0"/>
            </a:endParaRPr>
          </a:p>
        </p:txBody>
      </p:sp>
      <p:sp>
        <p:nvSpPr>
          <p:cNvPr id="11" name="Объект 4"/>
          <p:cNvSpPr txBox="1">
            <a:spLocks/>
          </p:cNvSpPr>
          <p:nvPr/>
        </p:nvSpPr>
        <p:spPr>
          <a:xfrm>
            <a:off x="3970537" y="3280916"/>
            <a:ext cx="4995850" cy="273630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endParaRPr lang="ru-RU" sz="1600" i="1" dirty="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19089298"/>
              </p:ext>
            </p:extLst>
          </p:nvPr>
        </p:nvGraphicFramePr>
        <p:xfrm>
          <a:off x="107504" y="1224110"/>
          <a:ext cx="8964488" cy="5450591"/>
        </p:xfrm>
        <a:graphic>
          <a:graphicData uri="http://schemas.openxmlformats.org/drawingml/2006/table">
            <a:tbl>
              <a:tblPr firstRow="1" bandRow="1">
                <a:tableStyleId>{5C22544A-7EE6-4342-B048-85BDC9FD1C3A}</a:tableStyleId>
              </a:tblPr>
              <a:tblGrid>
                <a:gridCol w="384877"/>
                <a:gridCol w="3899091"/>
                <a:gridCol w="936104"/>
                <a:gridCol w="864096"/>
                <a:gridCol w="936104"/>
                <a:gridCol w="936104"/>
                <a:gridCol w="1008112"/>
              </a:tblGrid>
              <a:tr h="771144">
                <a:tc>
                  <a:txBody>
                    <a:bodyPr/>
                    <a:lstStyle/>
                    <a:p>
                      <a:pPr algn="ctr"/>
                      <a:r>
                        <a:rPr lang="ru-RU" sz="1400" dirty="0" smtClean="0">
                          <a:solidFill>
                            <a:schemeClr val="tx1"/>
                          </a:solidFill>
                          <a:latin typeface="Times New Roman" pitchFamily="18" charset="0"/>
                          <a:cs typeface="Times New Roman" pitchFamily="18" charset="0"/>
                        </a:rPr>
                        <a:t>№</a:t>
                      </a:r>
                      <a:r>
                        <a:rPr lang="ru-RU" sz="1400" baseline="0" dirty="0" smtClean="0">
                          <a:solidFill>
                            <a:schemeClr val="tx1"/>
                          </a:solidFill>
                          <a:latin typeface="Times New Roman" pitchFamily="18" charset="0"/>
                          <a:cs typeface="Times New Roman" pitchFamily="18" charset="0"/>
                        </a:rPr>
                        <a:t> п/п</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Наименование  показателя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2020 отчет</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2021 оценка</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2022 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2023</a:t>
                      </a:r>
                    </a:p>
                    <a:p>
                      <a:pPr algn="ctr"/>
                      <a:r>
                        <a:rPr lang="ru-RU" sz="1400" dirty="0" smtClean="0">
                          <a:solidFill>
                            <a:schemeClr val="tx1"/>
                          </a:solidFill>
                          <a:latin typeface="Times New Roman" pitchFamily="18" charset="0"/>
                          <a:cs typeface="Times New Roman" pitchFamily="18" charset="0"/>
                        </a:rPr>
                        <a:t>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2024 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1083">
                <a:tc>
                  <a:txBody>
                    <a:bodyPr/>
                    <a:lstStyle/>
                    <a:p>
                      <a:pPr algn="just"/>
                      <a:r>
                        <a:rPr lang="ru-RU" sz="1300" dirty="0" smtClean="0">
                          <a:latin typeface="Times New Roman" pitchFamily="18" charset="0"/>
                          <a:cs typeface="Times New Roman" pitchFamily="18" charset="0"/>
                        </a:rPr>
                        <a:t>8</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sz="1300" b="0" i="0" dirty="0" smtClean="0">
                          <a:solidFill>
                            <a:schemeClr val="tx1"/>
                          </a:solidFill>
                          <a:latin typeface="Times New Roman" pitchFamily="18" charset="0"/>
                          <a:cs typeface="Times New Roman" pitchFamily="18" charset="0"/>
                        </a:rPr>
                        <a:t>Объем</a:t>
                      </a:r>
                      <a:r>
                        <a:rPr lang="ru-RU" sz="1300" b="0" i="0" baseline="0" dirty="0" smtClean="0">
                          <a:solidFill>
                            <a:schemeClr val="tx1"/>
                          </a:solidFill>
                          <a:latin typeface="Times New Roman" pitchFamily="18" charset="0"/>
                          <a:cs typeface="Times New Roman" pitchFamily="18" charset="0"/>
                        </a:rPr>
                        <a:t> инвестиций в основной капитал за счет всех источников финансирования по полному кругу хозяйствующих субъектов , млн. руб.</a:t>
                      </a:r>
                      <a:endParaRPr lang="ru-RU" sz="13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25 146,0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26 470,6</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28 931,7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30 522,2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32 230,7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4671">
                <a:tc>
                  <a:txBody>
                    <a:bodyPr/>
                    <a:lstStyle/>
                    <a:p>
                      <a:pPr algn="l"/>
                      <a:r>
                        <a:rPr lang="ru-RU" sz="1300" dirty="0" smtClean="0">
                          <a:latin typeface="Times New Roman" pitchFamily="18" charset="0"/>
                          <a:cs typeface="Times New Roman" pitchFamily="18" charset="0"/>
                        </a:rPr>
                        <a:t>9</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Оборот розничной торговли,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defRPr/>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t" latinLnBrk="0" hangingPunct="0">
                        <a:lnSpc>
                          <a:spcPct val="100000"/>
                        </a:lnSpc>
                        <a:spcBef>
                          <a:spcPct val="0"/>
                        </a:spcBef>
                        <a:spcAft>
                          <a:spcPct val="0"/>
                        </a:spcAft>
                        <a:buClrTx/>
                        <a:buSzTx/>
                        <a:buFontTx/>
                        <a:buNone/>
                        <a:tabLst/>
                        <a:defRPr/>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1 615,8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1 742,0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1 837,9</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1 954,5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2 058,5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algn="l"/>
                      <a:r>
                        <a:rPr lang="ru-RU" sz="1300" dirty="0" smtClean="0">
                          <a:latin typeface="Times New Roman" pitchFamily="18" charset="0"/>
                          <a:cs typeface="Times New Roman" pitchFamily="18" charset="0"/>
                        </a:rPr>
                        <a:t>10</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Оборот общественного питания,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1 534,5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1 883,2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2 163,2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2 375,8</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2 609,3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pPr algn="just"/>
                      <a:r>
                        <a:rPr lang="ru-RU" sz="1300" dirty="0" smtClean="0">
                          <a:latin typeface="Times New Roman" pitchFamily="18" charset="0"/>
                          <a:cs typeface="Times New Roman" pitchFamily="18" charset="0"/>
                        </a:rPr>
                        <a:t>11</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Объем платных услуг, оказанных населению,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300" dirty="0" smtClean="0">
                        <a:solidFill>
                          <a:schemeClr val="tx1"/>
                        </a:solidFill>
                        <a:latin typeface="Times New Roman" pitchFamily="18" charset="0"/>
                        <a:cs typeface="Times New Roman" pitchFamily="18" charset="0"/>
                      </a:endParaRPr>
                    </a:p>
                    <a:p>
                      <a:pPr algn="ctr"/>
                      <a:r>
                        <a:rPr lang="ru-RU" sz="1300" dirty="0" smtClean="0">
                          <a:solidFill>
                            <a:schemeClr val="tx1"/>
                          </a:solidFill>
                          <a:latin typeface="Times New Roman" pitchFamily="18" charset="0"/>
                          <a:cs typeface="Times New Roman" pitchFamily="18" charset="0"/>
                        </a:rPr>
                        <a:t>299,4</a:t>
                      </a:r>
                      <a:endParaRPr lang="ru-RU" sz="1300" dirty="0">
                        <a:solidFill>
                          <a:schemeClr val="tx1"/>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322,6</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348,7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373,1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398,4</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93">
                <a:tc>
                  <a:txBody>
                    <a:bodyPr/>
                    <a:lstStyle/>
                    <a:p>
                      <a:pPr algn="just"/>
                      <a:r>
                        <a:rPr lang="ru-RU" sz="1300" dirty="0" smtClean="0">
                          <a:latin typeface="Times New Roman" pitchFamily="18" charset="0"/>
                          <a:cs typeface="Times New Roman" pitchFamily="18" charset="0"/>
                        </a:rPr>
                        <a:t>12</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Сводный индекс потребительских цен,  %</a:t>
                      </a:r>
                      <a:endParaRPr lang="ru-RU" sz="1300" b="0" i="0" dirty="0">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103,5</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105,5</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104,0</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104,0</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104,0</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096">
                <a:tc>
                  <a:txBody>
                    <a:bodyPr/>
                    <a:lstStyle/>
                    <a:p>
                      <a:pPr algn="just"/>
                      <a:r>
                        <a:rPr lang="ru-RU" sz="1300" dirty="0" smtClean="0">
                          <a:latin typeface="Times New Roman" pitchFamily="18" charset="0"/>
                          <a:cs typeface="Times New Roman" pitchFamily="18" charset="0"/>
                        </a:rPr>
                        <a:t>13</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sz="1300" b="0" i="0" dirty="0" smtClean="0">
                          <a:solidFill>
                            <a:schemeClr val="tx1"/>
                          </a:solidFill>
                          <a:latin typeface="Times New Roman" pitchFamily="18" charset="0"/>
                          <a:cs typeface="Times New Roman" pitchFamily="18" charset="0"/>
                        </a:rPr>
                        <a:t>Сальдированный финансовый результат деятельности организаций (прибыль-убыток), млн. руб.</a:t>
                      </a:r>
                      <a:endParaRPr lang="ru-RU" sz="13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547</a:t>
                      </a:r>
                      <a:r>
                        <a:rPr lang="ru-RU" sz="1300" baseline="0" dirty="0" smtClean="0">
                          <a:latin typeface="Times New Roman" pitchFamily="18" charset="0"/>
                          <a:cs typeface="Times New Roman" pitchFamily="18" charset="0"/>
                        </a:rPr>
                        <a:t> 629,9</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549 245,7</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550 846,5</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550 861,3</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550 838,1</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2948">
                <a:tc>
                  <a:txBody>
                    <a:bodyPr/>
                    <a:lstStyle/>
                    <a:p>
                      <a:r>
                        <a:rPr lang="ru-RU" sz="1300" dirty="0" smtClean="0">
                          <a:latin typeface="Times New Roman" pitchFamily="18" charset="0"/>
                          <a:cs typeface="Times New Roman" pitchFamily="18" charset="0"/>
                        </a:rPr>
                        <a:t>14</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ru-RU" sz="1300" dirty="0" smtClean="0">
                          <a:latin typeface="Times New Roman" panose="02020603050405020304" pitchFamily="18" charset="0"/>
                          <a:cs typeface="Times New Roman" panose="02020603050405020304" pitchFamily="18" charset="0"/>
                        </a:rPr>
                        <a:t>Общая площадь жилых домов, введенных в эксплуатацию за счет всех</a:t>
                      </a:r>
                      <a:r>
                        <a:rPr lang="ru-RU" sz="1300" baseline="0" dirty="0" smtClean="0">
                          <a:latin typeface="Times New Roman" panose="02020603050405020304" pitchFamily="18" charset="0"/>
                          <a:cs typeface="Times New Roman" panose="02020603050405020304" pitchFamily="18" charset="0"/>
                        </a:rPr>
                        <a:t> источников финансирования, кв. м</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1 637,2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5 320,3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10 547,6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1 657,2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43641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Подзаголовок 3"/>
          <p:cNvSpPr txBox="1">
            <a:spLocks/>
          </p:cNvSpPr>
          <p:nvPr/>
        </p:nvSpPr>
        <p:spPr>
          <a:xfrm>
            <a:off x="304800" y="0"/>
            <a:ext cx="8839200" cy="19811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spcBef>
                <a:spcPts val="0"/>
              </a:spcBef>
              <a:buNone/>
            </a:pPr>
            <a:r>
              <a:rPr lang="ru-RU" sz="2500" dirty="0" smtClean="0">
                <a:solidFill>
                  <a:schemeClr val="tx1"/>
                </a:solidFill>
                <a:latin typeface="Times New Roman" pitchFamily="18" charset="0"/>
                <a:cs typeface="Times New Roman" pitchFamily="18" charset="0"/>
              </a:rPr>
              <a:t>Основные показатели прогноза </a:t>
            </a:r>
          </a:p>
          <a:p>
            <a:pPr marL="0" indent="0" algn="ctr">
              <a:spcBef>
                <a:spcPts val="0"/>
              </a:spcBef>
              <a:buNone/>
            </a:pPr>
            <a:r>
              <a:rPr lang="ru-RU" sz="2500" dirty="0" smtClean="0">
                <a:solidFill>
                  <a:schemeClr val="tx1"/>
                </a:solidFill>
                <a:latin typeface="Times New Roman" pitchFamily="18" charset="0"/>
                <a:cs typeface="Times New Roman" pitchFamily="18" charset="0"/>
              </a:rPr>
              <a:t>социально-экономического развития </a:t>
            </a:r>
          </a:p>
          <a:p>
            <a:pPr marL="0" indent="0" algn="ctr">
              <a:spcBef>
                <a:spcPts val="0"/>
              </a:spcBef>
              <a:buNone/>
            </a:pPr>
            <a:r>
              <a:rPr lang="ru-RU" sz="2500" dirty="0" smtClean="0">
                <a:solidFill>
                  <a:schemeClr val="tx1"/>
                </a:solidFill>
                <a:latin typeface="Times New Roman" pitchFamily="18" charset="0"/>
                <a:cs typeface="Times New Roman" pitchFamily="18" charset="0"/>
              </a:rPr>
              <a:t>Северо-Енисейского района (продолжение)</a:t>
            </a:r>
            <a:endParaRPr lang="ru-RU" sz="2500" dirty="0">
              <a:solidFill>
                <a:schemeClr val="tx1"/>
              </a:solidFill>
              <a:latin typeface="Times New Roman" pitchFamily="18" charset="0"/>
              <a:cs typeface="Times New Roman" pitchFamily="18" charset="0"/>
            </a:endParaRPr>
          </a:p>
        </p:txBody>
      </p:sp>
      <p:sp>
        <p:nvSpPr>
          <p:cNvPr id="11" name="Объект 4"/>
          <p:cNvSpPr txBox="1">
            <a:spLocks/>
          </p:cNvSpPr>
          <p:nvPr/>
        </p:nvSpPr>
        <p:spPr>
          <a:xfrm>
            <a:off x="3970537" y="3280916"/>
            <a:ext cx="4995850" cy="273630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endParaRPr lang="ru-RU" sz="1600" i="1" dirty="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61863709"/>
              </p:ext>
            </p:extLst>
          </p:nvPr>
        </p:nvGraphicFramePr>
        <p:xfrm>
          <a:off x="107504" y="1224110"/>
          <a:ext cx="8964488" cy="5450591"/>
        </p:xfrm>
        <a:graphic>
          <a:graphicData uri="http://schemas.openxmlformats.org/drawingml/2006/table">
            <a:tbl>
              <a:tblPr firstRow="1" bandRow="1">
                <a:tableStyleId>{5C22544A-7EE6-4342-B048-85BDC9FD1C3A}</a:tableStyleId>
              </a:tblPr>
              <a:tblGrid>
                <a:gridCol w="384877"/>
                <a:gridCol w="3899091"/>
                <a:gridCol w="936104"/>
                <a:gridCol w="864096"/>
                <a:gridCol w="936104"/>
                <a:gridCol w="936104"/>
                <a:gridCol w="1008112"/>
              </a:tblGrid>
              <a:tr h="771144">
                <a:tc>
                  <a:txBody>
                    <a:bodyPr/>
                    <a:lstStyle/>
                    <a:p>
                      <a:pPr algn="ctr"/>
                      <a:r>
                        <a:rPr lang="ru-RU" sz="1400" dirty="0" smtClean="0">
                          <a:solidFill>
                            <a:schemeClr val="tx1"/>
                          </a:solidFill>
                          <a:latin typeface="Times New Roman" pitchFamily="18" charset="0"/>
                          <a:cs typeface="Times New Roman" pitchFamily="18" charset="0"/>
                        </a:rPr>
                        <a:t>№</a:t>
                      </a:r>
                      <a:r>
                        <a:rPr lang="ru-RU" sz="1400" baseline="0" dirty="0" smtClean="0">
                          <a:solidFill>
                            <a:schemeClr val="tx1"/>
                          </a:solidFill>
                          <a:latin typeface="Times New Roman" pitchFamily="18" charset="0"/>
                          <a:cs typeface="Times New Roman" pitchFamily="18" charset="0"/>
                        </a:rPr>
                        <a:t> п/п</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Наименование  показателя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2020 отчет</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2021 оценка</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2022 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2023</a:t>
                      </a:r>
                    </a:p>
                    <a:p>
                      <a:pPr algn="ctr"/>
                      <a:r>
                        <a:rPr lang="ru-RU" sz="1400" dirty="0" smtClean="0">
                          <a:solidFill>
                            <a:schemeClr val="tx1"/>
                          </a:solidFill>
                          <a:latin typeface="Times New Roman" pitchFamily="18" charset="0"/>
                          <a:cs typeface="Times New Roman" pitchFamily="18" charset="0"/>
                        </a:rPr>
                        <a:t>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smtClean="0">
                          <a:solidFill>
                            <a:schemeClr val="tx1"/>
                          </a:solidFill>
                          <a:latin typeface="Times New Roman" pitchFamily="18" charset="0"/>
                          <a:cs typeface="Times New Roman" pitchFamily="18" charset="0"/>
                        </a:rPr>
                        <a:t>2024 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51083">
                <a:tc>
                  <a:txBody>
                    <a:bodyPr/>
                    <a:lstStyle/>
                    <a:p>
                      <a:pPr algn="just"/>
                      <a:r>
                        <a:rPr lang="ru-RU" sz="1300" dirty="0" smtClean="0">
                          <a:latin typeface="Times New Roman" pitchFamily="18" charset="0"/>
                          <a:cs typeface="Times New Roman" pitchFamily="18" charset="0"/>
                        </a:rPr>
                        <a:t>8</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sz="1300" b="0" i="0" dirty="0" smtClean="0">
                          <a:solidFill>
                            <a:schemeClr val="tx1"/>
                          </a:solidFill>
                          <a:latin typeface="Times New Roman" pitchFamily="18" charset="0"/>
                          <a:cs typeface="Times New Roman" pitchFamily="18" charset="0"/>
                        </a:rPr>
                        <a:t>Объем</a:t>
                      </a:r>
                      <a:r>
                        <a:rPr lang="ru-RU" sz="1300" b="0" i="0" baseline="0" dirty="0" smtClean="0">
                          <a:solidFill>
                            <a:schemeClr val="tx1"/>
                          </a:solidFill>
                          <a:latin typeface="Times New Roman" pitchFamily="18" charset="0"/>
                          <a:cs typeface="Times New Roman" pitchFamily="18" charset="0"/>
                        </a:rPr>
                        <a:t> инвестиций в основной капитал за счет всех источников финансирования по полному кругу хозяйствующих субъектов , млн. руб.</a:t>
                      </a:r>
                      <a:endParaRPr lang="ru-RU" sz="13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25 146,0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26 470,6</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28 931,7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30 522,2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32 230,7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4671">
                <a:tc>
                  <a:txBody>
                    <a:bodyPr/>
                    <a:lstStyle/>
                    <a:p>
                      <a:pPr algn="l"/>
                      <a:r>
                        <a:rPr lang="ru-RU" sz="1300" dirty="0" smtClean="0">
                          <a:latin typeface="Times New Roman" pitchFamily="18" charset="0"/>
                          <a:cs typeface="Times New Roman" pitchFamily="18" charset="0"/>
                        </a:rPr>
                        <a:t>9</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Оборот розничной торговли,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defRPr/>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t" latinLnBrk="0" hangingPunct="0">
                        <a:lnSpc>
                          <a:spcPct val="100000"/>
                        </a:lnSpc>
                        <a:spcBef>
                          <a:spcPct val="0"/>
                        </a:spcBef>
                        <a:spcAft>
                          <a:spcPct val="0"/>
                        </a:spcAft>
                        <a:buClrTx/>
                        <a:buSzTx/>
                        <a:buFontTx/>
                        <a:buNone/>
                        <a:tabLst/>
                        <a:defRPr/>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1 615,8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1 742,0</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1 837,9</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1 954,5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2 058,5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algn="l"/>
                      <a:r>
                        <a:rPr lang="ru-RU" sz="1300" dirty="0" smtClean="0">
                          <a:latin typeface="Times New Roman" pitchFamily="18" charset="0"/>
                          <a:cs typeface="Times New Roman" pitchFamily="18" charset="0"/>
                        </a:rPr>
                        <a:t>10</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Оборот общественного питания,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1 534,5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1 883,2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2 163,2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2 375,8</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2 609,3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2088">
                <a:tc>
                  <a:txBody>
                    <a:bodyPr/>
                    <a:lstStyle/>
                    <a:p>
                      <a:pPr algn="just"/>
                      <a:r>
                        <a:rPr lang="ru-RU" sz="1300" dirty="0" smtClean="0">
                          <a:latin typeface="Times New Roman" pitchFamily="18" charset="0"/>
                          <a:cs typeface="Times New Roman" pitchFamily="18" charset="0"/>
                        </a:rPr>
                        <a:t>11</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Объем платных услуг, оказанных населению,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ru-RU" sz="1300" dirty="0" smtClean="0">
                        <a:solidFill>
                          <a:schemeClr val="tx1"/>
                        </a:solidFill>
                        <a:latin typeface="Times New Roman" pitchFamily="18" charset="0"/>
                        <a:cs typeface="Times New Roman" pitchFamily="18" charset="0"/>
                      </a:endParaRPr>
                    </a:p>
                    <a:p>
                      <a:pPr algn="ctr"/>
                      <a:r>
                        <a:rPr lang="ru-RU" sz="1300" dirty="0" smtClean="0">
                          <a:solidFill>
                            <a:schemeClr val="tx1"/>
                          </a:solidFill>
                          <a:latin typeface="Times New Roman" pitchFamily="18" charset="0"/>
                          <a:cs typeface="Times New Roman" pitchFamily="18" charset="0"/>
                        </a:rPr>
                        <a:t>299,4</a:t>
                      </a:r>
                      <a:endParaRPr lang="ru-RU" sz="1300" dirty="0">
                        <a:solidFill>
                          <a:schemeClr val="tx1"/>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322,6</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348,7</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373,1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itchFamily="18" charset="0"/>
                          <a:cs typeface="Times New Roman" pitchFamily="18" charset="0"/>
                        </a:rPr>
                        <a:t>398,4</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793">
                <a:tc>
                  <a:txBody>
                    <a:bodyPr/>
                    <a:lstStyle/>
                    <a:p>
                      <a:pPr algn="just"/>
                      <a:r>
                        <a:rPr lang="ru-RU" sz="1300" dirty="0" smtClean="0">
                          <a:latin typeface="Times New Roman" pitchFamily="18" charset="0"/>
                          <a:cs typeface="Times New Roman" pitchFamily="18" charset="0"/>
                        </a:rPr>
                        <a:t>12</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Сводный индекс потребительских цен,  %</a:t>
                      </a:r>
                      <a:endParaRPr lang="ru-RU" sz="1300" b="0" i="0" dirty="0">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103,5</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105,5</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104,0</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104,0</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anose="02020603050405020304" pitchFamily="18" charset="0"/>
                          <a:cs typeface="Times New Roman" panose="02020603050405020304" pitchFamily="18" charset="0"/>
                        </a:rPr>
                        <a:t>104,0</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096">
                <a:tc>
                  <a:txBody>
                    <a:bodyPr/>
                    <a:lstStyle/>
                    <a:p>
                      <a:pPr algn="just"/>
                      <a:r>
                        <a:rPr lang="ru-RU" sz="1300" dirty="0" smtClean="0">
                          <a:latin typeface="Times New Roman" pitchFamily="18" charset="0"/>
                          <a:cs typeface="Times New Roman" pitchFamily="18" charset="0"/>
                        </a:rPr>
                        <a:t>13</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ru-RU" sz="1300" b="0" i="0" dirty="0" smtClean="0">
                          <a:solidFill>
                            <a:schemeClr val="tx1"/>
                          </a:solidFill>
                          <a:latin typeface="Times New Roman" pitchFamily="18" charset="0"/>
                          <a:cs typeface="Times New Roman" pitchFamily="18" charset="0"/>
                        </a:rPr>
                        <a:t>Сальдированный финансовый результат деятельности организаций (прибыль-убыток), млн. руб.</a:t>
                      </a:r>
                      <a:endParaRPr lang="ru-RU" sz="13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547</a:t>
                      </a:r>
                      <a:r>
                        <a:rPr lang="ru-RU" sz="1300" baseline="0" dirty="0" smtClean="0">
                          <a:latin typeface="Times New Roman" pitchFamily="18" charset="0"/>
                          <a:cs typeface="Times New Roman" pitchFamily="18" charset="0"/>
                        </a:rPr>
                        <a:t> 629,9</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549 245,7</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550 846,5</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550 861,3</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latin typeface="Times New Roman" pitchFamily="18" charset="0"/>
                          <a:cs typeface="Times New Roman" pitchFamily="18" charset="0"/>
                        </a:rPr>
                        <a:t>550 838,1</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2948">
                <a:tc>
                  <a:txBody>
                    <a:bodyPr/>
                    <a:lstStyle/>
                    <a:p>
                      <a:r>
                        <a:rPr lang="ru-RU" sz="1300" dirty="0" smtClean="0">
                          <a:latin typeface="Times New Roman" pitchFamily="18" charset="0"/>
                          <a:cs typeface="Times New Roman" pitchFamily="18" charset="0"/>
                        </a:rPr>
                        <a:t>14</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ru-RU" sz="1300" dirty="0" smtClean="0">
                          <a:latin typeface="Times New Roman" panose="02020603050405020304" pitchFamily="18" charset="0"/>
                          <a:cs typeface="Times New Roman" panose="02020603050405020304" pitchFamily="18" charset="0"/>
                        </a:rPr>
                        <a:t>Общая площадь жилых домов, введенных в эксплуатацию за счет всех</a:t>
                      </a:r>
                      <a:r>
                        <a:rPr lang="ru-RU" sz="1300" baseline="0" dirty="0" smtClean="0">
                          <a:latin typeface="Times New Roman" panose="02020603050405020304" pitchFamily="18" charset="0"/>
                          <a:cs typeface="Times New Roman" panose="02020603050405020304" pitchFamily="18" charset="0"/>
                        </a:rPr>
                        <a:t> источников финансирования, кв. м</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1 637,2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5 320,3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10 547,6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1 657,2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01414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6"/>
          <p:cNvSpPr txBox="1">
            <a:spLocks noGrp="1" noChangeArrowheads="1"/>
          </p:cNvSpPr>
          <p:nvPr/>
        </p:nvSpPr>
        <p:spPr bwMode="auto">
          <a:xfrm>
            <a:off x="6659563" y="6381750"/>
            <a:ext cx="2133600" cy="476250"/>
          </a:xfrm>
          <a:prstGeom prst="rect">
            <a:avLst/>
          </a:prstGeom>
          <a:noFill/>
          <a:ln>
            <a:miter lim="800000"/>
            <a:headEnd/>
            <a:tailEnd/>
          </a:ln>
        </p:spPr>
        <p:txBody>
          <a:bodyPr/>
          <a:lstStyle/>
          <a:p>
            <a:pPr algn="r">
              <a:defRPr/>
            </a:pPr>
            <a:endParaRPr lang="ru-RU" sz="1400" dirty="0">
              <a:cs typeface="+mn-cs"/>
            </a:endParaRPr>
          </a:p>
        </p:txBody>
      </p:sp>
      <p:sp>
        <p:nvSpPr>
          <p:cNvPr id="107523" name="Rectangle 2"/>
          <p:cNvSpPr>
            <a:spLocks noGrp="1" noChangeArrowheads="1"/>
          </p:cNvSpPr>
          <p:nvPr>
            <p:ph type="title" idx="4294967295"/>
          </p:nvPr>
        </p:nvSpPr>
        <p:spPr>
          <a:xfrm>
            <a:off x="251520" y="29546"/>
            <a:ext cx="8669784" cy="608012"/>
          </a:xfrm>
        </p:spPr>
        <p:txBody>
          <a:bodyPr lIns="180000" tIns="0" rIns="0" bIns="0">
            <a:normAutofit/>
          </a:bodyPr>
          <a:lstStyle/>
          <a:p>
            <a:r>
              <a:rPr lang="ru-RU" sz="1600" b="1" dirty="0" smtClean="0">
                <a:solidFill>
                  <a:schemeClr val="tx1"/>
                </a:solidFill>
                <a:latin typeface="Times New Roman" panose="02020603050405020304" pitchFamily="18" charset="0"/>
                <a:cs typeface="Times New Roman" panose="02020603050405020304" pitchFamily="18" charset="0"/>
              </a:rPr>
              <a:t>Основные параметры бюджета Северо-Енисейского района </a:t>
            </a:r>
            <a:br>
              <a:rPr lang="ru-RU" sz="1600" b="1" dirty="0" smtClean="0">
                <a:solidFill>
                  <a:schemeClr val="tx1"/>
                </a:solidFill>
                <a:latin typeface="Times New Roman" panose="02020603050405020304" pitchFamily="18" charset="0"/>
                <a:cs typeface="Times New Roman" panose="02020603050405020304" pitchFamily="18" charset="0"/>
              </a:rPr>
            </a:br>
            <a:r>
              <a:rPr lang="ru-RU" sz="1600" b="1" dirty="0" smtClean="0">
                <a:solidFill>
                  <a:schemeClr val="tx1"/>
                </a:solidFill>
                <a:latin typeface="Times New Roman" panose="02020603050405020304" pitchFamily="18" charset="0"/>
                <a:cs typeface="Times New Roman" panose="02020603050405020304" pitchFamily="18" charset="0"/>
              </a:rPr>
              <a:t>в 2022 - 2024 годах (с учетом </a:t>
            </a:r>
            <a:r>
              <a:rPr lang="ru-RU" sz="1600" b="1" dirty="0">
                <a:latin typeface="Times New Roman" panose="02020603050405020304" pitchFamily="18" charset="0"/>
                <a:cs typeface="Times New Roman" panose="02020603050405020304" pitchFamily="18" charset="0"/>
              </a:rPr>
              <a:t>средств </a:t>
            </a:r>
            <a:r>
              <a:rPr lang="ru-RU" sz="1600" b="1" dirty="0" smtClean="0">
                <a:latin typeface="Times New Roman" panose="02020603050405020304" pitchFamily="18" charset="0"/>
                <a:cs typeface="Times New Roman" panose="02020603050405020304" pitchFamily="18" charset="0"/>
              </a:rPr>
              <a:t>из федерального </a:t>
            </a:r>
            <a:r>
              <a:rPr lang="ru-RU" sz="1600" b="1" dirty="0" smtClean="0">
                <a:solidFill>
                  <a:schemeClr val="tx1"/>
                </a:solidFill>
                <a:latin typeface="Times New Roman" panose="02020603050405020304" pitchFamily="18" charset="0"/>
                <a:cs typeface="Times New Roman" panose="02020603050405020304" pitchFamily="18" charset="0"/>
              </a:rPr>
              <a:t>и краевого бюджетов), (тыс. рублей)</a:t>
            </a:r>
          </a:p>
        </p:txBody>
      </p:sp>
      <p:graphicFrame>
        <p:nvGraphicFramePr>
          <p:cNvPr id="38014" name="Group 126"/>
          <p:cNvGraphicFramePr>
            <a:graphicFrameLocks noGrp="1"/>
          </p:cNvGraphicFramePr>
          <p:nvPr>
            <p:extLst>
              <p:ext uri="{D42A27DB-BD31-4B8C-83A1-F6EECF244321}">
                <p14:modId xmlns:p14="http://schemas.microsoft.com/office/powerpoint/2010/main" val="2140407741"/>
              </p:ext>
            </p:extLst>
          </p:nvPr>
        </p:nvGraphicFramePr>
        <p:xfrm>
          <a:off x="107504" y="764702"/>
          <a:ext cx="8803523" cy="5979345"/>
        </p:xfrm>
        <a:graphic>
          <a:graphicData uri="http://schemas.openxmlformats.org/drawingml/2006/table">
            <a:tbl>
              <a:tblPr/>
              <a:tblGrid>
                <a:gridCol w="648072"/>
                <a:gridCol w="4456600"/>
                <a:gridCol w="1257414"/>
                <a:gridCol w="1273431"/>
                <a:gridCol w="1168006"/>
              </a:tblGrid>
              <a:tr h="28803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п/п</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Направление</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 год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 год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2024год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62882">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в том числе:</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3 275 353,4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3 040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662,0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3 098 040,7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7659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налоговые и неналоговые доходы, всего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t"/>
                      <a:r>
                        <a:rPr lang="ru-RU" sz="1200" b="0" i="0" u="none" strike="noStrike" dirty="0" smtClean="0">
                          <a:effectLst/>
                          <a:latin typeface="Times New Roman"/>
                        </a:rPr>
                        <a:t>2 </a:t>
                      </a:r>
                      <a:r>
                        <a:rPr lang="ru-RU" sz="1200" b="0" i="0" u="none" strike="noStrike" dirty="0" smtClean="0">
                          <a:effectLst/>
                          <a:latin typeface="Times New Roman"/>
                        </a:rPr>
                        <a:t>723 269,2</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2 613 </a:t>
                      </a: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070,0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2 674 532,7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4016">
                <a:tc>
                  <a:txBody>
                    <a:bodyPr/>
                    <a:lstStyle/>
                    <a:p>
                      <a:pPr marL="0" marR="0" lvl="0" indent="0" algn="ctr" defTabSz="914400" rtl="0" eaLnBrk="0" fontAlgn="t"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 том числе: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t"/>
                      <a:r>
                        <a:rPr lang="ru-RU" sz="1200" b="0" i="0" u="none" strike="noStrike" dirty="0" smtClean="0">
                          <a:effectLst/>
                          <a:latin typeface="Times New Roman"/>
                        </a:rPr>
                        <a:t>х</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659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налоговые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t"/>
                      <a:r>
                        <a:rPr lang="ru-RU" sz="1200" b="0" i="0" u="none" strike="noStrike" dirty="0" smtClean="0">
                          <a:effectLst/>
                          <a:latin typeface="Times New Roman"/>
                        </a:rPr>
                        <a:t>2</a:t>
                      </a:r>
                      <a:r>
                        <a:rPr lang="ru-RU" sz="1200" b="0" i="0" u="none" strike="noStrike" baseline="0" dirty="0" smtClean="0">
                          <a:effectLst/>
                          <a:latin typeface="Times New Roman"/>
                        </a:rPr>
                        <a:t> </a:t>
                      </a:r>
                      <a:r>
                        <a:rPr lang="ru-RU" sz="1200" b="0" i="0" u="none" strike="noStrike" baseline="0" dirty="0" smtClean="0">
                          <a:effectLst/>
                          <a:latin typeface="Times New Roman"/>
                        </a:rPr>
                        <a:t>594 820,1</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2 505 863,3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2 567 225,9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659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неналоговые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t"/>
                      <a:r>
                        <a:rPr lang="ru-RU" sz="1200" b="0" i="0" u="none" strike="noStrike" dirty="0" smtClean="0">
                          <a:effectLst/>
                          <a:latin typeface="Times New Roman"/>
                        </a:rPr>
                        <a:t>128 449,2</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107 206,7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107 306,8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454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безвозмездные поступления из федерального и краевого бюджетов, прочие безвозмездные поступления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528 297,5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427 592,0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423 508,0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7205">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РАСХОДЫ, в том числе:</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4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126 915,3</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3 040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662,0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3 098 040,7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 счет средств из федерального бюджета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36 665,1</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29 493,6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27 276,0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 счет средств из краевого бюджета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472 311,4</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398 089,9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396 232,0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 счет средств местного бюджета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3 617 938,8</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2 305 540,5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2 324 869,6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условно-утвержденные расходы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307 538,0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349 663,1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4774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ДЕФИЦИТ (-)/ПРОФИЦИТ (+)</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-875 348,5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6145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ИСТОЧНИКИ, в том числе: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875 348,5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08079">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кредиты, полученные от кредитных организаций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550 000,0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1791">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погашение кредитов от кредитных организаций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-550 000,0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519">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получение бюджетных кредитов от других бюджетов бюджетной системы РФ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1200" i="0" dirty="0" smtClean="0">
                          <a:latin typeface="Times New Roman" panose="02020603050405020304" pitchFamily="18" charset="0"/>
                          <a:cs typeface="Times New Roman" panose="02020603050405020304" pitchFamily="18" charset="0"/>
                        </a:rPr>
                        <a:t>0,0</a:t>
                      </a:r>
                      <a:endParaRPr lang="ru-RU" sz="1200" i="0" dirty="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1200" i="0" dirty="0" smtClean="0">
                          <a:latin typeface="Times New Roman" panose="02020603050405020304" pitchFamily="18" charset="0"/>
                          <a:cs typeface="Times New Roman" panose="02020603050405020304" pitchFamily="18" charset="0"/>
                        </a:rPr>
                        <a:t>0,0</a:t>
                      </a:r>
                      <a:endParaRPr lang="ru-RU" sz="1200" i="0" dirty="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772">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погашение бюджетных кредитов от  других бюджетов бюджетной системы РФ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03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изменение остатков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325 348,5</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550 000,0</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938708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2207"/>
            <a:ext cx="6096000" cy="868362"/>
          </a:xfrm>
        </p:spPr>
        <p:txBody>
          <a:bodyPr>
            <a:normAutofit fontScale="90000"/>
          </a:bodyPr>
          <a:lstStyle/>
          <a:p>
            <a:r>
              <a:rPr lang="ru-RU" sz="2800" dirty="0" smtClean="0">
                <a:latin typeface="Times New Roman" pitchFamily="18" charset="0"/>
                <a:cs typeface="Times New Roman" pitchFamily="18" charset="0"/>
              </a:rPr>
              <a:t>Динамика параметров бюджета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Северо-Енисейского района, (тыс. рублей)</a:t>
            </a:r>
            <a:endParaRPr lang="ru-RU" sz="28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063739973"/>
              </p:ext>
            </p:extLst>
          </p:nvPr>
        </p:nvGraphicFramePr>
        <p:xfrm>
          <a:off x="179512" y="1550221"/>
          <a:ext cx="87630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Novoselova\мои документы\бюджет проект 2022-2024\БЮДЖЕТ ДЛЯ ГРАЖДАН\бюджет для граждан варианты\d671cb2ff8c0c359b52187f9b0eb45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
            <a:ext cx="2732180" cy="157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76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descr="64326bd47eff0d4bbd075b690312df75.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361220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381000" y="537882"/>
            <a:ext cx="8458200" cy="1400383"/>
          </a:xfrm>
          <a:prstGeom prst="rect">
            <a:avLst/>
          </a:prstGeom>
        </p:spPr>
        <p:txBody>
          <a:bodyPr wrap="square">
            <a:spAutoFit/>
          </a:bodyPr>
          <a:lstStyle/>
          <a:p>
            <a:pPr algn="ctr"/>
            <a:r>
              <a:rPr lang="ru-RU" sz="2000" i="1" dirty="0" smtClean="0">
                <a:solidFill>
                  <a:schemeClr val="accent1">
                    <a:lumMod val="75000"/>
                  </a:schemeClr>
                </a:solidFill>
              </a:rPr>
              <a:t>Уважаемые жители Северо-Енисейского района!</a:t>
            </a:r>
          </a:p>
          <a:p>
            <a:pPr algn="ctr"/>
            <a:endParaRPr lang="ru-RU" sz="800" i="1" dirty="0" smtClean="0">
              <a:solidFill>
                <a:schemeClr val="accent1">
                  <a:lumMod val="75000"/>
                </a:schemeClr>
              </a:solidFill>
            </a:endParaRPr>
          </a:p>
          <a:p>
            <a:pPr algn="ctr"/>
            <a:r>
              <a:rPr lang="ru-RU" sz="1900" i="1" dirty="0" smtClean="0">
                <a:solidFill>
                  <a:schemeClr val="accent1">
                    <a:lumMod val="75000"/>
                  </a:schemeClr>
                </a:solidFill>
              </a:rPr>
              <a:t>Мы познакомим Вас с основными положениями </a:t>
            </a:r>
          </a:p>
          <a:p>
            <a:pPr algn="ctr"/>
            <a:r>
              <a:rPr lang="ru-RU" sz="1900" i="1" dirty="0" smtClean="0">
                <a:solidFill>
                  <a:schemeClr val="accent1">
                    <a:lumMod val="75000"/>
                  </a:schemeClr>
                </a:solidFill>
              </a:rPr>
              <a:t>бюджета Северо-Енисейского района </a:t>
            </a:r>
          </a:p>
          <a:p>
            <a:pPr algn="ctr"/>
            <a:r>
              <a:rPr lang="ru-RU" sz="1900" i="1" dirty="0" smtClean="0">
                <a:solidFill>
                  <a:schemeClr val="accent1">
                    <a:lumMod val="75000"/>
                  </a:schemeClr>
                </a:solidFill>
              </a:rPr>
              <a:t>на  2022  год и  плановый период 2023 - 2024 годов</a:t>
            </a:r>
            <a:endParaRPr lang="ru-RU" sz="1900" dirty="0">
              <a:solidFill>
                <a:schemeClr val="accent1">
                  <a:lumMod val="75000"/>
                </a:schemeClr>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14600"/>
            <a:ext cx="3456384" cy="2971800"/>
          </a:xfrm>
          <a:prstGeom prst="rect">
            <a:avLst/>
          </a:prstGeom>
          <a:noFill/>
          <a:ln>
            <a:noFill/>
          </a:ln>
          <a:effectLst>
            <a:glow rad="317500">
              <a:schemeClr val="accent1">
                <a:alpha val="40000"/>
              </a:schemeClr>
            </a:glow>
            <a:outerShdw dist="35921" dir="2700000" algn="ctr" rotWithShape="0">
              <a:schemeClr val="bg2"/>
            </a:outerShdw>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128247" y="1949824"/>
            <a:ext cx="4787153" cy="4801314"/>
          </a:xfrm>
          <a:prstGeom prst="rect">
            <a:avLst/>
          </a:prstGeom>
        </p:spPr>
        <p:txBody>
          <a:bodyPr wrap="square">
            <a:spAutoFit/>
          </a:bodyPr>
          <a:lstStyle/>
          <a:p>
            <a:pPr algn="ctr">
              <a:lnSpc>
                <a:spcPct val="120000"/>
              </a:lnSpc>
            </a:pPr>
            <a:r>
              <a:rPr lang="ru-RU" sz="1700" i="1" dirty="0" smtClean="0"/>
              <a:t>Представленная информация предназначена для широкого круга пользователей и будет интересна и полезна всем категориям населения. Бюджет Северо-Енисейского района затрагивает интересы каждого</a:t>
            </a:r>
          </a:p>
          <a:p>
            <a:pPr algn="ctr">
              <a:lnSpc>
                <a:spcPct val="120000"/>
              </a:lnSpc>
            </a:pPr>
            <a:r>
              <a:rPr lang="ru-RU" sz="1700" i="1" dirty="0" smtClean="0"/>
              <a:t> жителя района. Мы постарались в доступной и понятной форме показать основные показатели бюджета.</a:t>
            </a:r>
            <a:r>
              <a:rPr lang="ru-RU" sz="1700" dirty="0" smtClean="0"/>
              <a:t> </a:t>
            </a:r>
            <a:r>
              <a:rPr lang="ru-RU" sz="1700" i="1" dirty="0" smtClean="0"/>
              <a:t>Надеемся, что информация о бюджете, представленная в информативной и компактной форме, позволит уточнить знания о бюджете района и будет способствовать активному участию граждан в бюджетном процессе района</a:t>
            </a:r>
            <a:endParaRPr lang="ru-RU" sz="1700" i="1" dirty="0"/>
          </a:p>
        </p:txBody>
      </p:sp>
    </p:spTree>
    <p:extLst>
      <p:ext uri="{BB962C8B-B14F-4D97-AF65-F5344CB8AC3E}">
        <p14:creationId xmlns:p14="http://schemas.microsoft.com/office/powerpoint/2010/main" val="232787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26895" y="0"/>
            <a:ext cx="4087907" cy="20305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tx1"/>
                </a:solidFill>
                <a:latin typeface="Times New Roman" pitchFamily="18" charset="0"/>
                <a:cs typeface="Times New Roman" pitchFamily="18" charset="0"/>
              </a:rPr>
              <a:t>ДОХОДЫ </a:t>
            </a:r>
          </a:p>
          <a:p>
            <a:r>
              <a:rPr lang="ru-RU" dirty="0" smtClean="0">
                <a:solidFill>
                  <a:schemeClr val="tx1"/>
                </a:solidFill>
                <a:latin typeface="Times New Roman" pitchFamily="18" charset="0"/>
                <a:cs typeface="Times New Roman" pitchFamily="18" charset="0"/>
              </a:rPr>
              <a:t>Поступающие в бюджет денежные средства (налоги юридических и физических лиц, штрафы, административные платежи и сборы, финансовая помощь)</a:t>
            </a:r>
            <a:endParaRPr lang="ru-RU" dirty="0">
              <a:solidFill>
                <a:schemeClr val="tx1"/>
              </a:solidFill>
            </a:endParaRPr>
          </a:p>
        </p:txBody>
      </p:sp>
      <p:sp>
        <p:nvSpPr>
          <p:cNvPr id="5" name="Прямоугольник 4"/>
          <p:cNvSpPr/>
          <p:nvPr/>
        </p:nvSpPr>
        <p:spPr>
          <a:xfrm>
            <a:off x="4061011" y="-1"/>
            <a:ext cx="5056453" cy="20305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tx1"/>
                </a:solidFill>
                <a:latin typeface="Times New Roman" pitchFamily="18" charset="0"/>
                <a:cs typeface="Times New Roman" pitchFamily="18" charset="0"/>
              </a:rPr>
              <a:t>РАСХОДЫ</a:t>
            </a:r>
          </a:p>
          <a:p>
            <a:pPr algn="ctr"/>
            <a:r>
              <a:rPr lang="ru-RU" dirty="0" smtClean="0">
                <a:solidFill>
                  <a:schemeClr val="tx1"/>
                </a:solidFill>
                <a:latin typeface="Times New Roman" pitchFamily="18" charset="0"/>
                <a:cs typeface="Times New Roman" pitchFamily="18" charset="0"/>
              </a:rPr>
              <a:t>Выплачиваемые из бюджета денежные средства (социальные выплаты населению, содержание муниципальных учреждений (образование,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культура, физическая культура, молодежная политика и другие), капитальное строительство и другие)</a:t>
            </a:r>
            <a:endParaRPr lang="ru-RU" dirty="0">
              <a:solidFill>
                <a:schemeClr val="tx1"/>
              </a:solidFill>
            </a:endParaRPr>
          </a:p>
        </p:txBody>
      </p:sp>
      <p:sp>
        <p:nvSpPr>
          <p:cNvPr id="10" name="Овальная выноска 9"/>
          <p:cNvSpPr/>
          <p:nvPr/>
        </p:nvSpPr>
        <p:spPr>
          <a:xfrm>
            <a:off x="5119742" y="2030505"/>
            <a:ext cx="4055992" cy="1563400"/>
          </a:xfrm>
          <a:prstGeom prst="wedgeEllipseCallout">
            <a:avLst>
              <a:gd name="adj1" fmla="val -31840"/>
              <a:gd name="adj2" fmla="val 815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dirty="0">
                <a:solidFill>
                  <a:schemeClr val="accent6">
                    <a:lumMod val="50000"/>
                  </a:schemeClr>
                </a:solidFill>
                <a:latin typeface="Times New Roman" pitchFamily="18" charset="0"/>
                <a:cs typeface="Times New Roman" pitchFamily="18" charset="0"/>
              </a:rPr>
              <a:t>Если расходная часть бюджета превышает доходную, то бюджет формируется с </a:t>
            </a:r>
            <a:r>
              <a:rPr lang="ru-RU" b="1" dirty="0">
                <a:solidFill>
                  <a:schemeClr val="accent6">
                    <a:lumMod val="50000"/>
                  </a:schemeClr>
                </a:solidFill>
                <a:latin typeface="Times New Roman" pitchFamily="18" charset="0"/>
                <a:cs typeface="Times New Roman" pitchFamily="18" charset="0"/>
              </a:rPr>
              <a:t>дефицитом (-</a:t>
            </a:r>
            <a:r>
              <a:rPr lang="ru-RU" dirty="0">
                <a:solidFill>
                  <a:schemeClr val="accent6">
                    <a:lumMod val="50000"/>
                  </a:schemeClr>
                </a:solidFill>
                <a:latin typeface="Times New Roman" pitchFamily="18" charset="0"/>
                <a:cs typeface="Times New Roman" pitchFamily="18" charset="0"/>
              </a:rPr>
              <a:t>)</a:t>
            </a:r>
          </a:p>
        </p:txBody>
      </p:sp>
      <p:sp>
        <p:nvSpPr>
          <p:cNvPr id="12" name="Овальная выноска 11"/>
          <p:cNvSpPr/>
          <p:nvPr/>
        </p:nvSpPr>
        <p:spPr>
          <a:xfrm>
            <a:off x="1" y="2030505"/>
            <a:ext cx="2697480" cy="2719911"/>
          </a:xfrm>
          <a:prstGeom prst="wedgeEllipseCallout">
            <a:avLst>
              <a:gd name="adj1" fmla="val 72799"/>
              <a:gd name="adj2" fmla="val 3808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accent6">
                    <a:lumMod val="50000"/>
                  </a:schemeClr>
                </a:solidFill>
                <a:latin typeface="Times New Roman" pitchFamily="18" charset="0"/>
                <a:cs typeface="Times New Roman" pitchFamily="18" charset="0"/>
              </a:rPr>
              <a:t>Превышение доходов над расходами  образует положительный остаток бюджета – </a:t>
            </a:r>
            <a:r>
              <a:rPr lang="ru-RU" b="1" dirty="0">
                <a:solidFill>
                  <a:schemeClr val="accent6">
                    <a:lumMod val="50000"/>
                  </a:schemeClr>
                </a:solidFill>
                <a:latin typeface="Times New Roman" pitchFamily="18" charset="0"/>
                <a:cs typeface="Times New Roman" pitchFamily="18" charset="0"/>
              </a:rPr>
              <a:t>профицит (+)</a:t>
            </a:r>
            <a:endParaRPr lang="ru-RU" b="1" dirty="0">
              <a:solidFill>
                <a:schemeClr val="accent6">
                  <a:lumMod val="50000"/>
                </a:schemeClr>
              </a:solidFill>
            </a:endParaRPr>
          </a:p>
        </p:txBody>
      </p:sp>
      <p:pic>
        <p:nvPicPr>
          <p:cNvPr id="11" name="Рисунок 10" descr="пппп.jpg"/>
          <p:cNvPicPr>
            <a:picLocks noChangeAspect="1"/>
          </p:cNvPicPr>
          <p:nvPr/>
        </p:nvPicPr>
        <p:blipFill>
          <a:blip r:embed="rId3" cstate="print"/>
          <a:stretch>
            <a:fillRect/>
          </a:stretch>
        </p:blipFill>
        <p:spPr>
          <a:xfrm>
            <a:off x="3471358" y="4370294"/>
            <a:ext cx="2488379" cy="2487706"/>
          </a:xfrm>
          <a:prstGeom prst="rect">
            <a:avLst/>
          </a:prstGeom>
        </p:spPr>
      </p:pic>
      <p:cxnSp>
        <p:nvCxnSpPr>
          <p:cNvPr id="3" name="Прямая соединительная линия 2"/>
          <p:cNvCxnSpPr/>
          <p:nvPr/>
        </p:nvCxnSpPr>
        <p:spPr>
          <a:xfrm>
            <a:off x="1711812" y="5730123"/>
            <a:ext cx="0" cy="1127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16" idx="0"/>
          </p:cNvCxnSpPr>
          <p:nvPr/>
        </p:nvCxnSpPr>
        <p:spPr>
          <a:xfrm flipV="1">
            <a:off x="636270" y="5336796"/>
            <a:ext cx="2389317" cy="7345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Равнобедренный треугольник 14"/>
          <p:cNvSpPr/>
          <p:nvPr/>
        </p:nvSpPr>
        <p:spPr>
          <a:xfrm>
            <a:off x="2399291" y="5296452"/>
            <a:ext cx="1252593" cy="8471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Расходы</a:t>
            </a:r>
            <a:endParaRPr lang="ru-RU" sz="800" dirty="0">
              <a:solidFill>
                <a:schemeClr val="tx1"/>
              </a:solidFill>
              <a:latin typeface="Times New Roman" pitchFamily="18" charset="0"/>
              <a:cs typeface="Times New Roman" pitchFamily="18" charset="0"/>
            </a:endParaRPr>
          </a:p>
        </p:txBody>
      </p:sp>
      <p:sp>
        <p:nvSpPr>
          <p:cNvPr id="16" name="Равнобедренный треугольник 15"/>
          <p:cNvSpPr/>
          <p:nvPr/>
        </p:nvSpPr>
        <p:spPr>
          <a:xfrm>
            <a:off x="-26895" y="6071344"/>
            <a:ext cx="1326330" cy="7866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Доходы</a:t>
            </a:r>
            <a:endParaRPr lang="ru-RU" sz="800" dirty="0">
              <a:solidFill>
                <a:schemeClr val="tx1"/>
              </a:solidFill>
              <a:latin typeface="Times New Roman" pitchFamily="18" charset="0"/>
              <a:cs typeface="Times New Roman" pitchFamily="18" charset="0"/>
            </a:endParaRPr>
          </a:p>
        </p:txBody>
      </p:sp>
      <p:cxnSp>
        <p:nvCxnSpPr>
          <p:cNvPr id="20" name="Прямая соединительная линия 19"/>
          <p:cNvCxnSpPr>
            <a:stCxn id="21" idx="0"/>
            <a:endCxn id="22" idx="0"/>
          </p:cNvCxnSpPr>
          <p:nvPr/>
        </p:nvCxnSpPr>
        <p:spPr>
          <a:xfrm>
            <a:off x="6221282" y="5326706"/>
            <a:ext cx="2328156" cy="643786"/>
          </a:xfrm>
          <a:prstGeom prst="line">
            <a:avLst/>
          </a:prstGeom>
        </p:spPr>
        <p:style>
          <a:lnRef idx="1">
            <a:schemeClr val="accent1"/>
          </a:lnRef>
          <a:fillRef idx="0">
            <a:schemeClr val="accent1"/>
          </a:fillRef>
          <a:effectRef idx="0">
            <a:schemeClr val="accent1"/>
          </a:effectRef>
          <a:fontRef idx="minor">
            <a:schemeClr val="tx1"/>
          </a:fontRef>
        </p:style>
      </p:cxnSp>
      <p:sp>
        <p:nvSpPr>
          <p:cNvPr id="21" name="Равнобедренный треугольник 20"/>
          <p:cNvSpPr/>
          <p:nvPr/>
        </p:nvSpPr>
        <p:spPr>
          <a:xfrm>
            <a:off x="5558117" y="5326706"/>
            <a:ext cx="1326330" cy="78665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Доходы</a:t>
            </a:r>
            <a:endParaRPr lang="ru-RU" sz="800" dirty="0">
              <a:solidFill>
                <a:schemeClr val="tx1"/>
              </a:solidFill>
              <a:latin typeface="Times New Roman" pitchFamily="18" charset="0"/>
              <a:cs typeface="Times New Roman" pitchFamily="18" charset="0"/>
            </a:endParaRPr>
          </a:p>
        </p:txBody>
      </p:sp>
      <p:sp>
        <p:nvSpPr>
          <p:cNvPr id="22" name="Равнобедренный треугольник 21"/>
          <p:cNvSpPr/>
          <p:nvPr/>
        </p:nvSpPr>
        <p:spPr>
          <a:xfrm>
            <a:off x="7923141" y="5970492"/>
            <a:ext cx="1252593" cy="84716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Расходы</a:t>
            </a:r>
            <a:endParaRPr lang="ru-RU" sz="800" dirty="0">
              <a:solidFill>
                <a:schemeClr val="tx1"/>
              </a:solidFill>
              <a:latin typeface="Times New Roman" pitchFamily="18" charset="0"/>
              <a:cs typeface="Times New Roman" pitchFamily="18" charset="0"/>
            </a:endParaRPr>
          </a:p>
        </p:txBody>
      </p:sp>
      <p:cxnSp>
        <p:nvCxnSpPr>
          <p:cNvPr id="23" name="Прямая соединительная линия 22"/>
          <p:cNvCxnSpPr/>
          <p:nvPr/>
        </p:nvCxnSpPr>
        <p:spPr>
          <a:xfrm>
            <a:off x="7269930" y="5654484"/>
            <a:ext cx="0" cy="1163173"/>
          </a:xfrm>
          <a:prstGeom prst="line">
            <a:avLst/>
          </a:prstGeom>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rot="976621">
            <a:off x="6221924" y="5074575"/>
            <a:ext cx="2969110" cy="44375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Дефицит</a:t>
            </a:r>
            <a:endParaRPr lang="ru-RU" dirty="0">
              <a:solidFill>
                <a:schemeClr val="tx1"/>
              </a:solidFill>
              <a:latin typeface="Times New Roman" pitchFamily="18" charset="0"/>
              <a:cs typeface="Times New Roman" pitchFamily="18" charset="0"/>
            </a:endParaRPr>
          </a:p>
        </p:txBody>
      </p:sp>
      <p:sp>
        <p:nvSpPr>
          <p:cNvPr id="38" name="Скругленный прямоугольник 37"/>
          <p:cNvSpPr/>
          <p:nvPr/>
        </p:nvSpPr>
        <p:spPr>
          <a:xfrm rot="20497622">
            <a:off x="346372" y="5062802"/>
            <a:ext cx="2969110" cy="4437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Профицит</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3509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F:\Презентация1.jpg"/>
          <p:cNvPicPr/>
          <p:nvPr/>
        </p:nvPicPr>
        <p:blipFill>
          <a:blip r:embed="rId2" cstate="print"/>
          <a:srcRect l="71809"/>
          <a:stretch>
            <a:fillRect/>
          </a:stretch>
        </p:blipFill>
        <p:spPr bwMode="auto">
          <a:xfrm>
            <a:off x="7573384" y="5034579"/>
            <a:ext cx="1323190" cy="1645919"/>
          </a:xfrm>
          <a:prstGeom prst="rect">
            <a:avLst/>
          </a:prstGeom>
          <a:noFill/>
          <a:ln w="9525">
            <a:noFill/>
            <a:miter lim="800000"/>
            <a:headEnd/>
            <a:tailEnd/>
          </a:ln>
        </p:spPr>
      </p:pic>
      <p:sp>
        <p:nvSpPr>
          <p:cNvPr id="81922" name="Rectangle 2"/>
          <p:cNvSpPr>
            <a:spLocks noChangeArrowheads="1"/>
          </p:cNvSpPr>
          <p:nvPr/>
        </p:nvSpPr>
        <p:spPr bwMode="auto">
          <a:xfrm>
            <a:off x="0" y="672354"/>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осуществляющий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старонормандского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bougette</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Бюджетные обязательства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расходные обязательства, подлежащие исполнению в соответствующем финансовом году.</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система Российской Федерации -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совокупность федерального бюджета, бюджетов субъектов РФ,</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местных бюджетов и</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бюджетов </a:t>
            </a:r>
            <a:r>
              <a:rPr lang="ru-RU" sz="1200" dirty="0" smtClean="0">
                <a:latin typeface="Times New Roman" pitchFamily="18" charset="0"/>
                <a:ea typeface="Times New Roman" pitchFamily="18" charset="0"/>
                <a:cs typeface="Times New Roman" pitchFamily="18" charset="0"/>
              </a:rPr>
              <a:t>г</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осударственных внебюджетных</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фондов. </a:t>
            </a:r>
          </a:p>
          <a:p>
            <a:pPr indent="342900"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процесс</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политика муниципального района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совокупность действий и мероприятий, проводимых органами местного самоуправления в сфере управления формированием и исполнением бюджета, по выполнению ими функций перед обществом и государством.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кредит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marL="0" marR="0" lvl="0" indent="342900" algn="just" defTabSz="914400" rtl="0" eaLnBrk="0" fontAlgn="base" latinLnBrk="0" hangingPunct="0">
              <a:lnSpc>
                <a:spcPct val="100000"/>
              </a:lnSpc>
              <a:spcBef>
                <a:spcPct val="0"/>
              </a:spcBef>
              <a:spcAft>
                <a:spcPct val="0"/>
              </a:spcAft>
              <a:buClrTx/>
              <a:buSzTx/>
              <a:buFontTx/>
              <a:buNone/>
              <a:tabLst/>
            </a:pPr>
            <a:r>
              <a:rPr lang="ru-RU" sz="1200" b="1" dirty="0" smtClean="0">
                <a:latin typeface="Times New Roman" pitchFamily="18" charset="0"/>
                <a:ea typeface="Times New Roman" pitchFamily="18" charset="0"/>
                <a:cs typeface="Times New Roman" pitchFamily="18" charset="0"/>
              </a:rPr>
              <a:t>Б</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езвозмездные поступления:</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дотации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субсидии из других бюджетов бюджетной системы Российской Федерации (межбюджетные субсидии);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субвенции из федерального бюджета и (или) из бюджетов субъектов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иные межбюджетные трансферты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безвозмездные поступления от физических и юридических лиц, международных организаций и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правительств иностранных        государств, в том числе добровольные пожертвования.</a:t>
            </a:r>
          </a:p>
          <a:p>
            <a:pPr indent="342900" algn="just" eaLnBrk="0" hangingPunct="0"/>
            <a:r>
              <a:rPr lang="ru-RU" sz="1200" b="1" dirty="0" smtClean="0">
                <a:latin typeface="Times New Roman" pitchFamily="18" charset="0"/>
                <a:ea typeface="Calibri" pitchFamily="34" charset="0"/>
                <a:cs typeface="Times New Roman" pitchFamily="18" charset="0"/>
              </a:rPr>
              <a:t>Бюджетные инвестиции</a:t>
            </a:r>
            <a:r>
              <a:rPr lang="ru-RU" sz="1200" dirty="0" smtClean="0">
                <a:latin typeface="Times New Roman" pitchFamily="18" charset="0"/>
                <a:ea typeface="Calibri" pitchFamily="34" charset="0"/>
                <a:cs typeface="Times New Roman" pitchFamily="18" charset="0"/>
              </a:rPr>
              <a:t> - бюджетные средства, направляемые на создание или увеличение за </a:t>
            </a:r>
          </a:p>
          <a:p>
            <a:pPr indent="342900" algn="just" eaLnBrk="0" hangingPunct="0"/>
            <a:r>
              <a:rPr lang="ru-RU" sz="1200" dirty="0" smtClean="0">
                <a:latin typeface="Times New Roman" pitchFamily="18" charset="0"/>
                <a:ea typeface="Calibri" pitchFamily="34" charset="0"/>
                <a:cs typeface="Times New Roman" pitchFamily="18" charset="0"/>
              </a:rPr>
              <a:t>счет средств бюджета стоимости государственного (муниципального) имущества.</a:t>
            </a: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Заголовок 3"/>
          <p:cNvSpPr>
            <a:spLocks noGrp="1"/>
          </p:cNvSpPr>
          <p:nvPr>
            <p:ph type="title"/>
          </p:nvPr>
        </p:nvSpPr>
        <p:spPr>
          <a:xfrm>
            <a:off x="457200" y="174812"/>
            <a:ext cx="8229600" cy="484094"/>
          </a:xfrm>
        </p:spPr>
        <p:txBody>
          <a:bodyPr>
            <a:normAutofit fontScale="90000"/>
          </a:bodyPr>
          <a:lstStyle/>
          <a:p>
            <a:pPr marL="0" indent="0">
              <a:buNone/>
            </a:pPr>
            <a:r>
              <a:rPr lang="ru-RU" sz="3200" i="1" dirty="0" smtClean="0"/>
              <a:t>Глоссарий</a:t>
            </a:r>
            <a:endParaRPr lang="ru-RU" sz="3200" i="1" dirty="0"/>
          </a:p>
        </p:txBody>
      </p:sp>
    </p:spTree>
    <p:extLst>
      <p:ext uri="{BB962C8B-B14F-4D97-AF65-F5344CB8AC3E}">
        <p14:creationId xmlns:p14="http://schemas.microsoft.com/office/powerpoint/2010/main" val="830305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206634"/>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Ведомственная структура расходов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группам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непрограммным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направлениям деятельности), группам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группам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подгруппам) видов расходов классификации расходов бюджетов.</a:t>
            </a: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 -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Главные администраторы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a:t> </a:t>
            </a:r>
            <a:r>
              <a:rPr lang="ru-RU" sz="1200" dirty="0">
                <a:latin typeface="Times New Roman" pitchFamily="18" charset="0"/>
                <a:cs typeface="Times New Roman" pitchFamily="18" charset="0"/>
              </a:rPr>
              <a:t>определенный в соответствии с настоящим Кодексом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a:t>
            </a:r>
            <a:r>
              <a:rPr lang="ru-RU" sz="1200" dirty="0" smtClean="0">
                <a:latin typeface="Times New Roman" pitchFamily="18" charset="0"/>
                <a:cs typeface="Times New Roman" pitchFamily="18" charset="0"/>
              </a:rPr>
              <a:t>бюджета.</a:t>
            </a:r>
          </a:p>
          <a:p>
            <a:pPr algn="just" eaLnBrk="0" hangingPunct="0"/>
            <a:r>
              <a:rPr lang="ru-RU" sz="1200" b="1" dirty="0" smtClean="0">
                <a:latin typeface="Times New Roman" pitchFamily="18" charset="0"/>
                <a:cs typeface="Times New Roman" pitchFamily="18" charset="0"/>
              </a:rPr>
              <a:t>Главные распорядители бюджетных средств - </a:t>
            </a:r>
            <a:r>
              <a:rPr lang="ru-RU" sz="1200" dirty="0" smtClean="0">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eaLnBrk="0" fontAlgn="base" hangingPunct="0">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Главный администратор источников финансирования дефицита бюджета (главный администратор источников финансирования дефицита соответствующего бюджета) - </a:t>
            </a:r>
            <a:r>
              <a:rPr lang="ru-RU" sz="1200" dirty="0">
                <a:latin typeface="Times New Roman" pitchFamily="18" charset="0"/>
                <a:cs typeface="Times New Roman" pitchFamily="18" charset="0"/>
              </a:rPr>
              <a:t>определенный в соответствии с настоящим Кодексом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дефицита </a:t>
            </a:r>
            <a:r>
              <a:rPr lang="ru-RU" sz="1200" dirty="0" smtClean="0">
                <a:latin typeface="Times New Roman" pitchFamily="18" charset="0"/>
                <a:cs typeface="Times New Roman" pitchFamily="18" charset="0"/>
              </a:rPr>
              <a:t>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lvl="0" algn="just"/>
            <a:r>
              <a:rPr lang="ru-RU" sz="1200" b="1" dirty="0" smtClean="0">
                <a:latin typeface="Times New Roman" pitchFamily="18" charset="0"/>
                <a:ea typeface="Times New Roman" pitchFamily="18" charset="0"/>
                <a:cs typeface="Times New Roman" pitchFamily="18" charset="0"/>
              </a:rPr>
              <a:t>Государственные (муниципальные) услуги  (работы) </a:t>
            </a:r>
            <a:r>
              <a:rPr lang="ru-RU" sz="1200" dirty="0" smtClean="0">
                <a:latin typeface="Times New Roman" pitchFamily="18" charset="0"/>
                <a:ea typeface="Times New Roman" pitchFamily="18" charset="0"/>
                <a:cs typeface="Times New Roman"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pPr algn="just"/>
            <a:r>
              <a:rPr lang="ru-RU" sz="1200" b="1" dirty="0">
                <a:latin typeface="Times New Roman" pitchFamily="18" charset="0"/>
                <a:ea typeface="Times New Roman" pitchFamily="18" charset="0"/>
                <a:cs typeface="Times New Roman" pitchFamily="18" charset="0"/>
              </a:rPr>
              <a:t>Дотации - </a:t>
            </a:r>
            <a:r>
              <a:rPr lang="ru-RU" sz="1200" dirty="0"/>
              <a:t> </a:t>
            </a:r>
            <a:r>
              <a:rPr lang="ru-RU" sz="120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их </a:t>
            </a:r>
            <a:r>
              <a:rPr lang="ru-RU" sz="1200" dirty="0" smtClean="0">
                <a:latin typeface="Times New Roman" pitchFamily="18" charset="0"/>
                <a:cs typeface="Times New Roman" pitchFamily="18" charset="0"/>
              </a:rPr>
              <a:t>использования</a:t>
            </a:r>
            <a:r>
              <a:rPr lang="ru-RU" sz="1200" dirty="0" smtClean="0">
                <a:latin typeface="Times New Roman" pitchFamily="18" charset="0"/>
                <a:ea typeface="Times New Roman" pitchFamily="18" charset="0"/>
                <a:cs typeface="Times New Roman" pitchFamily="18" charset="0"/>
              </a:rPr>
              <a:t>;</a:t>
            </a:r>
            <a:endParaRPr lang="ru-RU" sz="1200" dirty="0">
              <a:latin typeface="Times New Roman" pitchFamily="18" charset="0"/>
              <a:ea typeface="Times New Roman" pitchFamily="18" charset="0"/>
              <a:cs typeface="Times New Roman" pitchFamily="18" charset="0"/>
            </a:endParaRPr>
          </a:p>
          <a:p>
            <a:pPr algn="just"/>
            <a:r>
              <a:rPr lang="ru-RU" sz="1200" b="1" dirty="0" smtClean="0">
                <a:latin typeface="Times New Roman" pitchFamily="18" charset="0"/>
                <a:ea typeface="Calibri" pitchFamily="34" charset="0"/>
                <a:cs typeface="Times New Roman" pitchFamily="18" charset="0"/>
              </a:rPr>
              <a:t>Дорожный фонд</a:t>
            </a:r>
            <a:r>
              <a:rPr lang="ru-RU" sz="1200" dirty="0" smtClean="0">
                <a:latin typeface="Times New Roman" pitchFamily="18" charset="0"/>
                <a:ea typeface="Calibri" pitchFamily="34" charset="0"/>
                <a:cs typeface="Times New Roman" pitchFamily="18" charset="0"/>
              </a:rPr>
              <a:t> - </a:t>
            </a:r>
            <a:r>
              <a:rPr lang="ru-RU" sz="1200" dirty="0" smtClean="0">
                <a:latin typeface="Times New Roman" pitchFamily="18" charset="0"/>
                <a:cs typeface="Times New Roman" pitchFamily="18" charset="0"/>
              </a:rPr>
              <a:t>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b="1" dirty="0" smtClean="0">
                <a:latin typeface="Times New Roman" pitchFamily="18" charset="0"/>
                <a:ea typeface="Calibri" pitchFamily="34" charset="0"/>
                <a:cs typeface="Times New Roman" pitchFamily="18" charset="0"/>
              </a:rPr>
              <a:t>Государственное (муниципальное) задание</a:t>
            </a:r>
            <a:r>
              <a:rPr lang="ru-RU" sz="1200" dirty="0" smtClean="0">
                <a:latin typeface="Times New Roman" pitchFamily="18" charset="0"/>
                <a:ea typeface="Calibri" pitchFamily="34" charset="0"/>
                <a:cs typeface="Times New Roman" pitchFamily="18" charset="0"/>
              </a:rPr>
              <a:t>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pPr lvl="0"/>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1112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290218"/>
            <a:ext cx="9144000" cy="9202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sz="1200" b="1" dirty="0" smtClean="0">
              <a:latin typeface="Times New Roman" pitchFamily="18" charset="0"/>
              <a:ea typeface="Calibri" pitchFamily="34" charset="0"/>
              <a:cs typeface="Times New Roman" pitchFamily="18" charset="0"/>
            </a:endParaRPr>
          </a:p>
          <a:p>
            <a:pPr algn="just"/>
            <a:r>
              <a:rPr lang="ru-RU" sz="1200" b="1" dirty="0">
                <a:latin typeface="Times New Roman" pitchFamily="18" charset="0"/>
                <a:ea typeface="Calibri" pitchFamily="34" charset="0"/>
                <a:cs typeface="Times New Roman" pitchFamily="18" charset="0"/>
              </a:rPr>
              <a:t>Источники финансирования дефицита бюджета </a:t>
            </a:r>
            <a:r>
              <a:rPr lang="ru-RU" sz="1200" dirty="0">
                <a:latin typeface="Times New Roman" pitchFamily="18" charset="0"/>
                <a:ea typeface="Calibri" pitchFamily="34" charset="0"/>
                <a:cs typeface="Times New Roman" pitchFamily="18" charset="0"/>
              </a:rPr>
              <a:t>- средства, привлекаемые в бюджет для покрытия дефицита бюджета кредиты банков, кредиты от других уровней бюджетов, кредиты финансовых международных организаций, ценные бумаги, иные источники.</a:t>
            </a:r>
          </a:p>
          <a:p>
            <a:pPr algn="just"/>
            <a:r>
              <a:rPr lang="ru-RU" sz="1200" b="1" dirty="0" smtClean="0">
                <a:latin typeface="Times New Roman" pitchFamily="18" charset="0"/>
                <a:ea typeface="Calibri" pitchFamily="34" charset="0"/>
                <a:cs typeface="Times New Roman" pitchFamily="18" charset="0"/>
              </a:rPr>
              <a:t>Иные </a:t>
            </a:r>
            <a:r>
              <a:rPr lang="ru-RU" sz="1200" b="1" dirty="0">
                <a:latin typeface="Times New Roman" pitchFamily="18" charset="0"/>
                <a:ea typeface="Calibri" pitchFamily="34" charset="0"/>
                <a:cs typeface="Times New Roman" pitchFamily="18" charset="0"/>
              </a:rPr>
              <a:t>межбюджетные трансферты</a:t>
            </a:r>
            <a:r>
              <a:rPr lang="ru-RU" sz="1200" dirty="0">
                <a:latin typeface="Times New Roman" pitchFamily="18" charset="0"/>
                <a:ea typeface="Calibri" pitchFamily="34" charset="0"/>
                <a:cs typeface="Times New Roman" pitchFamily="18" charset="0"/>
              </a:rPr>
              <a:t> – это прочие безвозмездные поступления из бюджетов другого уровня бюджетной системы Российской Федерации. </a:t>
            </a:r>
          </a:p>
          <a:p>
            <a:pPr lvl="0" algn="just" eaLnBrk="0" hangingPunct="0"/>
            <a:r>
              <a:rPr lang="ru-RU" sz="1200" b="1" dirty="0" smtClean="0">
                <a:latin typeface="Times New Roman" pitchFamily="18" charset="0"/>
                <a:ea typeface="Calibri" pitchFamily="34" charset="0"/>
                <a:cs typeface="Times New Roman" pitchFamily="18" charset="0"/>
              </a:rPr>
              <a:t>Кассовое обслуживание исполнения бюджета</a:t>
            </a:r>
            <a:r>
              <a:rPr lang="ru-RU" sz="1200" dirty="0" smtClean="0">
                <a:latin typeface="Times New Roman" pitchFamily="18" charset="0"/>
                <a:ea typeface="Calibri" pitchFamily="34" charset="0"/>
                <a:cs typeface="Times New Roman" pitchFamily="18" charset="0"/>
              </a:rPr>
              <a:t> - проведение и учет операций по кассовым поступлениям в бюджет и кассовым выплатам из бюджета.</a:t>
            </a:r>
            <a:endParaRPr lang="ru-RU" sz="1200" dirty="0" smtClean="0">
              <a:latin typeface="Times New Roman" pitchFamily="18" charset="0"/>
              <a:ea typeface="Times New Roman" pitchFamily="18" charset="0"/>
              <a:cs typeface="Times New Roman" pitchFamily="18" charset="0"/>
            </a:endParaRPr>
          </a:p>
          <a:p>
            <a:pPr lvl="0" algn="just" eaLnBrk="0" hangingPunct="0"/>
            <a:r>
              <a:rPr lang="ru-RU" sz="1200" b="1" dirty="0" smtClean="0">
                <a:latin typeface="Times New Roman" pitchFamily="18" charset="0"/>
                <a:ea typeface="Calibri" pitchFamily="34" charset="0"/>
                <a:cs typeface="Times New Roman" pitchFamily="18" charset="0"/>
              </a:rPr>
              <a:t>Казенное учреждение</a:t>
            </a:r>
            <a:r>
              <a:rPr lang="ru-RU" sz="1200" dirty="0" smtClean="0">
                <a:latin typeface="Times New Roman" pitchFamily="18" charset="0"/>
                <a:ea typeface="Calibri" pitchFamily="34" charset="0"/>
                <a:cs typeface="Times New Roman" pitchFamily="18" charset="0"/>
              </a:rPr>
              <a:t>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Межбюджетные трансферты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a:t>
            </a:r>
          </a:p>
          <a:p>
            <a:pPr algn="just" eaLnBrk="0" hangingPunct="0"/>
            <a:r>
              <a:rPr lang="ru-RU" sz="1200" b="1" dirty="0" smtClean="0">
                <a:latin typeface="Times New Roman" pitchFamily="18" charset="0"/>
                <a:ea typeface="Times New Roman" pitchFamily="18" charset="0"/>
                <a:cs typeface="Times New Roman" pitchFamily="18" charset="0"/>
              </a:rPr>
              <a:t>Муниципальная программа</a:t>
            </a:r>
            <a:r>
              <a:rPr lang="ru-RU" sz="1200" dirty="0" smtClean="0">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a:t>
            </a:r>
            <a:r>
              <a:rPr lang="ru-RU" sz="1200" dirty="0" smtClean="0">
                <a:latin typeface="Times New Roman" pitchFamily="18" charset="0"/>
                <a:ea typeface="Times New Roman" pitchFamily="18" charset="0"/>
                <a:cs typeface="Times New Roman" pitchFamily="18" charset="0"/>
              </a:rPr>
              <a:t> </a:t>
            </a:r>
          </a:p>
          <a:p>
            <a:pPr lvl="0" algn="just"/>
            <a:r>
              <a:rPr lang="ru-RU" sz="1200" b="1" dirty="0" smtClean="0">
                <a:latin typeface="Times New Roman" pitchFamily="18" charset="0"/>
                <a:ea typeface="Times New Roman" pitchFamily="18" charset="0"/>
                <a:cs typeface="Times New Roman" pitchFamily="18" charset="0"/>
              </a:rPr>
              <a:t>Налогоплательщики</a:t>
            </a:r>
            <a:r>
              <a:rPr lang="ru-RU" sz="1200" dirty="0" smtClean="0">
                <a:latin typeface="Times New Roman" pitchFamily="18" charset="0"/>
                <a:ea typeface="Times New Roman" pitchFamily="18" charset="0"/>
                <a:cs typeface="Times New Roman" pitchFamily="18" charset="0"/>
              </a:rPr>
              <a:t> - это организации и физические лица, на которых в соответствии с Налоговым кодексом Российской Федерации возложена обязанность уплачивать налоги и сборы. </a:t>
            </a:r>
          </a:p>
          <a:p>
            <a:pPr algn="just" eaLnBrk="0" hangingPunct="0"/>
            <a:r>
              <a:rPr lang="ru-RU" sz="1200" b="1" dirty="0" smtClean="0">
                <a:latin typeface="Times New Roman" pitchFamily="18" charset="0"/>
                <a:ea typeface="Times New Roman" pitchFamily="18" charset="0"/>
                <a:cs typeface="Times New Roman" pitchFamily="18" charset="0"/>
              </a:rPr>
              <a:t>Расходные обязательства</a:t>
            </a:r>
            <a:r>
              <a:rPr lang="ru-RU" sz="1200" dirty="0" smtClean="0">
                <a:latin typeface="Times New Roman" pitchFamily="18" charset="0"/>
                <a:ea typeface="Times New Roman" pitchFamily="18" charset="0"/>
                <a:cs typeface="Times New Roman" pitchFamily="18" charset="0"/>
              </a:rPr>
              <a:t> - </a:t>
            </a:r>
            <a:r>
              <a:rPr lang="ru-RU" sz="120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eaLnBrk="0" hangingPunct="0"/>
            <a:r>
              <a:rPr lang="ru-RU" sz="1200" b="1" dirty="0" smtClean="0">
                <a:latin typeface="Times New Roman" pitchFamily="18" charset="0"/>
                <a:ea typeface="Times New Roman" pitchFamily="18" charset="0"/>
                <a:cs typeface="Times New Roman" pitchFamily="18" charset="0"/>
              </a:rPr>
              <a:t>Основные характеристики бюджета</a:t>
            </a:r>
            <a:r>
              <a:rPr lang="ru-RU" sz="1200" dirty="0" smtClean="0">
                <a:latin typeface="Times New Roman" pitchFamily="18" charset="0"/>
                <a:ea typeface="Times New Roman" pitchFamily="18" charset="0"/>
                <a:cs typeface="Times New Roman" pitchFamily="18" charset="0"/>
              </a:rPr>
              <a:t> - общий объем доходов бюджета, общий объем расходов, дефицит (профицит) бюджета.</a:t>
            </a:r>
          </a:p>
          <a:p>
            <a:pPr lvl="0" algn="just" eaLnBrk="0" hangingPunct="0"/>
            <a:r>
              <a:rPr lang="ru-RU" sz="1200" b="1" dirty="0" smtClean="0">
                <a:latin typeface="Times New Roman" pitchFamily="18" charset="0"/>
                <a:ea typeface="Times New Roman" pitchFamily="18" charset="0"/>
                <a:cs typeface="Times New Roman" pitchFamily="18" charset="0"/>
              </a:rPr>
              <a:t>Отчетный финансовый год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предшествующий текущему финансовому году. </a:t>
            </a:r>
          </a:p>
          <a:p>
            <a:pPr lvl="0" algn="just" eaLnBrk="0" hangingPunct="0"/>
            <a:r>
              <a:rPr lang="ru-RU" sz="1200" b="1" dirty="0" smtClean="0">
                <a:latin typeface="Times New Roman" pitchFamily="18" charset="0"/>
                <a:ea typeface="Times New Roman" pitchFamily="18" charset="0"/>
                <a:cs typeface="Times New Roman" pitchFamily="18" charset="0"/>
              </a:rPr>
              <a:t>Очередной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следующий за текущим финансовым годом.</a:t>
            </a:r>
          </a:p>
          <a:p>
            <a:pPr lvl="0" algn="just" eaLnBrk="0" hangingPunct="0"/>
            <a:r>
              <a:rPr lang="ru-RU" sz="1200" b="1" dirty="0" smtClean="0">
                <a:latin typeface="Times New Roman" pitchFamily="18" charset="0"/>
                <a:ea typeface="Times New Roman" pitchFamily="18" charset="0"/>
                <a:cs typeface="Times New Roman" pitchFamily="18" charset="0"/>
              </a:rPr>
              <a:t>Плановый период </a:t>
            </a:r>
            <a:r>
              <a:rPr lang="ru-RU" sz="1200" dirty="0" smtClean="0">
                <a:latin typeface="Times New Roman" pitchFamily="18" charset="0"/>
                <a:ea typeface="Times New Roman" pitchFamily="18" charset="0"/>
                <a:cs typeface="Times New Roman" pitchFamily="18" charset="0"/>
              </a:rPr>
              <a:t>- два финансовых года, следующие за очередным финансовым годом.</a:t>
            </a:r>
          </a:p>
          <a:p>
            <a:pPr algn="just" eaLnBrk="0" hangingPunct="0"/>
            <a:r>
              <a:rPr lang="ru-RU" sz="1200" b="1" dirty="0" smtClean="0">
                <a:latin typeface="Times New Roman" pitchFamily="18" charset="0"/>
                <a:ea typeface="Times New Roman" pitchFamily="18" charset="0"/>
                <a:cs typeface="Times New Roman" pitchFamily="18" charset="0"/>
              </a:rPr>
              <a:t>Публичные обязательства</a:t>
            </a:r>
            <a:r>
              <a:rPr lang="ru-RU" sz="1200" dirty="0" smtClean="0">
                <a:latin typeface="Times New Roman" pitchFamily="18" charset="0"/>
                <a:ea typeface="Times New Roman" pitchFamily="18" charset="0"/>
                <a:cs typeface="Times New Roman" pitchFamily="18" charset="0"/>
              </a:rPr>
              <a:t> - 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a:p>
            <a:pPr algn="just" eaLnBrk="0" hangingPunct="0"/>
            <a:r>
              <a:rPr lang="ru-RU" sz="1200" b="1" dirty="0" smtClean="0">
                <a:latin typeface="Times New Roman" pitchFamily="18" charset="0"/>
                <a:ea typeface="Times New Roman" pitchFamily="18" charset="0"/>
                <a:cs typeface="Times New Roman" pitchFamily="18" charset="0"/>
              </a:rPr>
              <a:t>Сеть муниципальных учреждений</a:t>
            </a:r>
            <a:r>
              <a:rPr lang="ru-RU" sz="1200" dirty="0" smtClean="0">
                <a:latin typeface="Times New Roman" pitchFamily="18" charset="0"/>
                <a:ea typeface="Times New Roman" pitchFamily="18" charset="0"/>
                <a:cs typeface="Times New Roman" pitchFamily="18" charset="0"/>
              </a:rPr>
              <a:t> – это совокупность учреждений, находящихся в собственности муниципального района, по всем отраслям бюджетной сферы.</a:t>
            </a:r>
          </a:p>
          <a:p>
            <a:pPr algn="just" eaLnBrk="0" hangingPunct="0"/>
            <a:r>
              <a:rPr lang="ru-RU" sz="1200" b="1" dirty="0" smtClean="0">
                <a:latin typeface="Times New Roman" pitchFamily="18" charset="0"/>
                <a:ea typeface="Times New Roman" pitchFamily="18" charset="0"/>
                <a:cs typeface="Times New Roman" pitchFamily="18" charset="0"/>
              </a:rPr>
              <a:t>Текущий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a:t>
            </a:r>
          </a:p>
          <a:p>
            <a:pPr algn="just" eaLnBrk="0" hangingPunct="0"/>
            <a:r>
              <a:rPr lang="ru-RU" sz="1200" b="1" dirty="0" smtClean="0">
                <a:latin typeface="Times New Roman" pitchFamily="18" charset="0"/>
                <a:ea typeface="Times New Roman" pitchFamily="18" charset="0"/>
                <a:cs typeface="Times New Roman" pitchFamily="18" charset="0"/>
              </a:rPr>
              <a:t>Участники бюджетного процесса</a:t>
            </a:r>
            <a:r>
              <a:rPr lang="ru-RU" sz="1200" dirty="0" smtClean="0">
                <a:latin typeface="Times New Roman" pitchFamily="18" charset="0"/>
                <a:ea typeface="Times New Roman" pitchFamily="18" charset="0"/>
                <a:cs typeface="Times New Roman" pitchFamily="18" charset="0"/>
              </a:rPr>
              <a:t> -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endParaRPr lang="ru-RU" sz="1200" dirty="0" smtClean="0">
              <a:latin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b="1" dirty="0" smtClean="0">
              <a:latin typeface="Times New Roman" pitchFamily="18" charset="0"/>
              <a:ea typeface="Calibri" pitchFamily="34"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203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ld-activ.com/wp-content/uploads/2013/02/smajlik-s-kal-kulyatorom.jpg"/>
          <p:cNvPicPr>
            <a:picLocks noChangeAspect="1" noChangeArrowheads="1"/>
          </p:cNvPicPr>
          <p:nvPr/>
        </p:nvPicPr>
        <p:blipFill>
          <a:blip r:embed="rId2" cstate="print"/>
          <a:srcRect/>
          <a:stretch>
            <a:fillRect/>
          </a:stretch>
        </p:blipFill>
        <p:spPr bwMode="auto">
          <a:xfrm>
            <a:off x="0" y="4582743"/>
            <a:ext cx="3345628" cy="2382819"/>
          </a:xfrm>
          <a:prstGeom prst="rect">
            <a:avLst/>
          </a:prstGeom>
          <a:ln>
            <a:noFill/>
          </a:ln>
          <a:effectLst>
            <a:softEdge rad="112500"/>
          </a:effectLst>
        </p:spPr>
      </p:pic>
      <p:cxnSp>
        <p:nvCxnSpPr>
          <p:cNvPr id="4" name="Прямая соединительная линия 3"/>
          <p:cNvCxnSpPr/>
          <p:nvPr/>
        </p:nvCxnSpPr>
        <p:spPr>
          <a:xfrm>
            <a:off x="179388" y="1221317"/>
            <a:ext cx="8856662"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Заголовок 1"/>
          <p:cNvSpPr txBox="1">
            <a:spLocks/>
          </p:cNvSpPr>
          <p:nvPr/>
        </p:nvSpPr>
        <p:spPr bwMode="auto">
          <a:xfrm>
            <a:off x="882127" y="165101"/>
            <a:ext cx="8003688" cy="960967"/>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ru-RU" sz="2400" b="1" i="1" kern="0" dirty="0">
                <a:solidFill>
                  <a:srgbClr val="000000"/>
                </a:solidFill>
                <a:latin typeface="Arial"/>
                <a:cs typeface="Arial" pitchFamily="34" charset="0"/>
              </a:rPr>
              <a:t>Основные </a:t>
            </a:r>
            <a:r>
              <a:rPr lang="ru-RU" sz="2400" b="1" i="1" kern="0" dirty="0" smtClean="0">
                <a:solidFill>
                  <a:srgbClr val="000000"/>
                </a:solidFill>
                <a:latin typeface="Arial"/>
                <a:cs typeface="Arial" pitchFamily="34" charset="0"/>
              </a:rPr>
              <a:t>цели и задачи </a:t>
            </a:r>
            <a:r>
              <a:rPr lang="ru-RU" sz="2400" b="1" i="1" kern="0" dirty="0">
                <a:solidFill>
                  <a:srgbClr val="000000"/>
                </a:solidFill>
                <a:latin typeface="Arial"/>
                <a:cs typeface="Arial" pitchFamily="34" charset="0"/>
              </a:rPr>
              <a:t>бюджетной политики </a:t>
            </a:r>
            <a:br>
              <a:rPr lang="ru-RU" sz="2400" b="1" i="1" kern="0" dirty="0">
                <a:solidFill>
                  <a:srgbClr val="000000"/>
                </a:solidFill>
                <a:latin typeface="Arial"/>
                <a:cs typeface="Arial" pitchFamily="34" charset="0"/>
              </a:rPr>
            </a:br>
            <a:r>
              <a:rPr lang="ru-RU" sz="2400" b="1" i="1" kern="0" dirty="0" smtClean="0">
                <a:solidFill>
                  <a:srgbClr val="000000"/>
                </a:solidFill>
                <a:latin typeface="Arial"/>
                <a:cs typeface="Arial" pitchFamily="34" charset="0"/>
              </a:rPr>
              <a:t>Северо-Енисейского района на 2022-2024 </a:t>
            </a:r>
            <a:r>
              <a:rPr lang="ru-RU" sz="2400" b="1" i="1" kern="0" dirty="0">
                <a:solidFill>
                  <a:srgbClr val="000000"/>
                </a:solidFill>
                <a:latin typeface="Arial"/>
                <a:cs typeface="Arial" pitchFamily="34" charset="0"/>
              </a:rPr>
              <a:t>годы</a:t>
            </a:r>
            <a:endParaRPr lang="ru-RU" sz="2000" b="1" i="1" kern="0" dirty="0">
              <a:solidFill>
                <a:srgbClr val="000000"/>
              </a:solidFill>
              <a:latin typeface="Arial"/>
              <a:cs typeface="+mn-cs"/>
            </a:endParaRPr>
          </a:p>
        </p:txBody>
      </p:sp>
      <p:sp>
        <p:nvSpPr>
          <p:cNvPr id="33" name="Номер слайда 13"/>
          <p:cNvSpPr txBox="1">
            <a:spLocks/>
          </p:cNvSpPr>
          <p:nvPr/>
        </p:nvSpPr>
        <p:spPr>
          <a:xfrm>
            <a:off x="8675689" y="-27517"/>
            <a:ext cx="433387" cy="366184"/>
          </a:xfrm>
          <a:prstGeom prst="rect">
            <a:avLst/>
          </a:prstGeom>
        </p:spPr>
        <p:txBody>
          <a:bodyPr anchor="ctr"/>
          <a:lstStyle/>
          <a:p>
            <a:pPr algn="r" fontAlgn="auto">
              <a:spcBef>
                <a:spcPts val="0"/>
              </a:spcBef>
              <a:spcAft>
                <a:spcPts val="0"/>
              </a:spcAft>
              <a:defRPr/>
            </a:pPr>
            <a:fld id="{21B7217B-8F92-4265-BB2C-1BB4794EF30C}" type="slidenum">
              <a:rPr lang="ru-RU" sz="1400">
                <a:solidFill>
                  <a:schemeClr val="tx1">
                    <a:tint val="75000"/>
                  </a:schemeClr>
                </a:solidFill>
                <a:latin typeface="Arial" pitchFamily="34" charset="0"/>
                <a:cs typeface="Arial" pitchFamily="34" charset="0"/>
              </a:rPr>
              <a:pPr algn="r" fontAlgn="auto">
                <a:spcBef>
                  <a:spcPts val="0"/>
                </a:spcBef>
                <a:spcAft>
                  <a:spcPts val="0"/>
                </a:spcAft>
                <a:defRPr/>
              </a:pPr>
              <a:t>8</a:t>
            </a:fld>
            <a:endParaRPr lang="ru-RU" sz="1400" dirty="0">
              <a:solidFill>
                <a:schemeClr val="tx1">
                  <a:tint val="75000"/>
                </a:schemeClr>
              </a:solidFill>
              <a:latin typeface="Arial" pitchFamily="34" charset="0"/>
              <a:cs typeface="Arial" pitchFamily="34" charset="0"/>
            </a:endParaRPr>
          </a:p>
        </p:txBody>
      </p:sp>
      <p:graphicFrame>
        <p:nvGraphicFramePr>
          <p:cNvPr id="7" name="Схема 6"/>
          <p:cNvGraphicFramePr/>
          <p:nvPr>
            <p:extLst>
              <p:ext uri="{D42A27DB-BD31-4B8C-83A1-F6EECF244321}">
                <p14:modId xmlns:p14="http://schemas.microsoft.com/office/powerpoint/2010/main" val="1203013679"/>
              </p:ext>
            </p:extLst>
          </p:nvPr>
        </p:nvGraphicFramePr>
        <p:xfrm>
          <a:off x="4712820" y="1291240"/>
          <a:ext cx="4396256" cy="1328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ext uri="{D42A27DB-BD31-4B8C-83A1-F6EECF244321}">
                <p14:modId xmlns:p14="http://schemas.microsoft.com/office/powerpoint/2010/main" val="3531475873"/>
              </p:ext>
            </p:extLst>
          </p:nvPr>
        </p:nvGraphicFramePr>
        <p:xfrm>
          <a:off x="4716016" y="5301208"/>
          <a:ext cx="4227679" cy="151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Схема 4"/>
          <p:cNvGraphicFramePr/>
          <p:nvPr>
            <p:extLst>
              <p:ext uri="{D42A27DB-BD31-4B8C-83A1-F6EECF244321}">
                <p14:modId xmlns:p14="http://schemas.microsoft.com/office/powerpoint/2010/main" val="3633545152"/>
              </p:ext>
            </p:extLst>
          </p:nvPr>
        </p:nvGraphicFramePr>
        <p:xfrm>
          <a:off x="4719918" y="2608731"/>
          <a:ext cx="4244570" cy="13984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Схема 7"/>
          <p:cNvGraphicFramePr/>
          <p:nvPr>
            <p:extLst>
              <p:ext uri="{D42A27DB-BD31-4B8C-83A1-F6EECF244321}">
                <p14:modId xmlns:p14="http://schemas.microsoft.com/office/powerpoint/2010/main" val="2157278763"/>
              </p:ext>
            </p:extLst>
          </p:nvPr>
        </p:nvGraphicFramePr>
        <p:xfrm>
          <a:off x="4720068" y="3992879"/>
          <a:ext cx="4244420" cy="14218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 name="Схема 1"/>
          <p:cNvGraphicFramePr/>
          <p:nvPr>
            <p:extLst>
              <p:ext uri="{D42A27DB-BD31-4B8C-83A1-F6EECF244321}">
                <p14:modId xmlns:p14="http://schemas.microsoft.com/office/powerpoint/2010/main" val="1996828209"/>
              </p:ext>
            </p:extLst>
          </p:nvPr>
        </p:nvGraphicFramePr>
        <p:xfrm>
          <a:off x="179388" y="1221317"/>
          <a:ext cx="5522165" cy="478951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08696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05" name="Rectangle 28"/>
          <p:cNvSpPr>
            <a:spLocks noChangeArrowheads="1"/>
          </p:cNvSpPr>
          <p:nvPr/>
        </p:nvSpPr>
        <p:spPr bwMode="auto">
          <a:xfrm>
            <a:off x="250825" y="115888"/>
            <a:ext cx="8786813" cy="648816"/>
          </a:xfrm>
          <a:prstGeom prst="rect">
            <a:avLst/>
          </a:prstGeom>
          <a:noFill/>
          <a:ln w="9525">
            <a:noFill/>
            <a:miter lim="800000"/>
            <a:headEnd/>
            <a:tailEnd/>
          </a:ln>
        </p:spPr>
        <p:txBody>
          <a:bodyPr anchor="ctr"/>
          <a:lstStyle/>
          <a:p>
            <a:pPr algn="ctr"/>
            <a:r>
              <a:rPr lang="ru-RU" sz="2400" dirty="0">
                <a:solidFill>
                  <a:prstClr val="black"/>
                </a:solidFill>
                <a:latin typeface="Times New Roman" pitchFamily="18" charset="0"/>
                <a:cs typeface="Times New Roman" pitchFamily="18" charset="0"/>
              </a:rPr>
              <a:t>Основные направления </a:t>
            </a:r>
            <a:r>
              <a:rPr lang="ru-RU" sz="2400" dirty="0" smtClean="0">
                <a:solidFill>
                  <a:prstClr val="black"/>
                </a:solidFill>
                <a:latin typeface="Times New Roman" pitchFamily="18" charset="0"/>
                <a:cs typeface="Times New Roman" pitchFamily="18" charset="0"/>
              </a:rPr>
              <a:t>налоговой политики </a:t>
            </a:r>
          </a:p>
          <a:p>
            <a:pPr algn="ctr"/>
            <a:r>
              <a:rPr lang="ru-RU" sz="2400" dirty="0" smtClean="0">
                <a:solidFill>
                  <a:prstClr val="black"/>
                </a:solidFill>
                <a:latin typeface="Times New Roman" pitchFamily="18" charset="0"/>
                <a:cs typeface="Times New Roman" pitchFamily="18" charset="0"/>
              </a:rPr>
              <a:t>Северо-Енисейского района  на среднесрочную перспективу</a:t>
            </a:r>
            <a:endParaRPr lang="ru-RU" sz="2400" dirty="0">
              <a:solidFill>
                <a:prstClr val="black"/>
              </a:solidFill>
              <a:latin typeface="Times New Roman" pitchFamily="18" charset="0"/>
              <a:cs typeface="Times New Roman" pitchFamily="18" charset="0"/>
            </a:endParaRPr>
          </a:p>
        </p:txBody>
      </p:sp>
      <p:grpSp>
        <p:nvGrpSpPr>
          <p:cNvPr id="2" name="Group 88"/>
          <p:cNvGrpSpPr>
            <a:grpSpLocks/>
          </p:cNvGrpSpPr>
          <p:nvPr/>
        </p:nvGrpSpPr>
        <p:grpSpPr bwMode="auto">
          <a:xfrm>
            <a:off x="341311" y="889447"/>
            <a:ext cx="8612188" cy="69850"/>
            <a:chOff x="280" y="601"/>
            <a:chExt cx="5426" cy="21"/>
          </a:xfrm>
        </p:grpSpPr>
        <p:sp>
          <p:nvSpPr>
            <p:cNvPr id="106519" name="Line 89"/>
            <p:cNvSpPr>
              <a:spLocks noChangeShapeType="1"/>
            </p:cNvSpPr>
            <p:nvPr/>
          </p:nvSpPr>
          <p:spPr bwMode="auto">
            <a:xfrm>
              <a:off x="281" y="622"/>
              <a:ext cx="2997"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ru-RU">
                <a:solidFill>
                  <a:prstClr val="black"/>
                </a:solidFill>
              </a:endParaRPr>
            </a:p>
          </p:txBody>
        </p:sp>
        <p:sp>
          <p:nvSpPr>
            <p:cNvPr id="106520" name="Line 90"/>
            <p:cNvSpPr>
              <a:spLocks noChangeShapeType="1"/>
            </p:cNvSpPr>
            <p:nvPr/>
          </p:nvSpPr>
          <p:spPr bwMode="auto">
            <a:xfrm>
              <a:off x="280" y="601"/>
              <a:ext cx="5426"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ru-RU">
                <a:solidFill>
                  <a:prstClr val="black"/>
                </a:solidFill>
              </a:endParaRPr>
            </a:p>
          </p:txBody>
        </p:sp>
      </p:grpSp>
      <p:sp>
        <p:nvSpPr>
          <p:cNvPr id="8240" name="AutoShape 7"/>
          <p:cNvSpPr>
            <a:spLocks noChangeArrowheads="1"/>
          </p:cNvSpPr>
          <p:nvPr/>
        </p:nvSpPr>
        <p:spPr bwMode="auto">
          <a:xfrm>
            <a:off x="440126" y="3884457"/>
            <a:ext cx="3679133" cy="457238"/>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eaLnBrk="0" hangingPunct="0">
              <a:defRPr/>
            </a:pPr>
            <a:r>
              <a:rPr lang="ru-RU" sz="1100" b="1" dirty="0" smtClean="0">
                <a:solidFill>
                  <a:prstClr val="black"/>
                </a:solidFill>
                <a:latin typeface="Times New Roman" pitchFamily="18" charset="0"/>
                <a:cs typeface="Times New Roman" pitchFamily="18" charset="0"/>
              </a:rPr>
              <a:t>Проведение </a:t>
            </a:r>
            <a:r>
              <a:rPr lang="ru-RU" sz="1100" b="1" dirty="0">
                <a:solidFill>
                  <a:prstClr val="black"/>
                </a:solidFill>
                <a:latin typeface="Times New Roman" pitchFamily="18" charset="0"/>
                <a:cs typeface="Times New Roman" pitchFamily="18" charset="0"/>
              </a:rPr>
              <a:t>инвентаризации имущества и анализ фактического использования </a:t>
            </a:r>
            <a:r>
              <a:rPr lang="ru-RU" sz="1100" b="1" dirty="0" smtClean="0">
                <a:solidFill>
                  <a:prstClr val="black"/>
                </a:solidFill>
                <a:latin typeface="Times New Roman" pitchFamily="18" charset="0"/>
                <a:cs typeface="Times New Roman" pitchFamily="18" charset="0"/>
              </a:rPr>
              <a:t>имущества</a:t>
            </a:r>
            <a:endParaRPr lang="ru-RU" sz="1100" b="1" dirty="0">
              <a:solidFill>
                <a:prstClr val="black"/>
              </a:solidFill>
              <a:latin typeface="Times New Roman" pitchFamily="18" charset="0"/>
              <a:cs typeface="Times New Roman" pitchFamily="18" charset="0"/>
            </a:endParaRPr>
          </a:p>
        </p:txBody>
      </p:sp>
      <p:sp>
        <p:nvSpPr>
          <p:cNvPr id="58" name="AutoShape 7"/>
          <p:cNvSpPr>
            <a:spLocks noChangeArrowheads="1"/>
          </p:cNvSpPr>
          <p:nvPr/>
        </p:nvSpPr>
        <p:spPr bwMode="auto">
          <a:xfrm>
            <a:off x="4930818" y="2780928"/>
            <a:ext cx="3777146" cy="360040"/>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a:r>
              <a:rPr lang="ru-RU" sz="1100" b="1" dirty="0">
                <a:solidFill>
                  <a:prstClr val="black"/>
                </a:solidFill>
                <a:latin typeface="Times New Roman" pitchFamily="18" charset="0"/>
                <a:cs typeface="Times New Roman" pitchFamily="18" charset="0"/>
              </a:rPr>
              <a:t>Проведение мероприятий земельного контроля</a:t>
            </a:r>
          </a:p>
        </p:txBody>
      </p:sp>
      <p:sp>
        <p:nvSpPr>
          <p:cNvPr id="60" name="AutoShape 7"/>
          <p:cNvSpPr>
            <a:spLocks noChangeArrowheads="1"/>
          </p:cNvSpPr>
          <p:nvPr/>
        </p:nvSpPr>
        <p:spPr bwMode="auto">
          <a:xfrm>
            <a:off x="440380" y="6237312"/>
            <a:ext cx="3667348" cy="432048"/>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spcBef>
                <a:spcPct val="150000"/>
              </a:spcBef>
              <a:defRPr/>
            </a:pPr>
            <a:r>
              <a:rPr lang="ru-RU" sz="1100" b="1" dirty="0" smtClean="0">
                <a:solidFill>
                  <a:prstClr val="black"/>
                </a:solidFill>
                <a:latin typeface="Times New Roman" pitchFamily="18" charset="0"/>
                <a:cs typeface="Times New Roman" pitchFamily="18" charset="0"/>
              </a:rPr>
              <a:t>Повышение качества администрирования доходов бюджетов всех уровней</a:t>
            </a:r>
            <a:endParaRPr lang="ru-RU" sz="1100" b="1" dirty="0">
              <a:solidFill>
                <a:prstClr val="black"/>
              </a:solidFill>
              <a:latin typeface="Times New Roman" pitchFamily="18" charset="0"/>
              <a:cs typeface="Times New Roman" pitchFamily="18" charset="0"/>
            </a:endParaRPr>
          </a:p>
        </p:txBody>
      </p:sp>
      <p:sp>
        <p:nvSpPr>
          <p:cNvPr id="62" name="AutoShape 7"/>
          <p:cNvSpPr>
            <a:spLocks noChangeArrowheads="1"/>
          </p:cNvSpPr>
          <p:nvPr/>
        </p:nvSpPr>
        <p:spPr bwMode="auto">
          <a:xfrm>
            <a:off x="4935789" y="4537872"/>
            <a:ext cx="3729457" cy="47530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r>
              <a:rPr lang="ru-RU" sz="1100" b="1" dirty="0" smtClean="0">
                <a:solidFill>
                  <a:prstClr val="black"/>
                </a:solidFill>
                <a:latin typeface="Times New Roman" pitchFamily="18" charset="0"/>
                <a:cs typeface="Times New Roman" pitchFamily="18" charset="0"/>
              </a:rPr>
              <a:t>Работа по взысканию задолженности по арендной плате за пользование земельными участками</a:t>
            </a:r>
            <a:endParaRPr lang="ru-RU" sz="1100" b="1" dirty="0">
              <a:solidFill>
                <a:prstClr val="black"/>
              </a:solidFill>
              <a:latin typeface="Times New Roman" pitchFamily="18" charset="0"/>
              <a:cs typeface="Times New Roman" pitchFamily="18" charset="0"/>
            </a:endParaRPr>
          </a:p>
        </p:txBody>
      </p:sp>
      <p:sp>
        <p:nvSpPr>
          <p:cNvPr id="64" name="AutoShape 7"/>
          <p:cNvSpPr>
            <a:spLocks noChangeArrowheads="1"/>
          </p:cNvSpPr>
          <p:nvPr/>
        </p:nvSpPr>
        <p:spPr bwMode="auto">
          <a:xfrm>
            <a:off x="416688" y="4437112"/>
            <a:ext cx="3691040" cy="75786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defRPr/>
            </a:pPr>
            <a:endParaRPr lang="ru-RU" sz="1100" b="1" dirty="0" smtClean="0">
              <a:solidFill>
                <a:prstClr val="black"/>
              </a:solidFill>
              <a:latin typeface="Times New Roman" pitchFamily="18" charset="0"/>
              <a:cs typeface="Times New Roman" pitchFamily="18" charset="0"/>
            </a:endParaRPr>
          </a:p>
          <a:p>
            <a:pPr algn="ctr">
              <a:defRPr/>
            </a:pPr>
            <a:r>
              <a:rPr lang="ru-RU" sz="1100" b="1" dirty="0" smtClean="0">
                <a:solidFill>
                  <a:prstClr val="black"/>
                </a:solidFill>
                <a:latin typeface="Times New Roman" pitchFamily="18" charset="0"/>
                <a:cs typeface="Times New Roman" pitchFamily="18" charset="0"/>
              </a:rPr>
              <a:t>Работа межведомственной комиссии по укреплению налоговой, бюджетной и платежной дисциплины, проведения мероприятий по легализации заработной платы и неформальной занятости</a:t>
            </a:r>
            <a:endParaRPr lang="ru-RU" sz="1100" b="1" dirty="0">
              <a:solidFill>
                <a:prstClr val="black"/>
              </a:solidFill>
              <a:latin typeface="Times New Roman" pitchFamily="18" charset="0"/>
              <a:cs typeface="Times New Roman" pitchFamily="18" charset="0"/>
            </a:endParaRPr>
          </a:p>
        </p:txBody>
      </p:sp>
      <p:sp>
        <p:nvSpPr>
          <p:cNvPr id="66" name="AutoShape 7"/>
          <p:cNvSpPr>
            <a:spLocks noChangeArrowheads="1"/>
          </p:cNvSpPr>
          <p:nvPr/>
        </p:nvSpPr>
        <p:spPr bwMode="auto">
          <a:xfrm>
            <a:off x="4949404" y="5923873"/>
            <a:ext cx="3745639" cy="720081"/>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eaLnBrk="0" hangingPunct="0">
              <a:spcBef>
                <a:spcPct val="150000"/>
              </a:spcBef>
              <a:defRPr/>
            </a:pPr>
            <a:r>
              <a:rPr lang="ru-RU" sz="1100" b="1" dirty="0">
                <a:solidFill>
                  <a:prstClr val="black"/>
                </a:solidFill>
                <a:latin typeface="Times New Roman" pitchFamily="18" charset="0"/>
                <a:cs typeface="Times New Roman" pitchFamily="18" charset="0"/>
              </a:rPr>
              <a:t>Обеспечение полного учета имущества и земельных участков, вовлечения максимального количества объектов недвижимости в налоговый оборот</a:t>
            </a:r>
          </a:p>
        </p:txBody>
      </p:sp>
      <p:sp>
        <p:nvSpPr>
          <p:cNvPr id="68" name="AutoShape 7"/>
          <p:cNvSpPr>
            <a:spLocks noChangeArrowheads="1"/>
          </p:cNvSpPr>
          <p:nvPr/>
        </p:nvSpPr>
        <p:spPr bwMode="auto">
          <a:xfrm>
            <a:off x="4954098" y="3789040"/>
            <a:ext cx="3753865" cy="648072"/>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eaLnBrk="0" hangingPunct="0">
              <a:defRPr/>
            </a:pPr>
            <a:r>
              <a:rPr lang="ru-RU" sz="1100" b="1" dirty="0" smtClean="0">
                <a:solidFill>
                  <a:prstClr val="black"/>
                </a:solidFill>
                <a:latin typeface="Times New Roman" pitchFamily="18" charset="0"/>
                <a:cs typeface="Times New Roman" pitchFamily="18" charset="0"/>
              </a:rPr>
              <a:t>Актуализация сведений в </a:t>
            </a:r>
            <a:r>
              <a:rPr lang="ru-RU" sz="1100" b="1" dirty="0">
                <a:solidFill>
                  <a:prstClr val="black"/>
                </a:solidFill>
                <a:latin typeface="Times New Roman" pitchFamily="18" charset="0"/>
                <a:cs typeface="Times New Roman" pitchFamily="18" charset="0"/>
              </a:rPr>
              <a:t>ЕГРН </a:t>
            </a:r>
            <a:endParaRPr lang="ru-RU" sz="1100" b="1" dirty="0" smtClean="0">
              <a:solidFill>
                <a:prstClr val="black"/>
              </a:solidFill>
              <a:latin typeface="Times New Roman" pitchFamily="18" charset="0"/>
              <a:cs typeface="Times New Roman" pitchFamily="18" charset="0"/>
            </a:endParaRPr>
          </a:p>
          <a:p>
            <a:pPr algn="ctr" eaLnBrk="0" hangingPunct="0">
              <a:defRPr/>
            </a:pPr>
            <a:r>
              <a:rPr lang="ru-RU" sz="1100" b="1" dirty="0" smtClean="0">
                <a:solidFill>
                  <a:prstClr val="black"/>
                </a:solidFill>
                <a:latin typeface="Times New Roman" pitchFamily="18" charset="0"/>
                <a:cs typeface="Times New Roman" pitchFamily="18" charset="0"/>
              </a:rPr>
              <a:t>об объектах недвижимости.</a:t>
            </a:r>
          </a:p>
          <a:p>
            <a:pPr algn="ctr" eaLnBrk="0" hangingPunct="0">
              <a:defRPr/>
            </a:pPr>
            <a:r>
              <a:rPr lang="ru-RU" sz="1100" b="1" dirty="0" smtClean="0">
                <a:solidFill>
                  <a:prstClr val="black"/>
                </a:solidFill>
                <a:latin typeface="Times New Roman" pitchFamily="18" charset="0"/>
                <a:cs typeface="Times New Roman" pitchFamily="18" charset="0"/>
              </a:rPr>
              <a:t>Работа с Росреестром</a:t>
            </a:r>
            <a:endParaRPr lang="ru-RU" sz="1100" b="1" dirty="0">
              <a:solidFill>
                <a:prstClr val="black"/>
              </a:solidFill>
              <a:latin typeface="Times New Roman" pitchFamily="18" charset="0"/>
              <a:cs typeface="Times New Roman" pitchFamily="18" charset="0"/>
            </a:endParaRPr>
          </a:p>
        </p:txBody>
      </p:sp>
      <p:sp>
        <p:nvSpPr>
          <p:cNvPr id="19" name="AutoShape 7"/>
          <p:cNvSpPr>
            <a:spLocks noChangeArrowheads="1"/>
          </p:cNvSpPr>
          <p:nvPr/>
        </p:nvSpPr>
        <p:spPr bwMode="auto">
          <a:xfrm>
            <a:off x="428595" y="5249978"/>
            <a:ext cx="3679133" cy="915325"/>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spcBef>
                <a:spcPct val="150000"/>
              </a:spcBef>
              <a:defRPr/>
            </a:pPr>
            <a:r>
              <a:rPr lang="ru-RU" sz="1100" b="1" dirty="0" smtClean="0">
                <a:solidFill>
                  <a:prstClr val="black"/>
                </a:solidFill>
                <a:latin typeface="Times New Roman" pitchFamily="18" charset="0"/>
                <a:cs typeface="Times New Roman" pitchFamily="18" charset="0"/>
              </a:rPr>
              <a:t>Сохранение налоговых льгот для социально незащищённых групп населения, предусмотренных решениями районного Совета депутатов Северо-Енисейского района</a:t>
            </a:r>
            <a:endParaRPr lang="ru-RU" sz="1100" b="1" dirty="0">
              <a:solidFill>
                <a:prstClr val="black"/>
              </a:solidFill>
              <a:latin typeface="Times New Roman" pitchFamily="18" charset="0"/>
              <a:cs typeface="Times New Roman" pitchFamily="18" charset="0"/>
            </a:endParaRPr>
          </a:p>
        </p:txBody>
      </p:sp>
      <p:sp>
        <p:nvSpPr>
          <p:cNvPr id="20" name="AutoShape 7"/>
          <p:cNvSpPr>
            <a:spLocks noChangeArrowheads="1"/>
          </p:cNvSpPr>
          <p:nvPr/>
        </p:nvSpPr>
        <p:spPr bwMode="auto">
          <a:xfrm>
            <a:off x="428596" y="3284984"/>
            <a:ext cx="3702986" cy="504056"/>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eaLnBrk="0" hangingPunct="0">
              <a:defRPr/>
            </a:pPr>
            <a:r>
              <a:rPr lang="ru-RU" sz="1100" b="1" dirty="0" smtClean="0">
                <a:solidFill>
                  <a:prstClr val="black"/>
                </a:solidFill>
                <a:latin typeface="Times New Roman" pitchFamily="18" charset="0"/>
                <a:cs typeface="Times New Roman" pitchFamily="18" charset="0"/>
              </a:rPr>
              <a:t>Обеспечение</a:t>
            </a:r>
            <a:r>
              <a:rPr lang="ru-RU" sz="1100" dirty="0" smtClean="0">
                <a:solidFill>
                  <a:prstClr val="black"/>
                </a:solidFill>
                <a:latin typeface="Times New Roman" pitchFamily="18" charset="0"/>
                <a:cs typeface="Times New Roman" pitchFamily="18" charset="0"/>
              </a:rPr>
              <a:t> </a:t>
            </a:r>
            <a:r>
              <a:rPr lang="ru-RU" sz="1100" b="1" dirty="0" smtClean="0">
                <a:solidFill>
                  <a:prstClr val="black"/>
                </a:solidFill>
                <a:latin typeface="Times New Roman" pitchFamily="18" charset="0"/>
                <a:cs typeface="Times New Roman" pitchFamily="18" charset="0"/>
              </a:rPr>
              <a:t>благоприятных условий для малого и среднего предпринимательства</a:t>
            </a:r>
            <a:endParaRPr lang="ru-RU" sz="1100" b="1" dirty="0">
              <a:solidFill>
                <a:prstClr val="black"/>
              </a:solidFill>
              <a:latin typeface="Times New Roman" pitchFamily="18" charset="0"/>
              <a:cs typeface="Times New Roman" pitchFamily="18" charset="0"/>
            </a:endParaRPr>
          </a:p>
        </p:txBody>
      </p:sp>
      <p:sp>
        <p:nvSpPr>
          <p:cNvPr id="21" name="AutoShape 7"/>
          <p:cNvSpPr>
            <a:spLocks noChangeArrowheads="1"/>
          </p:cNvSpPr>
          <p:nvPr/>
        </p:nvSpPr>
        <p:spPr bwMode="auto">
          <a:xfrm>
            <a:off x="4930817" y="2204864"/>
            <a:ext cx="3751876" cy="504056"/>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defRPr/>
            </a:pPr>
            <a:r>
              <a:rPr lang="ru-RU" sz="1100" b="1" dirty="0" smtClean="0">
                <a:solidFill>
                  <a:prstClr val="black"/>
                </a:solidFill>
                <a:latin typeface="Times New Roman" pitchFamily="18" charset="0"/>
                <a:cs typeface="Times New Roman" pitchFamily="18" charset="0"/>
              </a:rPr>
              <a:t>Работа </a:t>
            </a:r>
            <a:r>
              <a:rPr lang="ru-RU" sz="1100" b="1" dirty="0">
                <a:solidFill>
                  <a:prstClr val="black"/>
                </a:solidFill>
                <a:latin typeface="Times New Roman" pitchFamily="18" charset="0"/>
                <a:cs typeface="Times New Roman" pitchFamily="18" charset="0"/>
              </a:rPr>
              <a:t>с земельно-имущественным комплексом </a:t>
            </a:r>
            <a:endParaRPr lang="ru-RU" sz="1100" b="1" dirty="0" smtClean="0">
              <a:solidFill>
                <a:prstClr val="black"/>
              </a:solidFill>
              <a:latin typeface="Times New Roman" pitchFamily="18" charset="0"/>
              <a:cs typeface="Times New Roman" pitchFamily="18" charset="0"/>
            </a:endParaRPr>
          </a:p>
          <a:p>
            <a:pPr algn="ctr">
              <a:defRPr/>
            </a:pPr>
            <a:r>
              <a:rPr lang="ru-RU" sz="1100" b="1" dirty="0" smtClean="0">
                <a:solidFill>
                  <a:prstClr val="black"/>
                </a:solidFill>
                <a:latin typeface="Times New Roman" pitchFamily="18" charset="0"/>
                <a:cs typeface="Times New Roman" pitchFamily="18" charset="0"/>
              </a:rPr>
              <a:t>Северо-Енисейского </a:t>
            </a:r>
            <a:r>
              <a:rPr lang="ru-RU" sz="1100" b="1" dirty="0">
                <a:solidFill>
                  <a:prstClr val="black"/>
                </a:solidFill>
                <a:latin typeface="Times New Roman" pitchFamily="18" charset="0"/>
                <a:cs typeface="Times New Roman" pitchFamily="18" charset="0"/>
              </a:rPr>
              <a:t>района</a:t>
            </a:r>
            <a:endParaRPr lang="ru-RU" sz="1100" b="1" dirty="0" smtClean="0">
              <a:solidFill>
                <a:prstClr val="black"/>
              </a:solidFill>
              <a:latin typeface="Times New Roman" pitchFamily="18" charset="0"/>
              <a:cs typeface="Times New Roman" pitchFamily="18" charset="0"/>
            </a:endParaRPr>
          </a:p>
        </p:txBody>
      </p:sp>
      <p:sp>
        <p:nvSpPr>
          <p:cNvPr id="22" name="AutoShape 7"/>
          <p:cNvSpPr>
            <a:spLocks noChangeArrowheads="1"/>
          </p:cNvSpPr>
          <p:nvPr/>
        </p:nvSpPr>
        <p:spPr bwMode="auto">
          <a:xfrm>
            <a:off x="448488" y="2636912"/>
            <a:ext cx="3683094" cy="57606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eaLnBrk="0" hangingPunct="0">
              <a:defRPr/>
            </a:pPr>
            <a:r>
              <a:rPr lang="ru-RU" sz="1100" b="1" dirty="0" smtClean="0">
                <a:solidFill>
                  <a:prstClr val="black"/>
                </a:solidFill>
                <a:latin typeface="Times New Roman" pitchFamily="18" charset="0"/>
                <a:cs typeface="Times New Roman" pitchFamily="18" charset="0"/>
              </a:rPr>
              <a:t>Обеспечение преемственности налоговой политики предыдущих лет</a:t>
            </a:r>
            <a:endParaRPr lang="ru-RU" sz="1100" b="1" dirty="0">
              <a:solidFill>
                <a:prstClr val="black"/>
              </a:solidFill>
              <a:latin typeface="Times New Roman" pitchFamily="18" charset="0"/>
              <a:cs typeface="Times New Roman" pitchFamily="18" charset="0"/>
            </a:endParaRPr>
          </a:p>
        </p:txBody>
      </p:sp>
      <p:sp>
        <p:nvSpPr>
          <p:cNvPr id="4" name="Загнутый угол 3"/>
          <p:cNvSpPr/>
          <p:nvPr/>
        </p:nvSpPr>
        <p:spPr>
          <a:xfrm>
            <a:off x="448488" y="1715460"/>
            <a:ext cx="3683094" cy="849444"/>
          </a:xfrm>
          <a:prstGeom prst="foldedCorne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sz="1100" dirty="0" smtClean="0">
              <a:solidFill>
                <a:prstClr val="black"/>
              </a:solidFill>
              <a:latin typeface="Times New Roman" pitchFamily="18" charset="0"/>
              <a:cs typeface="Times New Roman" pitchFamily="18" charset="0"/>
            </a:endParaRPr>
          </a:p>
          <a:p>
            <a:pPr algn="ctr"/>
            <a:r>
              <a:rPr lang="ru-RU" sz="1100" b="1" dirty="0" smtClean="0">
                <a:solidFill>
                  <a:prstClr val="black"/>
                </a:solidFill>
                <a:latin typeface="Times New Roman" pitchFamily="18" charset="0"/>
                <a:cs typeface="Times New Roman" pitchFamily="18" charset="0"/>
              </a:rPr>
              <a:t>Увеличение </a:t>
            </a:r>
            <a:r>
              <a:rPr lang="ru-RU" sz="1100" b="1" dirty="0">
                <a:solidFill>
                  <a:prstClr val="black"/>
                </a:solidFill>
                <a:latin typeface="Times New Roman" pitchFamily="18" charset="0"/>
                <a:cs typeface="Times New Roman" pitchFamily="18" charset="0"/>
              </a:rPr>
              <a:t>объемов </a:t>
            </a:r>
            <a:r>
              <a:rPr lang="ru-RU" sz="1100" b="1" dirty="0" smtClean="0">
                <a:solidFill>
                  <a:prstClr val="black"/>
                </a:solidFill>
                <a:latin typeface="Times New Roman" pitchFamily="18" charset="0"/>
                <a:cs typeface="Times New Roman" pitchFamily="18" charset="0"/>
              </a:rPr>
              <a:t>производства в золотодобывающей отрасли</a:t>
            </a:r>
          </a:p>
          <a:p>
            <a:pPr algn="ctr"/>
            <a:r>
              <a:rPr lang="ru-RU" sz="1100" b="1" dirty="0" smtClean="0">
                <a:solidFill>
                  <a:prstClr val="black"/>
                </a:solidFill>
                <a:latin typeface="Times New Roman" pitchFamily="18" charset="0"/>
                <a:cs typeface="Times New Roman" pitchFamily="18" charset="0"/>
              </a:rPr>
              <a:t> в </a:t>
            </a:r>
            <a:r>
              <a:rPr lang="ru-RU" sz="1100" b="1" dirty="0">
                <a:solidFill>
                  <a:prstClr val="black"/>
                </a:solidFill>
                <a:latin typeface="Times New Roman" pitchFamily="18" charset="0"/>
                <a:cs typeface="Times New Roman" pitchFamily="18" charset="0"/>
              </a:rPr>
              <a:t>Северо-Енисейском районе</a:t>
            </a:r>
          </a:p>
        </p:txBody>
      </p:sp>
      <p:sp>
        <p:nvSpPr>
          <p:cNvPr id="5" name="Прямоугольник 4"/>
          <p:cNvSpPr/>
          <p:nvPr/>
        </p:nvSpPr>
        <p:spPr>
          <a:xfrm>
            <a:off x="464315" y="1052736"/>
            <a:ext cx="8207531"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white"/>
                </a:solidFill>
              </a:rPr>
              <a:t>Основная цель налоговой политики Северо-Енисейского района – рост налоговой базы, </a:t>
            </a:r>
          </a:p>
          <a:p>
            <a:pPr algn="ctr"/>
            <a:r>
              <a:rPr lang="ru-RU" sz="1600" dirty="0" smtClean="0">
                <a:solidFill>
                  <a:prstClr val="white"/>
                </a:solidFill>
              </a:rPr>
              <a:t>за счет реализации следующих задач:</a:t>
            </a:r>
            <a:endParaRPr lang="ru-RU" sz="1600" dirty="0">
              <a:solidFill>
                <a:prstClr val="white"/>
              </a:solidFill>
            </a:endParaRPr>
          </a:p>
        </p:txBody>
      </p:sp>
      <p:sp>
        <p:nvSpPr>
          <p:cNvPr id="24" name="AutoShape 7"/>
          <p:cNvSpPr>
            <a:spLocks noChangeArrowheads="1"/>
          </p:cNvSpPr>
          <p:nvPr/>
        </p:nvSpPr>
        <p:spPr bwMode="auto">
          <a:xfrm>
            <a:off x="4913370" y="1766329"/>
            <a:ext cx="3751876" cy="37385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defRPr/>
            </a:pPr>
            <a:r>
              <a:rPr lang="ru-RU" sz="1100" b="1" dirty="0" smtClean="0">
                <a:solidFill>
                  <a:prstClr val="black"/>
                </a:solidFill>
                <a:latin typeface="Times New Roman" pitchFamily="18" charset="0"/>
                <a:cs typeface="Times New Roman" pitchFamily="18" charset="0"/>
              </a:rPr>
              <a:t>Снижение недоимки </a:t>
            </a:r>
          </a:p>
        </p:txBody>
      </p:sp>
      <p:sp>
        <p:nvSpPr>
          <p:cNvPr id="25" name="AutoShape 7"/>
          <p:cNvSpPr>
            <a:spLocks noChangeArrowheads="1"/>
          </p:cNvSpPr>
          <p:nvPr/>
        </p:nvSpPr>
        <p:spPr bwMode="auto">
          <a:xfrm>
            <a:off x="4930818" y="3212976"/>
            <a:ext cx="3777146" cy="504056"/>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a:r>
              <a:rPr lang="ru-RU" sz="1100" b="1" dirty="0" smtClean="0">
                <a:solidFill>
                  <a:prstClr val="black"/>
                </a:solidFill>
                <a:latin typeface="Times New Roman" pitchFamily="18" charset="0"/>
                <a:cs typeface="Times New Roman" pitchFamily="18" charset="0"/>
              </a:rPr>
              <a:t>Работа по внесению </a:t>
            </a:r>
            <a:r>
              <a:rPr lang="ru-RU" sz="1100" b="1" dirty="0">
                <a:solidFill>
                  <a:prstClr val="black"/>
                </a:solidFill>
                <a:latin typeface="Times New Roman" pitchFamily="18" charset="0"/>
                <a:cs typeface="Times New Roman" pitchFamily="18" charset="0"/>
              </a:rPr>
              <a:t>сведений в </a:t>
            </a:r>
            <a:r>
              <a:rPr lang="ru-RU" sz="1100" b="1" dirty="0" smtClean="0">
                <a:solidFill>
                  <a:prstClr val="black"/>
                </a:solidFill>
                <a:latin typeface="Times New Roman" pitchFamily="18" charset="0"/>
                <a:cs typeface="Times New Roman" pitchFamily="18" charset="0"/>
              </a:rPr>
              <a:t>ФИАС</a:t>
            </a:r>
          </a:p>
          <a:p>
            <a:pPr algn="ctr"/>
            <a:r>
              <a:rPr lang="ru-RU" sz="1100" b="1" dirty="0" smtClean="0">
                <a:solidFill>
                  <a:prstClr val="black"/>
                </a:solidFill>
                <a:latin typeface="Times New Roman" pitchFamily="18" charset="0"/>
                <a:cs typeface="Times New Roman" pitchFamily="18" charset="0"/>
              </a:rPr>
              <a:t>Актуализация сведений в ГАР</a:t>
            </a:r>
            <a:endParaRPr lang="ru-RU" sz="1100" b="1" dirty="0">
              <a:solidFill>
                <a:prstClr val="black"/>
              </a:solidFill>
              <a:latin typeface="Times New Roman" pitchFamily="18" charset="0"/>
              <a:cs typeface="Times New Roman" pitchFamily="18" charset="0"/>
            </a:endParaRPr>
          </a:p>
        </p:txBody>
      </p:sp>
      <p:sp>
        <p:nvSpPr>
          <p:cNvPr id="27" name="AutoShape 7"/>
          <p:cNvSpPr>
            <a:spLocks noChangeArrowheads="1"/>
          </p:cNvSpPr>
          <p:nvPr/>
        </p:nvSpPr>
        <p:spPr bwMode="auto">
          <a:xfrm>
            <a:off x="4930817" y="5085184"/>
            <a:ext cx="3734429" cy="720079"/>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r>
              <a:rPr lang="ru-RU" sz="1050" b="1" dirty="0" smtClean="0">
                <a:solidFill>
                  <a:prstClr val="black"/>
                </a:solidFill>
                <a:latin typeface="Times New Roman" pitchFamily="18" charset="0"/>
                <a:cs typeface="Times New Roman" pitchFamily="18" charset="0"/>
              </a:rPr>
              <a:t>Работа по взысканию задолженности по </a:t>
            </a:r>
            <a:r>
              <a:rPr lang="ru-RU" sz="1050" b="1" dirty="0">
                <a:solidFill>
                  <a:prstClr val="black"/>
                </a:solidFill>
                <a:latin typeface="Times New Roman" pitchFamily="18" charset="0"/>
                <a:cs typeface="Times New Roman" pitchFamily="18" charset="0"/>
              </a:rPr>
              <a:t>плате за наем жилого помещения </a:t>
            </a:r>
            <a:r>
              <a:rPr lang="ru-RU" sz="1050" b="1" dirty="0" smtClean="0">
                <a:solidFill>
                  <a:prstClr val="black"/>
                </a:solidFill>
                <a:latin typeface="Times New Roman" pitchFamily="18" charset="0"/>
                <a:cs typeface="Times New Roman" pitchFamily="18" charset="0"/>
              </a:rPr>
              <a:t>муниципального </a:t>
            </a:r>
            <a:r>
              <a:rPr lang="ru-RU" sz="1050" b="1" dirty="0">
                <a:solidFill>
                  <a:prstClr val="black"/>
                </a:solidFill>
                <a:latin typeface="Times New Roman" pitchFamily="18" charset="0"/>
                <a:cs typeface="Times New Roman" pitchFamily="18" charset="0"/>
              </a:rPr>
              <a:t>жилищного фонда социального и коммерческого использования </a:t>
            </a:r>
            <a:endParaRPr lang="ru-RU" sz="1050" b="1" dirty="0" smtClean="0">
              <a:solidFill>
                <a:prstClr val="black"/>
              </a:solidFill>
              <a:latin typeface="Times New Roman" pitchFamily="18" charset="0"/>
              <a:cs typeface="Times New Roman" pitchFamily="18" charset="0"/>
            </a:endParaRPr>
          </a:p>
          <a:p>
            <a:pPr algn="ctr"/>
            <a:r>
              <a:rPr lang="ru-RU" sz="1050" b="1" dirty="0" smtClean="0">
                <a:solidFill>
                  <a:prstClr val="black"/>
                </a:solidFill>
                <a:latin typeface="Times New Roman" pitchFamily="18" charset="0"/>
                <a:cs typeface="Times New Roman" pitchFamily="18" charset="0"/>
              </a:rPr>
              <a:t>Северо-Енисейского </a:t>
            </a:r>
            <a:r>
              <a:rPr lang="ru-RU" sz="1050" b="1" dirty="0">
                <a:solidFill>
                  <a:prstClr val="black"/>
                </a:solidFill>
                <a:latin typeface="Times New Roman" pitchFamily="18" charset="0"/>
                <a:cs typeface="Times New Roman" pitchFamily="18" charset="0"/>
              </a:rPr>
              <a:t>района</a:t>
            </a:r>
          </a:p>
        </p:txBody>
      </p:sp>
    </p:spTree>
    <p:extLst>
      <p:ext uri="{BB962C8B-B14F-4D97-AF65-F5344CB8AC3E}">
        <p14:creationId xmlns:p14="http://schemas.microsoft.com/office/powerpoint/2010/main" val="15764761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1557</Words>
  <Application>Microsoft Office PowerPoint</Application>
  <PresentationFormat>Экран (4:3)</PresentationFormat>
  <Paragraphs>383</Paragraphs>
  <Slides>15</Slides>
  <Notes>4</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Тема Office</vt:lpstr>
      <vt:lpstr>8_Тема Office</vt:lpstr>
      <vt:lpstr>Презентация PowerPoint</vt:lpstr>
      <vt:lpstr>Презентация PowerPoint</vt:lpstr>
      <vt:lpstr>Презентация PowerPoint</vt:lpstr>
      <vt:lpstr>Презентация PowerPoint</vt:lpstr>
      <vt:lpstr>Глоссарий</vt:lpstr>
      <vt:lpstr>Презентация PowerPoint</vt:lpstr>
      <vt:lpstr>Презентация PowerPoint</vt:lpstr>
      <vt:lpstr>Презентация PowerPoint</vt:lpstr>
      <vt:lpstr>Презентация PowerPoint</vt:lpstr>
      <vt:lpstr>Стадии бюджетного процесса Северо-Енисейского района</vt:lpstr>
      <vt:lpstr>Презентация PowerPoint</vt:lpstr>
      <vt:lpstr>Презентация PowerPoint</vt:lpstr>
      <vt:lpstr>Презентация PowerPoint</vt:lpstr>
      <vt:lpstr>Основные параметры бюджета Северо-Енисейского района  в 2022 - 2024 годах (с учетом средств из федерального и краевого бюджетов), (тыс. рублей)</vt:lpstr>
      <vt:lpstr>Динамика параметров бюджета  Северо-Енисейского района, (тыс. рублей)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User3</dc:creator>
  <cp:lastModifiedBy>user</cp:lastModifiedBy>
  <cp:revision>334</cp:revision>
  <cp:lastPrinted>2022-12-26T08:55:01Z</cp:lastPrinted>
  <dcterms:created xsi:type="dcterms:W3CDTF">2021-10-25T04:12:17Z</dcterms:created>
  <dcterms:modified xsi:type="dcterms:W3CDTF">2022-12-26T09:09:57Z</dcterms:modified>
</cp:coreProperties>
</file>